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4" r:id="rId5"/>
    <p:sldId id="298" r:id="rId6"/>
    <p:sldId id="312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9" r:id="rId16"/>
    <p:sldId id="311" r:id="rId17"/>
    <p:sldId id="310" r:id="rId18"/>
    <p:sldId id="307" r:id="rId19"/>
    <p:sldId id="308" r:id="rId20"/>
    <p:sldId id="313" r:id="rId21"/>
    <p:sldId id="262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49" autoAdjust="0"/>
    <p:restoredTop sz="95108" autoAdjust="0"/>
  </p:normalViewPr>
  <p:slideViewPr>
    <p:cSldViewPr>
      <p:cViewPr>
        <p:scale>
          <a:sx n="66" d="100"/>
          <a:sy n="66" d="100"/>
        </p:scale>
        <p:origin x="-197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61EA-8701-4833-AE41-A4A8D2488AF4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5C658-58E7-426D-8F15-DFF2A9078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1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6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2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8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80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4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4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7E0F-9AE3-4AEB-8BAC-A7FE2CC59A15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42.jp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43.jp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44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45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0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8.png"/><Relationship Id="rId5" Type="http://schemas.openxmlformats.org/officeDocument/2006/relationships/image" Target="../media/image12.png"/><Relationship Id="rId10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jp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9223" b="-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3050053" cy="1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428090" y="260648"/>
            <a:ext cx="8234629" cy="1368152"/>
          </a:xfrm>
          <a:prstGeom prst="roundRect">
            <a:avLst/>
          </a:pr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0306"/>
            <a:ext cx="8234629" cy="1448494"/>
          </a:xfrm>
          <a:effectLst>
            <a:outerShdw blurRad="444500" dir="336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рынок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бункеровки судов: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ызовы 2020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6353120"/>
            <a:ext cx="1440160" cy="344447"/>
          </a:xfrm>
          <a:prstGeom prst="roundRect">
            <a:avLst/>
          </a:prstGeom>
          <a:solidFill>
            <a:schemeClr val="bg1">
              <a:lumMod val="6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259632" y="6353120"/>
            <a:ext cx="1440160" cy="344447"/>
          </a:xfrm>
          <a:prstGeom prst="rect">
            <a:avLst/>
          </a:prstGeom>
          <a:effectLst>
            <a:outerShdw blurRad="114300" dir="6600000" algn="ctr" rotWithShape="0">
              <a:srgbClr val="000000"/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Июнь 2019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Развитие Дальневосточного бассейна</a:t>
            </a: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46376"/>
              </p:ext>
            </p:extLst>
          </p:nvPr>
        </p:nvGraphicFramePr>
        <p:xfrm>
          <a:off x="108279" y="901058"/>
          <a:ext cx="8927442" cy="504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3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476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Терминал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ВаниноТрансУголь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24 млн тонн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2019-2023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8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Петропавловск-Камчатский МТП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Рыба,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генгрузы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рефконтейнеры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2019-2020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32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Порт Вера, Восток-Уголь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7 млн тонн (уголь)</a:t>
                      </a: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2020-2022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7693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Угольный терминал в бухте Суходол, СДС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7 млн тонн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2020-2022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666696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Дальневосточный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Ванинский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порт (ТЭПК)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15 млн тонн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-202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455991"/>
                  </a:ext>
                </a:extLst>
              </a:tr>
              <a:tr h="51220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Зарубино, ОЗК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10 млн тонн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-202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5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203794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Порт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Беринговский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+ 2 млн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тоннн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2020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2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Модернизация порта Шахтерск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+ 7 млн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тонн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2022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994500"/>
                  </a:ext>
                </a:extLst>
              </a:tr>
            </a:tbl>
          </a:graphicData>
        </a:graphic>
      </p:graphicFrame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70377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Северо-Западный бассейн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3427552" y="6228589"/>
            <a:ext cx="543886" cy="576187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4388154" y="6219980"/>
            <a:ext cx="543886" cy="576187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466950" y="6219980"/>
            <a:ext cx="543886" cy="576187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504003" y="6219980"/>
            <a:ext cx="543886" cy="576187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541056" y="6237189"/>
            <a:ext cx="543886" cy="576187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0" y="764704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/>
                </a:solidFill>
              </a:rPr>
              <a:t>Объем реализованного бункерного топлива в </a:t>
            </a:r>
            <a:r>
              <a:rPr lang="ru-RU" sz="1500" b="1" dirty="0" smtClean="0">
                <a:solidFill>
                  <a:schemeClr val="tx2"/>
                </a:solidFill>
              </a:rPr>
              <a:t>СЗ </a:t>
            </a:r>
            <a:r>
              <a:rPr lang="ru-RU" sz="1500" b="1" dirty="0">
                <a:solidFill>
                  <a:schemeClr val="tx2"/>
                </a:solidFill>
              </a:rPr>
              <a:t>регионе в 2018 году составил 4 млн тонн, рост 5,5%</a:t>
            </a:r>
          </a:p>
          <a:p>
            <a:pPr algn="ctr"/>
            <a:r>
              <a:rPr lang="ru-RU" sz="1500" b="1" dirty="0">
                <a:solidFill>
                  <a:schemeClr val="tx2"/>
                </a:solidFill>
              </a:rPr>
              <a:t>Грузооборот региона в 2018 году - 339 млн тонн, рост 5,6%.</a:t>
            </a:r>
          </a:p>
          <a:p>
            <a:pPr algn="ctr"/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За первые 4 месяца 2019 года реализовано около 1,17 </a:t>
            </a:r>
            <a:r>
              <a:rPr lang="ru-RU" b="1" dirty="0" smtClean="0">
                <a:solidFill>
                  <a:schemeClr val="accent2"/>
                </a:solidFill>
              </a:rPr>
              <a:t>млн </a:t>
            </a:r>
            <a:r>
              <a:rPr lang="ru-RU" b="1" dirty="0">
                <a:solidFill>
                  <a:schemeClr val="accent2"/>
                </a:solidFill>
              </a:rPr>
              <a:t>тонн, рост 4,7%</a:t>
            </a: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87641"/>
              </p:ext>
            </p:extLst>
          </p:nvPr>
        </p:nvGraphicFramePr>
        <p:xfrm>
          <a:off x="5661312" y="2132856"/>
          <a:ext cx="348268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2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Топливо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Темное топливо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65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3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Светлое топливо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68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Ультранизкое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Эко)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511" y="2118942"/>
            <a:ext cx="5455745" cy="3997444"/>
            <a:chOff x="11283" y="2246982"/>
            <a:chExt cx="4397100" cy="3758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3595" y="2359898"/>
              <a:ext cx="4087978" cy="346914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283" y="2246982"/>
              <a:ext cx="4397100" cy="3758331"/>
              <a:chOff x="203088" y="2113410"/>
              <a:chExt cx="4397100" cy="3758331"/>
            </a:xfrm>
          </p:grpSpPr>
          <p:sp>
            <p:nvSpPr>
              <p:cNvPr id="80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 flipV="1">
                <a:off x="203088" y="5728982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>
                <a:off x="203088" y="2194858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50563" y="2113410"/>
                <a:ext cx="4223140" cy="3758331"/>
                <a:chOff x="250563" y="2113410"/>
                <a:chExt cx="4223140" cy="3758331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91657ECA-4942-4388-A0EA-5EF4F3210ED0}"/>
                    </a:ext>
                  </a:extLst>
                </p:cNvPr>
                <p:cNvSpPr txBox="1"/>
                <p:nvPr/>
              </p:nvSpPr>
              <p:spPr>
                <a:xfrm>
                  <a:off x="250563" y="2348880"/>
                  <a:ext cx="4098096" cy="1107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2"/>
                      </a:solidFill>
                    </a:rPr>
                    <a:t>Лидеры рынка в 2018 году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accent2"/>
                      </a:solidFill>
                    </a:rPr>
                    <a:t>(порт Санкт-Петербург):</a:t>
                  </a:r>
                </a:p>
                <a:p>
                  <a:pPr algn="ctr"/>
                  <a:endParaRPr lang="ru-RU" sz="2400" dirty="0" smtClean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>
                  <a:off x="-1578496" y="3969718"/>
                  <a:ext cx="3758327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 flipV="1">
                  <a:off x="2571679" y="3969715"/>
                  <a:ext cx="3758330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1" y="3663199"/>
            <a:ext cx="3490065" cy="308857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3498"/>
              </p:ext>
            </p:extLst>
          </p:nvPr>
        </p:nvGraphicFramePr>
        <p:xfrm>
          <a:off x="656556" y="3349431"/>
          <a:ext cx="4248472" cy="222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6962596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108412166"/>
                    </a:ext>
                  </a:extLst>
                </a:gridCol>
              </a:tblGrid>
              <a:tr h="425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Газпромнефть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Марин Бункер»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22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12585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«ЛУКОЙЛ-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МаринБункер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519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«Балтийская Топливная Компания»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8950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«РН-Бункер»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11%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4267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«Невский мазут»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16299"/>
                  </a:ext>
                </a:extLst>
              </a:tr>
            </a:tbl>
          </a:graphicData>
        </a:graphic>
      </p:graphicFrame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32656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188640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Северо-Запад, Арктика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39900"/>
              </p:ext>
            </p:extLst>
          </p:nvPr>
        </p:nvGraphicFramePr>
        <p:xfrm>
          <a:off x="108279" y="798944"/>
          <a:ext cx="8927442" cy="523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3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0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ММПК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Бронка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(Санкт-Петербург)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1,45 млн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TEUs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260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тыс.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Ro-Ro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2020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г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 далее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Пионерский (Калининград)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пассажиры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2019-2020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324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Сабетта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около 60 млн тонн (в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т.ч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. 30 млн тонн СПГ)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2025 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76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Порт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Лавна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(Мурманск)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18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млн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тонн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2020-2022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666696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Балтийский Терминал Удобрений (Усть-Луга,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Еврохим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5 млн тонн в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2021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455991"/>
                  </a:ext>
                </a:extLst>
              </a:tr>
              <a:tr h="5122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Терминал Чайка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ВостокУголь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) в порту Диксон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10 млн т в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2021 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203794"/>
                  </a:ext>
                </a:extLst>
              </a:tr>
              <a:tr h="6744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Нефтяной терминал «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Таналау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»  (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Таймырнефтегаз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7,5 млн тонн в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2022 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2123"/>
                  </a:ext>
                </a:extLst>
              </a:tr>
              <a:tr h="455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«Приморский УПК» 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70 млн тонн в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2022 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994500"/>
                  </a:ext>
                </a:extLst>
              </a:tr>
              <a:tr h="480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СПК Высоцк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7-15 млн тонн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2021-2023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65164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150607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Азово-Черноморский бассейн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50607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900485" y="5957704"/>
            <a:ext cx="781640" cy="796603"/>
            <a:chOff x="5508251" y="5306841"/>
            <a:chExt cx="1434460" cy="1461920"/>
          </a:xfrm>
        </p:grpSpPr>
        <p:sp>
          <p:nvSpPr>
            <p:cNvPr id="4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7606784" y="5978927"/>
            <a:ext cx="781640" cy="796603"/>
            <a:chOff x="7214550" y="5328064"/>
            <a:chExt cx="1434460" cy="1461920"/>
          </a:xfrm>
        </p:grpSpPr>
        <p:sp>
          <p:nvSpPr>
            <p:cNvPr id="5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143577" y="5957704"/>
            <a:ext cx="781640" cy="796603"/>
            <a:chOff x="3751343" y="5306841"/>
            <a:chExt cx="1434460" cy="1461920"/>
          </a:xfrm>
        </p:grpSpPr>
        <p:sp>
          <p:nvSpPr>
            <p:cNvPr id="5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2448947" y="5970743"/>
            <a:ext cx="781640" cy="796603"/>
            <a:chOff x="2056713" y="5319880"/>
            <a:chExt cx="1434460" cy="1461920"/>
          </a:xfrm>
        </p:grpSpPr>
        <p:sp>
          <p:nvSpPr>
            <p:cNvPr id="6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8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61244" y="5949280"/>
            <a:ext cx="781640" cy="796603"/>
            <a:chOff x="269010" y="5298417"/>
            <a:chExt cx="1434460" cy="1461920"/>
          </a:xfrm>
        </p:grpSpPr>
        <p:sp>
          <p:nvSpPr>
            <p:cNvPr id="7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2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0" y="69269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Объем реализованного бункерного топлива в Азово-Черноморском регионе </a:t>
            </a:r>
            <a:r>
              <a:rPr lang="ru-RU" sz="1700" b="1" dirty="0" smtClean="0">
                <a:solidFill>
                  <a:schemeClr val="tx2"/>
                </a:solidFill>
              </a:rPr>
              <a:t>в </a:t>
            </a:r>
            <a:r>
              <a:rPr lang="ru-RU" sz="1700" b="1" dirty="0">
                <a:solidFill>
                  <a:schemeClr val="tx2"/>
                </a:solidFill>
              </a:rPr>
              <a:t>2018 году </a:t>
            </a:r>
            <a:endParaRPr lang="ru-RU" sz="17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составил 2,4 млн тонн, рост 0,5%</a:t>
            </a:r>
          </a:p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Грузооборот </a:t>
            </a:r>
            <a:r>
              <a:rPr lang="ru-RU" sz="1700" b="1" dirty="0">
                <a:solidFill>
                  <a:schemeClr val="tx2"/>
                </a:solidFill>
              </a:rPr>
              <a:t>региона в 2018 году - 272 млн тонн, рост 0,9%.</a:t>
            </a:r>
          </a:p>
          <a:p>
            <a:pPr algn="ctr"/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За первые 4 месяца 2019 года реализовано около 670 тыс. тонн.</a:t>
            </a:r>
          </a:p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1" y="2023844"/>
            <a:ext cx="5455745" cy="3997444"/>
            <a:chOff x="11283" y="2246982"/>
            <a:chExt cx="4397100" cy="3758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3595" y="2359898"/>
              <a:ext cx="4087978" cy="346914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283" y="2246982"/>
              <a:ext cx="4397100" cy="3758331"/>
              <a:chOff x="203088" y="2113410"/>
              <a:chExt cx="4397100" cy="3758331"/>
            </a:xfrm>
          </p:grpSpPr>
          <p:sp>
            <p:nvSpPr>
              <p:cNvPr id="80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 flipV="1">
                <a:off x="203088" y="5728982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>
                <a:off x="203088" y="2194858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50563" y="2113410"/>
                <a:ext cx="4223140" cy="3758331"/>
                <a:chOff x="250563" y="2113410"/>
                <a:chExt cx="4223140" cy="3758331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91657ECA-4942-4388-A0EA-5EF4F3210ED0}"/>
                    </a:ext>
                  </a:extLst>
                </p:cNvPr>
                <p:cNvSpPr txBox="1"/>
                <p:nvPr/>
              </p:nvSpPr>
              <p:spPr>
                <a:xfrm>
                  <a:off x="250563" y="2348880"/>
                  <a:ext cx="4098096" cy="6944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2"/>
                      </a:solidFill>
                    </a:rPr>
                    <a:t>Лидеры рынка в 2018 году</a:t>
                  </a:r>
                </a:p>
                <a:p>
                  <a:pPr algn="ctr"/>
                  <a:endParaRPr lang="ru-RU" sz="2400" dirty="0" smtClean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>
                  <a:off x="-1578496" y="3969718"/>
                  <a:ext cx="3758327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 flipV="1">
                  <a:off x="2571679" y="3969715"/>
                  <a:ext cx="3758330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96145"/>
              </p:ext>
            </p:extLst>
          </p:nvPr>
        </p:nvGraphicFramePr>
        <p:xfrm>
          <a:off x="656556" y="3254333"/>
          <a:ext cx="4248472" cy="222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6962596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108412166"/>
                    </a:ext>
                  </a:extLst>
                </a:gridCol>
              </a:tblGrid>
              <a:tr h="425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«ЛУКОЙЛ-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МаринБункер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21,7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12585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Газпромнефть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Марин Бункер»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21,5%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519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«РН-Бункер»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13,7%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8950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Трансбункер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4267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ЮБК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1629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52" y="2597524"/>
            <a:ext cx="3526127" cy="28500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0" y="219738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188640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Южный бассейн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47366"/>
              </p:ext>
            </p:extLst>
          </p:nvPr>
        </p:nvGraphicFramePr>
        <p:xfrm>
          <a:off x="108279" y="1700808"/>
          <a:ext cx="8927442" cy="306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4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Сухогрузный район порта Тамань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91 млн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2020-2025 </a:t>
                      </a:r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6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Новороссийск 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(НМТП)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12 млн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2019 г.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и далее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Новороссийск («Дело»)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+5 млн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2019 г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769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Таманский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терминал навалочных грузов (ОТЭКО)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+35 млн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2019 г.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и далее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666696"/>
                  </a:ext>
                </a:extLst>
              </a:tr>
              <a:tr h="4401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Геленджик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 тыс. человек + 300 тыс.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2019 г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455991"/>
                  </a:ext>
                </a:extLst>
              </a:tr>
            </a:tbl>
          </a:graphicData>
        </a:graphic>
      </p:graphicFrame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0" y="250918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im9.kommersant.ru/ISSUES.PHOTO/REGIONS/KRASNODAR_ONLINE/2019/04/11/12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96" y="866159"/>
            <a:ext cx="6927190" cy="50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150607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Перспективы </a:t>
            </a:r>
            <a:r>
              <a:rPr lang="ru-RU" sz="3600" b="1" dirty="0" smtClean="0">
                <a:solidFill>
                  <a:schemeClr val="tx2"/>
                </a:solidFill>
              </a:rPr>
              <a:t>СПГ-судоходства </a:t>
            </a:r>
            <a:r>
              <a:rPr lang="ru-RU" sz="3600" b="1" dirty="0">
                <a:solidFill>
                  <a:schemeClr val="tx2"/>
                </a:solidFill>
              </a:rPr>
              <a:t>в России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60648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\\192.168.0.126\Obmen\!!!ФОТО!!!\Совкомфлот - Проспект Менделеева\100NC1J1\DSC_12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69" y="849029"/>
            <a:ext cx="7250441" cy="48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150607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Перспективы </a:t>
            </a:r>
            <a:r>
              <a:rPr lang="ru-RU" sz="3600" b="1" dirty="0" smtClean="0">
                <a:solidFill>
                  <a:schemeClr val="tx2"/>
                </a:solidFill>
              </a:rPr>
              <a:t>СПГ-судоходства </a:t>
            </a:r>
            <a:r>
              <a:rPr lang="ru-RU" sz="3600" b="1" dirty="0">
                <a:solidFill>
                  <a:schemeClr val="tx2"/>
                </a:solidFill>
              </a:rPr>
              <a:t>в России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60648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150607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Перспективы </a:t>
            </a:r>
            <a:r>
              <a:rPr lang="ru-RU" sz="3600" b="1" dirty="0" smtClean="0">
                <a:solidFill>
                  <a:schemeClr val="tx2"/>
                </a:solidFill>
              </a:rPr>
              <a:t>СПГ-судоходства </a:t>
            </a:r>
            <a:r>
              <a:rPr lang="ru-RU" sz="3600" b="1" dirty="0">
                <a:solidFill>
                  <a:schemeClr val="tx2"/>
                </a:solidFill>
              </a:rPr>
              <a:t>в России</a:t>
            </a:r>
          </a:p>
        </p:txBody>
      </p:sp>
      <p:pic>
        <p:nvPicPr>
          <p:cNvPr id="25" name="Picture 2" descr="\\onischenkoai\Inbox\Проекты\CNF19M\new\0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689698" y="1861949"/>
            <a:ext cx="7958911" cy="28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60648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150607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Перспективы СПГ-бункеровки в России</a:t>
            </a: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107504" y="150607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900485" y="5957704"/>
            <a:ext cx="781640" cy="796603"/>
            <a:chOff x="5508251" y="5306841"/>
            <a:chExt cx="1434460" cy="1461920"/>
          </a:xfrm>
        </p:grpSpPr>
        <p:sp>
          <p:nvSpPr>
            <p:cNvPr id="4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7606784" y="5978927"/>
            <a:ext cx="781640" cy="796603"/>
            <a:chOff x="7214550" y="5328064"/>
            <a:chExt cx="1434460" cy="1461920"/>
          </a:xfrm>
        </p:grpSpPr>
        <p:sp>
          <p:nvSpPr>
            <p:cNvPr id="5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143577" y="5957704"/>
            <a:ext cx="781640" cy="796603"/>
            <a:chOff x="3751343" y="5306841"/>
            <a:chExt cx="1434460" cy="1461920"/>
          </a:xfrm>
        </p:grpSpPr>
        <p:sp>
          <p:nvSpPr>
            <p:cNvPr id="5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2448947" y="5970743"/>
            <a:ext cx="781640" cy="796603"/>
            <a:chOff x="2056713" y="5319880"/>
            <a:chExt cx="1434460" cy="1461920"/>
          </a:xfrm>
        </p:grpSpPr>
        <p:sp>
          <p:nvSpPr>
            <p:cNvPr id="6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8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61244" y="5949280"/>
            <a:ext cx="781640" cy="796603"/>
            <a:chOff x="269010" y="5298417"/>
            <a:chExt cx="1434460" cy="1461920"/>
          </a:xfrm>
        </p:grpSpPr>
        <p:sp>
          <p:nvSpPr>
            <p:cNvPr id="7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2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6" y="887337"/>
            <a:ext cx="8101330" cy="477391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55149" y="4941168"/>
            <a:ext cx="1611972" cy="697341"/>
            <a:chOff x="7655149" y="4941168"/>
            <a:chExt cx="1611972" cy="69734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149" y="5134453"/>
              <a:ext cx="997156" cy="50405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40352" y="4941168"/>
              <a:ext cx="1526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2"/>
                  </a:solidFill>
                </a:rPr>
                <a:t>  Владивосток-СПГ</a:t>
              </a:r>
              <a:endParaRPr lang="ru-RU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607333" y="3356992"/>
            <a:ext cx="1789203" cy="1008112"/>
            <a:chOff x="7607333" y="3356992"/>
            <a:chExt cx="1789203" cy="1008112"/>
          </a:xfrm>
        </p:grpSpPr>
        <p:sp>
          <p:nvSpPr>
            <p:cNvPr id="2" name="TextBox 1"/>
            <p:cNvSpPr txBox="1"/>
            <p:nvPr/>
          </p:nvSpPr>
          <p:spPr>
            <a:xfrm>
              <a:off x="7607333" y="3356992"/>
              <a:ext cx="17892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accent2"/>
                  </a:solidFill>
                </a:rPr>
                <a:t>малотоннажный завод СПГ на Сахалине, Поронайск</a:t>
              </a:r>
              <a:endParaRPr lang="ru-RU" sz="1100" b="1" dirty="0">
                <a:solidFill>
                  <a:schemeClr val="accent2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00" y="3911310"/>
              <a:ext cx="897724" cy="45379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746061" y="1412776"/>
            <a:ext cx="2166870" cy="1052624"/>
            <a:chOff x="1746061" y="1412776"/>
            <a:chExt cx="2166870" cy="105262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061" y="1961344"/>
              <a:ext cx="997155" cy="50405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23728" y="1412776"/>
              <a:ext cx="17892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СПГ-терминал в </a:t>
              </a:r>
              <a:r>
                <a:rPr lang="ru-RU" sz="1100" b="1" dirty="0" err="1">
                  <a:solidFill>
                    <a:schemeClr val="accent2"/>
                  </a:solidFill>
                </a:rPr>
                <a:t>Ура-губе</a:t>
              </a:r>
              <a:r>
                <a:rPr lang="ru-RU" sz="1100" b="1" dirty="0">
                  <a:solidFill>
                    <a:schemeClr val="accent2"/>
                  </a:solidFill>
                </a:rPr>
                <a:t> в рамках проекта </a:t>
              </a:r>
              <a:r>
                <a:rPr lang="ru-RU" sz="1100" b="1" dirty="0" err="1" smtClean="0">
                  <a:solidFill>
                    <a:schemeClr val="accent2"/>
                  </a:solidFill>
                </a:rPr>
                <a:t>Новатэка</a:t>
              </a:r>
              <a:endParaRPr lang="ru-RU" sz="11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884368" y="2003277"/>
            <a:ext cx="1368152" cy="1281707"/>
            <a:chOff x="7884368" y="2003277"/>
            <a:chExt cx="1368152" cy="128170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847" y="2780928"/>
              <a:ext cx="997155" cy="50405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884368" y="2003277"/>
              <a:ext cx="13681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терминал для перевалки СПГ на </a:t>
              </a:r>
              <a:r>
                <a:rPr lang="ru-RU" sz="1100" b="1" dirty="0" smtClean="0">
                  <a:solidFill>
                    <a:schemeClr val="accent2"/>
                  </a:solidFill>
                </a:rPr>
                <a:t>Камчатке, </a:t>
              </a:r>
              <a:r>
                <a:rPr lang="ru-RU" sz="1100" b="1" dirty="0" err="1" smtClean="0">
                  <a:solidFill>
                    <a:schemeClr val="accent2"/>
                  </a:solidFill>
                </a:rPr>
                <a:t>Новатэк</a:t>
              </a:r>
              <a:endParaRPr lang="ru-RU" sz="11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3992" y="2231987"/>
            <a:ext cx="1296144" cy="796502"/>
            <a:chOff x="403992" y="2231987"/>
            <a:chExt cx="1296144" cy="796502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62" y="2713281"/>
              <a:ext cx="623563" cy="3152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03992" y="2231987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НОВАТЭК СПГ-завод в Высоцке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23688" y="2957987"/>
            <a:ext cx="1267957" cy="701587"/>
            <a:chOff x="-23688" y="2957987"/>
            <a:chExt cx="1267957" cy="70158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02" y="2957987"/>
              <a:ext cx="623563" cy="3152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-23688" y="3228687"/>
              <a:ext cx="12679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Балтийский СПГ, порт Усть-Луга</a:t>
              </a: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26" y="227131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44624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Сценарии развития</a:t>
            </a: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107504" y="44624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900485" y="5957704"/>
            <a:ext cx="781640" cy="796603"/>
            <a:chOff x="5508251" y="5306841"/>
            <a:chExt cx="1434460" cy="1461920"/>
          </a:xfrm>
        </p:grpSpPr>
        <p:sp>
          <p:nvSpPr>
            <p:cNvPr id="4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7606784" y="5978927"/>
            <a:ext cx="781640" cy="796603"/>
            <a:chOff x="7214550" y="5328064"/>
            <a:chExt cx="1434460" cy="1461920"/>
          </a:xfrm>
        </p:grpSpPr>
        <p:sp>
          <p:nvSpPr>
            <p:cNvPr id="5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143577" y="5957704"/>
            <a:ext cx="781640" cy="796603"/>
            <a:chOff x="3751343" y="5306841"/>
            <a:chExt cx="1434460" cy="1461920"/>
          </a:xfrm>
        </p:grpSpPr>
        <p:sp>
          <p:nvSpPr>
            <p:cNvPr id="5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2448947" y="5970743"/>
            <a:ext cx="781640" cy="796603"/>
            <a:chOff x="2056713" y="5319880"/>
            <a:chExt cx="1434460" cy="1461920"/>
          </a:xfrm>
        </p:grpSpPr>
        <p:sp>
          <p:nvSpPr>
            <p:cNvPr id="6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8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61244" y="5949280"/>
            <a:ext cx="781640" cy="796603"/>
            <a:chOff x="269010" y="5298417"/>
            <a:chExt cx="1434460" cy="1461920"/>
          </a:xfrm>
        </p:grpSpPr>
        <p:sp>
          <p:nvSpPr>
            <p:cNvPr id="7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2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153216" y="1712739"/>
            <a:ext cx="2581168" cy="678806"/>
            <a:chOff x="6153216" y="1712739"/>
            <a:chExt cx="2581168" cy="6788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217840" y="1712739"/>
              <a:ext cx="2516544" cy="678806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3216" y="1867476"/>
              <a:ext cx="251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Рост фрахтовых ставок</a:t>
              </a:r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06622" y="676507"/>
            <a:ext cx="2516544" cy="686892"/>
            <a:chOff x="3406622" y="676507"/>
            <a:chExt cx="2516544" cy="68689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406622" y="676507"/>
              <a:ext cx="2516544" cy="678806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06622" y="717068"/>
              <a:ext cx="251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Рост  себестоимости перевозок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17840" y="2850872"/>
            <a:ext cx="2557848" cy="690842"/>
            <a:chOff x="6217840" y="2850872"/>
            <a:chExt cx="2557848" cy="690842"/>
          </a:xfrm>
        </p:grpSpPr>
        <p:sp>
          <p:nvSpPr>
            <p:cNvPr id="28" name="TextBox 27"/>
            <p:cNvSpPr txBox="1"/>
            <p:nvPr/>
          </p:nvSpPr>
          <p:spPr>
            <a:xfrm>
              <a:off x="6217840" y="3011627"/>
              <a:ext cx="25249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/>
                <a:t>Рост цен на товары</a:t>
              </a:r>
              <a:endParaRPr lang="ru-RU" sz="17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18504" y="2850872"/>
              <a:ext cx="2557184" cy="690842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82694" y="664471"/>
            <a:ext cx="2557184" cy="690842"/>
            <a:chOff x="382694" y="664471"/>
            <a:chExt cx="2557184" cy="69084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2694" y="664471"/>
              <a:ext cx="2557184" cy="690842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8822" y="827901"/>
              <a:ext cx="2524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Рост цен на топливо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243936" y="3966777"/>
            <a:ext cx="2566184" cy="690842"/>
            <a:chOff x="6243936" y="3966777"/>
            <a:chExt cx="2566184" cy="690842"/>
          </a:xfrm>
        </p:grpSpPr>
        <p:sp>
          <p:nvSpPr>
            <p:cNvPr id="40" name="TextBox 39"/>
            <p:cNvSpPr txBox="1"/>
            <p:nvPr/>
          </p:nvSpPr>
          <p:spPr>
            <a:xfrm>
              <a:off x="6285192" y="4129442"/>
              <a:ext cx="25249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/>
                <a:t>Инфляция</a:t>
              </a:r>
              <a:endParaRPr lang="ru-RU" sz="17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243936" y="3966777"/>
              <a:ext cx="2557184" cy="690842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>
            <a:off x="7419824" y="3541714"/>
            <a:ext cx="0" cy="425063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251424" y="5106915"/>
            <a:ext cx="2569048" cy="690842"/>
            <a:chOff x="6251424" y="5106915"/>
            <a:chExt cx="2569048" cy="690842"/>
          </a:xfrm>
          <a:solidFill>
            <a:schemeClr val="accent2">
              <a:alpha val="20000"/>
            </a:schemeClr>
          </a:solidFill>
        </p:grpSpPr>
        <p:sp>
          <p:nvSpPr>
            <p:cNvPr id="43" name="TextBox 42"/>
            <p:cNvSpPr txBox="1"/>
            <p:nvPr/>
          </p:nvSpPr>
          <p:spPr>
            <a:xfrm>
              <a:off x="6295544" y="5140509"/>
              <a:ext cx="2524928" cy="615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/>
                <a:t>Кризис мировой торговли</a:t>
              </a:r>
              <a:endParaRPr lang="ru-RU" sz="17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251424" y="5106915"/>
              <a:ext cx="2557184" cy="690842"/>
            </a:xfrm>
            <a:prstGeom prst="rect">
              <a:avLst/>
            </a:prstGeom>
            <a:grp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>
            <a:off x="7419824" y="4704968"/>
            <a:ext cx="0" cy="401947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048854" y="1553062"/>
            <a:ext cx="2574056" cy="615553"/>
            <a:chOff x="2048854" y="1553062"/>
            <a:chExt cx="2574056" cy="615553"/>
          </a:xfrm>
        </p:grpSpPr>
        <p:sp>
          <p:nvSpPr>
            <p:cNvPr id="51" name="TextBox 50"/>
            <p:cNvSpPr txBox="1"/>
            <p:nvPr/>
          </p:nvSpPr>
          <p:spPr>
            <a:xfrm>
              <a:off x="2048854" y="1553062"/>
              <a:ext cx="25249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/>
                <a:t>Снижение доходности судоходного рынка</a:t>
              </a:r>
              <a:endParaRPr lang="ru-RU" sz="17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65726" y="1583839"/>
              <a:ext cx="2557184" cy="584775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3030" y="2521972"/>
            <a:ext cx="2604344" cy="591220"/>
            <a:chOff x="2043030" y="2521972"/>
            <a:chExt cx="2604344" cy="591220"/>
          </a:xfrm>
        </p:grpSpPr>
        <p:sp>
          <p:nvSpPr>
            <p:cNvPr id="54" name="TextBox 53"/>
            <p:cNvSpPr txBox="1"/>
            <p:nvPr/>
          </p:nvSpPr>
          <p:spPr>
            <a:xfrm>
              <a:off x="2122446" y="2521972"/>
              <a:ext cx="252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Снижение судостроительных заказов</a:t>
              </a:r>
              <a:endParaRPr lang="ru-RU" sz="16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043030" y="2521972"/>
              <a:ext cx="2557184" cy="591220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>
            <a:off x="3214470" y="2155487"/>
            <a:ext cx="0" cy="345422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266382" y="3107407"/>
            <a:ext cx="0" cy="345422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3018252" y="1000205"/>
            <a:ext cx="328436" cy="3949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3144248" y="1203743"/>
            <a:ext cx="202440" cy="349319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038878" y="3451631"/>
            <a:ext cx="2581648" cy="561864"/>
            <a:chOff x="2038878" y="3451631"/>
            <a:chExt cx="2581648" cy="561864"/>
          </a:xfrm>
        </p:grpSpPr>
        <p:sp>
          <p:nvSpPr>
            <p:cNvPr id="65" name="TextBox 64"/>
            <p:cNvSpPr txBox="1"/>
            <p:nvPr/>
          </p:nvSpPr>
          <p:spPr>
            <a:xfrm>
              <a:off x="2038878" y="3547949"/>
              <a:ext cx="25249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/>
                <a:t>Ветхий, опасный флот</a:t>
              </a:r>
              <a:endParaRPr lang="ru-RU" sz="17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063342" y="3451631"/>
              <a:ext cx="2557184" cy="561864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1" name="Прямая со стрелкой 70"/>
          <p:cNvCxnSpPr/>
          <p:nvPr/>
        </p:nvCxnSpPr>
        <p:spPr>
          <a:xfrm>
            <a:off x="3266054" y="4027882"/>
            <a:ext cx="0" cy="345422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2055006" y="4387735"/>
            <a:ext cx="2565520" cy="584775"/>
            <a:chOff x="2055006" y="4387735"/>
            <a:chExt cx="2565520" cy="58477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2063342" y="4387735"/>
              <a:ext cx="2557184" cy="572571"/>
            </a:xfrm>
            <a:prstGeom prst="rect">
              <a:avLst/>
            </a:prstGeom>
            <a:noFill/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55006" y="4387735"/>
              <a:ext cx="252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Остановка отрасли морских перевозок</a:t>
              </a:r>
            </a:p>
          </p:txBody>
        </p:sp>
      </p:grpSp>
      <p:cxnSp>
        <p:nvCxnSpPr>
          <p:cNvPr id="74" name="Прямая со стрелкой 73"/>
          <p:cNvCxnSpPr/>
          <p:nvPr/>
        </p:nvCxnSpPr>
        <p:spPr>
          <a:xfrm>
            <a:off x="3225606" y="5016831"/>
            <a:ext cx="0" cy="345422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090190" y="5333727"/>
            <a:ext cx="2557184" cy="615553"/>
            <a:chOff x="2090190" y="5333727"/>
            <a:chExt cx="2557184" cy="615553"/>
          </a:xfrm>
        </p:grpSpPr>
        <p:sp>
          <p:nvSpPr>
            <p:cNvPr id="76" name="TextBox 75"/>
            <p:cNvSpPr txBox="1"/>
            <p:nvPr/>
          </p:nvSpPr>
          <p:spPr>
            <a:xfrm>
              <a:off x="2094206" y="5333727"/>
              <a:ext cx="25249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/>
                <a:t>Мировой кризис судоходного бизнеса</a:t>
              </a:r>
              <a:endParaRPr lang="ru-RU" sz="1700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090190" y="5373216"/>
              <a:ext cx="2557184" cy="572571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44450" cmpd="dbl">
              <a:solidFill>
                <a:schemeClr val="tx2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7" name="Прямая со стрелкой 76"/>
          <p:cNvCxnSpPr/>
          <p:nvPr/>
        </p:nvCxnSpPr>
        <p:spPr>
          <a:xfrm>
            <a:off x="7394696" y="2425809"/>
            <a:ext cx="0" cy="425063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909681" y="1412817"/>
            <a:ext cx="234224" cy="342043"/>
          </a:xfrm>
          <a:prstGeom prst="straightConnector1">
            <a:avLst/>
          </a:prstGeom>
          <a:ln w="508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13753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Медиа-группа «</a:t>
            </a:r>
            <a:r>
              <a:rPr lang="ru-R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ПортНьюс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FA44D6-1DB2-4B0D-BB51-4709C1069A1A}"/>
              </a:ext>
            </a:extLst>
          </p:cNvPr>
          <p:cNvSpPr txBox="1"/>
          <p:nvPr/>
        </p:nvSpPr>
        <p:spPr>
          <a:xfrm>
            <a:off x="70198" y="2469828"/>
            <a:ext cx="2830271" cy="1384995"/>
          </a:xfrm>
          <a:prstGeom prst="rect">
            <a:avLst/>
          </a:prstGeom>
          <a:noFill/>
        </p:spPr>
        <p:txBody>
          <a:bodyPr wrap="square" lIns="0" tIns="0" rIns="0" bIns="0" numCol="1" rtlCol="0" anchor="t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Подразделения агентства работают в сфере журналистики и аналитики, маркетинга и дизайна, общественных коммуникаций и развития корпоративного </a:t>
            </a:r>
            <a:r>
              <a:rPr lang="ru-RU" sz="1500" dirty="0" smtClean="0">
                <a:solidFill>
                  <a:srgbClr val="002060"/>
                </a:solidFill>
              </a:rPr>
              <a:t>имиджа</a:t>
            </a:r>
            <a:endParaRPr lang="ru-RU" sz="1500" dirty="0" smtClean="0">
              <a:solidFill>
                <a:srgbClr val="002060"/>
              </a:solidFill>
            </a:endParaRPr>
          </a:p>
          <a:p>
            <a:pPr algn="ctr"/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2F7ED84-F8B1-4F7C-A974-CA55FD41FE05}"/>
              </a:ext>
            </a:extLst>
          </p:cNvPr>
          <p:cNvSpPr/>
          <p:nvPr/>
        </p:nvSpPr>
        <p:spPr>
          <a:xfrm>
            <a:off x="3670207" y="2588296"/>
            <a:ext cx="1803586" cy="175170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лет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отрасли!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="" xmlns:a16="http://schemas.microsoft.com/office/drawing/2014/main" id="{CA9F66E8-74D5-4860-8500-6CA73613E5AF}"/>
              </a:ext>
            </a:extLst>
          </p:cNvPr>
          <p:cNvCxnSpPr/>
          <p:nvPr/>
        </p:nvCxnSpPr>
        <p:spPr>
          <a:xfrm rot="5400000" flipH="1" flipV="1">
            <a:off x="4486335" y="1110854"/>
            <a:ext cx="12700" cy="6830615"/>
          </a:xfrm>
          <a:prstGeom prst="bentConnector3">
            <a:avLst>
              <a:gd name="adj1" fmla="val 1559984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="" xmlns:a16="http://schemas.microsoft.com/office/drawing/2014/main" id="{9C150164-FE4E-4299-871D-D3F5801101F3}"/>
              </a:ext>
            </a:extLst>
          </p:cNvPr>
          <p:cNvCxnSpPr/>
          <p:nvPr/>
        </p:nvCxnSpPr>
        <p:spPr>
          <a:xfrm rot="5400000" flipH="1" flipV="1">
            <a:off x="4588750" y="2510015"/>
            <a:ext cx="12700" cy="4176309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584939" y="4353338"/>
            <a:ext cx="0" cy="25118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28586" y="208098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6">
            <a:extLst>
              <a:ext uri="{FF2B5EF4-FFF2-40B4-BE49-F238E27FC236}">
                <a16:creationId xmlns="" xmlns:a16="http://schemas.microsoft.com/office/drawing/2014/main" id="{F8DB960A-70E9-452B-BD39-2E73D7C28043}"/>
              </a:ext>
            </a:extLst>
          </p:cNvPr>
          <p:cNvSpPr/>
          <p:nvPr/>
        </p:nvSpPr>
        <p:spPr>
          <a:xfrm>
            <a:off x="0" y="1340768"/>
            <a:ext cx="12192000" cy="918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row: Chevron 4">
            <a:extLst>
              <a:ext uri="{FF2B5EF4-FFF2-40B4-BE49-F238E27FC236}">
                <a16:creationId xmlns="" xmlns:a16="http://schemas.microsoft.com/office/drawing/2014/main" id="{389394EA-3414-4F6B-83B9-4AAC2CE1EAE7}"/>
              </a:ext>
            </a:extLst>
          </p:cNvPr>
          <p:cNvSpPr/>
          <p:nvPr/>
        </p:nvSpPr>
        <p:spPr>
          <a:xfrm>
            <a:off x="107504" y="1292152"/>
            <a:ext cx="2792965" cy="100811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Отраслевая аудитория</a:t>
            </a:r>
          </a:p>
        </p:txBody>
      </p:sp>
      <p:sp>
        <p:nvSpPr>
          <p:cNvPr id="118" name="Arrow: Chevron 4">
            <a:extLst>
              <a:ext uri="{FF2B5EF4-FFF2-40B4-BE49-F238E27FC236}">
                <a16:creationId xmlns="" xmlns:a16="http://schemas.microsoft.com/office/drawing/2014/main" id="{389394EA-3414-4F6B-83B9-4AAC2CE1EAE7}"/>
              </a:ext>
            </a:extLst>
          </p:cNvPr>
          <p:cNvSpPr/>
          <p:nvPr/>
        </p:nvSpPr>
        <p:spPr>
          <a:xfrm>
            <a:off x="3203848" y="1292152"/>
            <a:ext cx="2808312" cy="100811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взаимодействия бизнеса, власти и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Arrow: Chevron 4">
            <a:extLst>
              <a:ext uri="{FF2B5EF4-FFF2-40B4-BE49-F238E27FC236}">
                <a16:creationId xmlns="" xmlns:a16="http://schemas.microsoft.com/office/drawing/2014/main" id="{389394EA-3414-4F6B-83B9-4AAC2CE1EAE7}"/>
              </a:ext>
            </a:extLst>
          </p:cNvPr>
          <p:cNvSpPr/>
          <p:nvPr/>
        </p:nvSpPr>
        <p:spPr>
          <a:xfrm>
            <a:off x="6372200" y="1292152"/>
            <a:ext cx="2792545" cy="100811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и английский контент </a:t>
            </a:r>
          </a:p>
        </p:txBody>
      </p:sp>
      <p:grpSp>
        <p:nvGrpSpPr>
          <p:cNvPr id="121" name="Группа 120"/>
          <p:cNvGrpSpPr/>
          <p:nvPr/>
        </p:nvGrpSpPr>
        <p:grpSpPr>
          <a:xfrm>
            <a:off x="5634777" y="4538145"/>
            <a:ext cx="1434460" cy="1461920"/>
            <a:chOff x="5508251" y="5306841"/>
            <a:chExt cx="1434460" cy="1461920"/>
          </a:xfrm>
        </p:grpSpPr>
        <p:sp>
          <p:nvSpPr>
            <p:cNvPr id="7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9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Группа 121"/>
          <p:cNvGrpSpPr/>
          <p:nvPr/>
        </p:nvGrpSpPr>
        <p:grpSpPr>
          <a:xfrm>
            <a:off x="7341076" y="4559368"/>
            <a:ext cx="1434460" cy="1461920"/>
            <a:chOff x="7214550" y="5328064"/>
            <a:chExt cx="1434460" cy="1461920"/>
          </a:xfrm>
        </p:grpSpPr>
        <p:sp>
          <p:nvSpPr>
            <p:cNvPr id="79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0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Группа 119"/>
          <p:cNvGrpSpPr/>
          <p:nvPr/>
        </p:nvGrpSpPr>
        <p:grpSpPr>
          <a:xfrm>
            <a:off x="3877869" y="4538145"/>
            <a:ext cx="1434460" cy="1461920"/>
            <a:chOff x="3751343" y="5306841"/>
            <a:chExt cx="1434460" cy="1461920"/>
          </a:xfrm>
        </p:grpSpPr>
        <p:sp>
          <p:nvSpPr>
            <p:cNvPr id="7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1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183239" y="4551184"/>
            <a:ext cx="1434460" cy="1461920"/>
            <a:chOff x="2056713" y="5319880"/>
            <a:chExt cx="1434460" cy="1461920"/>
          </a:xfrm>
        </p:grpSpPr>
        <p:sp>
          <p:nvSpPr>
            <p:cNvPr id="7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2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887" y="5751354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395536" y="4529721"/>
            <a:ext cx="1434460" cy="1461920"/>
            <a:chOff x="269010" y="5298417"/>
            <a:chExt cx="1434460" cy="146192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3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19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335522"/>
            <a:ext cx="326465" cy="49527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66" y="265814"/>
            <a:ext cx="398170" cy="4009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FA44D6-1DB2-4B0D-BB51-4709C1069A1A}"/>
              </a:ext>
            </a:extLst>
          </p:cNvPr>
          <p:cNvSpPr txBox="1"/>
          <p:nvPr/>
        </p:nvSpPr>
        <p:spPr>
          <a:xfrm>
            <a:off x="6372200" y="2588295"/>
            <a:ext cx="2448273" cy="692497"/>
          </a:xfrm>
          <a:prstGeom prst="rect">
            <a:avLst/>
          </a:prstGeom>
          <a:noFill/>
        </p:spPr>
        <p:txBody>
          <a:bodyPr wrap="square" lIns="0" tIns="0" rIns="0" bIns="0" numCol="1" rtlCol="0" anchor="t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</a:rPr>
              <a:t>Ведущее и самое читаемое 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</a:rPr>
              <a:t>СМИ в области морского 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</a:rPr>
              <a:t>и речного транспорта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ldwildworld.net.ua/sites/default/files/images/66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311" y="-387424"/>
            <a:ext cx="13191979" cy="74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764704"/>
            <a:ext cx="828092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Медиа-группа «</a:t>
            </a:r>
            <a:r>
              <a:rPr lang="ru-RU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ПортНьюс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Марина Борисенко  </a:t>
            </a:r>
          </a:p>
          <a:p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@portnews.ru </a:t>
            </a:r>
          </a:p>
          <a:p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www.portnews.ru       www.rus-shipping.ru</a:t>
            </a:r>
            <a:endParaRPr lang="ru-RU" sz="4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1907704" y="0"/>
            <a:ext cx="5328592" cy="15696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400" b="1" dirty="0">
                <a:solidFill>
                  <a:schemeClr val="tx2"/>
                </a:solidFill>
                <a:cs typeface="Arial" panose="020B0604020202020204" pitchFamily="34" charset="0"/>
              </a:rPr>
              <a:t>ЦЕНОВОЙ БЮЛЛЕТЕНЬ</a:t>
            </a:r>
          </a:p>
          <a:p>
            <a:pPr algn="ctr"/>
            <a:r>
              <a:rPr lang="ru-RU" sz="3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chemeClr val="accent2"/>
                </a:solidFill>
                <a:cs typeface="Arial" panose="020B0604020202020204" pitchFamily="34" charset="0"/>
              </a:rPr>
              <a:t>ПОРТНЬЮС</a:t>
            </a:r>
          </a:p>
          <a:p>
            <a:pPr algn="ctr"/>
            <a:r>
              <a:rPr lang="ru-RU" sz="3400" b="1" dirty="0">
                <a:solidFill>
                  <a:schemeClr val="accent2"/>
                </a:solidFill>
                <a:cs typeface="Arial" panose="020B0604020202020204" pitchFamily="34" charset="0"/>
              </a:rPr>
              <a:t>Более 200 подписчиков</a:t>
            </a:r>
            <a:endParaRPr lang="ru-RU" sz="3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3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3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29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2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2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77151"/>
              </p:ext>
            </p:extLst>
          </p:nvPr>
        </p:nvGraphicFramePr>
        <p:xfrm>
          <a:off x="278622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 порты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Санкт-Петербург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Усть-Луга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Калининград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Мурманск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Архангельск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Владивосток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Ванино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Новороссийск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Туапсе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29568"/>
              </p:ext>
            </p:extLst>
          </p:nvPr>
        </p:nvGraphicFramePr>
        <p:xfrm>
          <a:off x="4860032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Речные порты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Санкт-Петербург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Ярославль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Нижний Новгород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Самара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Казань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Волгоград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Астрахань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Ростов-на-Дону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47161"/>
              </p:ext>
            </p:extLst>
          </p:nvPr>
        </p:nvGraphicFramePr>
        <p:xfrm>
          <a:off x="7128218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Виды топлива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ULSFO (RMD)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IFO-380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HS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IFO-180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HS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MGO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СМТ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Ф5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ДТ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93035"/>
              </p:ext>
            </p:extLst>
          </p:nvPr>
        </p:nvGraphicFramePr>
        <p:xfrm>
          <a:off x="2564829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 порты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Кавказ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Азов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Ростов-на-Дону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Таганрог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Темрюк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Тамань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Ейск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77991"/>
            <a:ext cx="2136670" cy="1850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77991"/>
            <a:ext cx="2136670" cy="1850807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Журналы и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спецвыпуски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ПортНьюс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отраслевым мероприятиям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994817" y="5972157"/>
            <a:ext cx="781640" cy="796603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7701116" y="5993380"/>
            <a:ext cx="781640" cy="796603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237909" y="5972157"/>
            <a:ext cx="781640" cy="796603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43279" y="5985196"/>
            <a:ext cx="781640" cy="796603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755576" y="5963733"/>
            <a:ext cx="781640" cy="796603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499FE32-C2DB-478B-88FF-E1F33D54D7E5}"/>
              </a:ext>
            </a:extLst>
          </p:cNvPr>
          <p:cNvSpPr/>
          <p:nvPr/>
        </p:nvSpPr>
        <p:spPr>
          <a:xfrm>
            <a:off x="621812" y="4293095"/>
            <a:ext cx="7900375" cy="1176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неделя,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POSIDONIA, SMM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Бункеровщиков,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TransRussia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9501" y="1828111"/>
            <a:ext cx="1656059" cy="2176950"/>
            <a:chOff x="966773" y="1800590"/>
            <a:chExt cx="1598056" cy="2114557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CAE38681-B3E3-4EF3-B2DF-1BD38FF8E98F}"/>
                </a:ext>
              </a:extLst>
            </p:cNvPr>
            <p:cNvSpPr/>
            <p:nvPr/>
          </p:nvSpPr>
          <p:spPr>
            <a:xfrm>
              <a:off x="1043608" y="1800590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  <p:pic>
          <p:nvPicPr>
            <p:cNvPr id="57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17" b="51906"/>
            <a:stretch/>
          </p:blipFill>
          <p:spPr bwMode="auto">
            <a:xfrm>
              <a:off x="1043608" y="1846310"/>
              <a:ext cx="1466472" cy="184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1624545" y="2974864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87557" y="1827982"/>
            <a:ext cx="1646723" cy="2177080"/>
            <a:chOff x="1967098" y="1750779"/>
            <a:chExt cx="1598056" cy="2110269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11F803FE-2FDB-4977-8975-35D2B5D78AD7}"/>
                </a:ext>
              </a:extLst>
            </p:cNvPr>
            <p:cNvSpPr/>
            <p:nvPr/>
          </p:nvSpPr>
          <p:spPr>
            <a:xfrm>
              <a:off x="2025101" y="1750779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  <p:pic>
          <p:nvPicPr>
            <p:cNvPr id="59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0" r="50787" b="53317"/>
            <a:stretch/>
          </p:blipFill>
          <p:spPr bwMode="auto">
            <a:xfrm>
              <a:off x="2025101" y="1796499"/>
              <a:ext cx="1466303" cy="192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2624870" y="2920765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60329" y="1835676"/>
            <a:ext cx="1663456" cy="2169387"/>
            <a:chOff x="5155885" y="1760869"/>
            <a:chExt cx="1598056" cy="2106992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2F79A4DC-6F00-4527-92DF-EB7AAB47BF5D}"/>
                </a:ext>
              </a:extLst>
            </p:cNvPr>
            <p:cNvSpPr/>
            <p:nvPr/>
          </p:nvSpPr>
          <p:spPr>
            <a:xfrm>
              <a:off x="5238466" y="1760869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  <p:pic>
          <p:nvPicPr>
            <p:cNvPr id="63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4" t="51922"/>
            <a:stretch/>
          </p:blipFill>
          <p:spPr bwMode="auto">
            <a:xfrm>
              <a:off x="5244928" y="1806589"/>
              <a:ext cx="1456370" cy="19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5813657" y="2927578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62272" y="1829239"/>
            <a:ext cx="1680637" cy="2175824"/>
            <a:chOff x="3563888" y="1757234"/>
            <a:chExt cx="1598056" cy="2110627"/>
          </a:xfrm>
        </p:grpSpPr>
        <p:pic>
          <p:nvPicPr>
            <p:cNvPr id="61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3" r="25489" b="52125"/>
            <a:stretch/>
          </p:blipFill>
          <p:spPr bwMode="auto">
            <a:xfrm>
              <a:off x="3627691" y="1801826"/>
              <a:ext cx="1456372" cy="1927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4221660" y="2927578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2F79A4DC-6F00-4527-92DF-EB7AAB47BF5D}"/>
                </a:ext>
              </a:extLst>
            </p:cNvPr>
            <p:cNvSpPr/>
            <p:nvPr/>
          </p:nvSpPr>
          <p:spPr>
            <a:xfrm>
              <a:off x="3635896" y="1757234"/>
              <a:ext cx="1448167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23637" y="1827982"/>
            <a:ext cx="1633297" cy="2177082"/>
            <a:chOff x="6934384" y="1755977"/>
            <a:chExt cx="1598056" cy="2111884"/>
          </a:xfrm>
        </p:grpSpPr>
        <p:pic>
          <p:nvPicPr>
            <p:cNvPr id="88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8" t="-544" r="-1" b="52120"/>
            <a:stretch/>
          </p:blipFill>
          <p:spPr bwMode="auto">
            <a:xfrm>
              <a:off x="7034531" y="1760869"/>
              <a:ext cx="1466091" cy="195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7592156" y="2927578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2F79A4DC-6F00-4527-92DF-EB7AAB47BF5D}"/>
                </a:ext>
              </a:extLst>
            </p:cNvPr>
            <p:cNvSpPr/>
            <p:nvPr/>
          </p:nvSpPr>
          <p:spPr>
            <a:xfrm>
              <a:off x="7034150" y="1755977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00" y="332656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Вызовы 2020: ограничения или драйвер развития?</a:t>
            </a: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0" y="486916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/>
                </a:solidFill>
              </a:rPr>
              <a:t>С чем мы подходим к 2020 году?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816A3119-6A5B-4D1A-9E5A-33E877AEDE98}"/>
              </a:ext>
            </a:extLst>
          </p:cNvPr>
          <p:cNvSpPr/>
          <p:nvPr/>
        </p:nvSpPr>
        <p:spPr>
          <a:xfrm>
            <a:off x="1002069" y="1772818"/>
            <a:ext cx="1741614" cy="188712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Приложение VI к Конвенции МАРПОЛ (глобальное содержание серы в судовом топливе 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не более 0,5 %)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9ED446A-66DA-4DA9-953C-58AD0743E891}"/>
              </a:ext>
            </a:extLst>
          </p:cNvPr>
          <p:cNvSpPr/>
          <p:nvPr/>
        </p:nvSpPr>
        <p:spPr>
          <a:xfrm>
            <a:off x="3656119" y="1772816"/>
            <a:ext cx="1741614" cy="188712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Запрет на перевозку бункерного топлива с содержанием серы более 0,5%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71AD700B-A3E2-40C7-8C53-F66FB852CDAA}"/>
              </a:ext>
            </a:extLst>
          </p:cNvPr>
          <p:cNvSpPr/>
          <p:nvPr/>
        </p:nvSpPr>
        <p:spPr>
          <a:xfrm>
            <a:off x="6250589" y="1772817"/>
            <a:ext cx="1741614" cy="1887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Технический регламент Таможенного союза ТР ТС 013/2011 о требованиях к топливу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8191AA4-9604-41A4-A95A-DE043157E0D1}"/>
              </a:ext>
            </a:extLst>
          </p:cNvPr>
          <p:cNvSpPr/>
          <p:nvPr/>
        </p:nvSpPr>
        <p:spPr>
          <a:xfrm flipV="1">
            <a:off x="1002067" y="1449388"/>
            <a:ext cx="6990135" cy="114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F822ED1A-DB5F-480F-AE89-86C9DF7D2891}"/>
              </a:ext>
            </a:extLst>
          </p:cNvPr>
          <p:cNvSpPr/>
          <p:nvPr/>
        </p:nvSpPr>
        <p:spPr>
          <a:xfrm>
            <a:off x="1002069" y="1564068"/>
            <a:ext cx="1741614" cy="2477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92F6CEC-13E8-402B-A110-DB20B7CB1F50}"/>
              </a:ext>
            </a:extLst>
          </p:cNvPr>
          <p:cNvSpPr/>
          <p:nvPr/>
        </p:nvSpPr>
        <p:spPr>
          <a:xfrm>
            <a:off x="3656120" y="1564068"/>
            <a:ext cx="1741614" cy="2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A5DEFE8-6470-4DBF-AAE0-4BE416AEA6D4}"/>
              </a:ext>
            </a:extLst>
          </p:cNvPr>
          <p:cNvSpPr/>
          <p:nvPr/>
        </p:nvSpPr>
        <p:spPr>
          <a:xfrm>
            <a:off x="6250589" y="1564069"/>
            <a:ext cx="1741614" cy="2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008B3096-71F5-4D64-ACC6-F635B98045DD}"/>
              </a:ext>
            </a:extLst>
          </p:cNvPr>
          <p:cNvGrpSpPr/>
          <p:nvPr/>
        </p:nvGrpSpPr>
        <p:grpSpPr>
          <a:xfrm>
            <a:off x="1025469" y="3520955"/>
            <a:ext cx="7002915" cy="1388394"/>
            <a:chOff x="935038" y="4940779"/>
            <a:chExt cx="7092950" cy="1365742"/>
          </a:xfrm>
          <a:solidFill>
            <a:schemeClr val="accent2">
              <a:lumMod val="75000"/>
            </a:schemeClr>
          </a:solidFill>
        </p:grpSpPr>
        <p:sp>
          <p:nvSpPr>
            <p:cNvPr id="64" name="Равнобедренный треугольник 63">
              <a:extLst>
                <a:ext uri="{FF2B5EF4-FFF2-40B4-BE49-F238E27FC236}">
                  <a16:creationId xmlns="" xmlns:a16="http://schemas.microsoft.com/office/drawing/2014/main" id="{2E05905F-F522-430A-8347-8E2841650299}"/>
                </a:ext>
              </a:extLst>
            </p:cNvPr>
            <p:cNvSpPr/>
            <p:nvPr/>
          </p:nvSpPr>
          <p:spPr>
            <a:xfrm flipV="1">
              <a:off x="935040" y="5569006"/>
              <a:ext cx="7092948" cy="73751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02EFB40E-3FE8-49F1-8336-C17DD09080AF}"/>
                </a:ext>
              </a:extLst>
            </p:cNvPr>
            <p:cNvSpPr/>
            <p:nvPr/>
          </p:nvSpPr>
          <p:spPr>
            <a:xfrm flipV="1">
              <a:off x="935038" y="4940779"/>
              <a:ext cx="7092950" cy="628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1765084" y="3028856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266C7413-D40E-428F-884C-A474E9D74E9E}"/>
              </a:ext>
            </a:extLst>
          </p:cNvPr>
          <p:cNvSpPr/>
          <p:nvPr/>
        </p:nvSpPr>
        <p:spPr>
          <a:xfrm>
            <a:off x="1810877" y="3068893"/>
            <a:ext cx="1294748" cy="131075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3842321" y="3068893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266C7413-D40E-428F-884C-A474E9D74E9E}"/>
              </a:ext>
            </a:extLst>
          </p:cNvPr>
          <p:cNvSpPr/>
          <p:nvPr/>
        </p:nvSpPr>
        <p:spPr>
          <a:xfrm>
            <a:off x="3890674" y="3109148"/>
            <a:ext cx="1289628" cy="130604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5884056" y="3068893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266C7413-D40E-428F-884C-A474E9D74E9E}"/>
              </a:ext>
            </a:extLst>
          </p:cNvPr>
          <p:cNvSpPr/>
          <p:nvPr/>
        </p:nvSpPr>
        <p:spPr>
          <a:xfrm>
            <a:off x="5922033" y="3109148"/>
            <a:ext cx="1314263" cy="1306041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70" y="332656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7" grpId="0" animBg="1"/>
      <p:bldP spid="71" grpId="0" animBg="1"/>
      <p:bldP spid="76" grpId="0" animBg="1"/>
      <p:bldP spid="73" grpId="0" animBg="1"/>
      <p:bldP spid="77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598346" y="116632"/>
            <a:ext cx="789156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chemeClr val="accent2"/>
                </a:solidFill>
              </a:rPr>
              <a:t>С чем мы подходим </a:t>
            </a:r>
            <a:r>
              <a:rPr lang="ru-RU" sz="4200" b="1" dirty="0" smtClean="0">
                <a:solidFill>
                  <a:schemeClr val="accent2"/>
                </a:solidFill>
              </a:rPr>
              <a:t>к </a:t>
            </a:r>
            <a:r>
              <a:rPr lang="ru-RU" sz="4200" b="1" dirty="0" smtClean="0">
                <a:solidFill>
                  <a:schemeClr val="accent2"/>
                </a:solidFill>
              </a:rPr>
              <a:t>2020 году?</a:t>
            </a:r>
            <a:endParaRPr lang="ru-RU" sz="4200" b="1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70" y="332656"/>
            <a:ext cx="398170" cy="40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0552" y="1412776"/>
            <a:ext cx="81589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Хватит ли конвенционного топлива после 2020 года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Какова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будет его стоимость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Какова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перспектива перехода рынка на СПГ и на другие виды энергии?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26"/>
          <p:cNvSpPr/>
          <p:nvPr/>
        </p:nvSpPr>
        <p:spPr>
          <a:xfrm>
            <a:off x="2284608" y="1356826"/>
            <a:ext cx="4243533" cy="39805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Rectangle 6"/>
          <p:cNvSpPr/>
          <p:nvPr/>
        </p:nvSpPr>
        <p:spPr>
          <a:xfrm>
            <a:off x="3190136" y="2839511"/>
            <a:ext cx="2900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Какова будет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его стоимость?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5" name="Rectangle 8"/>
          <p:cNvSpPr/>
          <p:nvPr/>
        </p:nvSpPr>
        <p:spPr>
          <a:xfrm>
            <a:off x="3172858" y="4120846"/>
            <a:ext cx="3267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Какова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перспектива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перехода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рынка на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СПГ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на другие виды энергии?</a:t>
            </a:r>
            <a:endParaRPr lang="en-US" sz="2000" b="1" i="0" dirty="0">
              <a:solidFill>
                <a:schemeClr val="bg1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68" name="Rectangle 4"/>
          <p:cNvSpPr/>
          <p:nvPr/>
        </p:nvSpPr>
        <p:spPr>
          <a:xfrm>
            <a:off x="3129223" y="1536957"/>
            <a:ext cx="32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Хватит ли конвенционного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топлива </a:t>
            </a:r>
            <a:r>
              <a:rPr lang="ru-RU" sz="2000" b="1" dirty="0">
                <a:solidFill>
                  <a:schemeClr val="bg1"/>
                </a:solidFill>
              </a:rPr>
              <a:t>после 2020 года?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8" name="Straight Connector 28"/>
          <p:cNvCxnSpPr/>
          <p:nvPr/>
        </p:nvCxnSpPr>
        <p:spPr>
          <a:xfrm>
            <a:off x="2953607" y="2564904"/>
            <a:ext cx="3214774" cy="0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0"/>
          <p:cNvCxnSpPr/>
          <p:nvPr/>
        </p:nvCxnSpPr>
        <p:spPr>
          <a:xfrm>
            <a:off x="2953607" y="3897255"/>
            <a:ext cx="3214774" cy="0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08" y="4389879"/>
            <a:ext cx="568570" cy="477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84" y="1643286"/>
            <a:ext cx="495228" cy="4952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08" y="2931572"/>
            <a:ext cx="523764" cy="5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0" y="44624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картина рынка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59047"/>
              </p:ext>
            </p:extLst>
          </p:nvPr>
        </p:nvGraphicFramePr>
        <p:xfrm>
          <a:off x="4329683" y="2276872"/>
          <a:ext cx="4850829" cy="378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1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Регион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г. тыс.</a:t>
                      </a:r>
                      <a:r>
                        <a:rPr lang="ru-RU" sz="1600" baseline="0" dirty="0" smtClean="0"/>
                        <a:t> тонн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Январь-апрель</a:t>
                      </a:r>
                      <a:r>
                        <a:rPr lang="ru-RU" sz="1600" baseline="0" dirty="0" smtClean="0"/>
                        <a:t> 2019 г. тыс. тонн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Северо-Запад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4030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+5,5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1170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+4,7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Дальневосточный регион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4630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1760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+23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Южный бассейн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2430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Внутренние водные пути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4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11700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+3,5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3600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+11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67544" y="1700808"/>
            <a:ext cx="4254139" cy="2263568"/>
            <a:chOff x="368332" y="1514894"/>
            <a:chExt cx="4254139" cy="22635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32" y="1514894"/>
              <a:ext cx="2259452" cy="2263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55776" y="2054835"/>
              <a:ext cx="1778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≈ выручка рынка за 2018 год 4,9 млрд </a:t>
              </a:r>
              <a:r>
                <a:rPr lang="ru-RU" sz="1400" b="1" dirty="0">
                  <a:solidFill>
                    <a:srgbClr val="002060"/>
                  </a:solidFill>
                </a:rPr>
                <a:t>$</a:t>
              </a:r>
              <a:endParaRPr lang="ru-RU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5621" y="2680448"/>
              <a:ext cx="2046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не превышает 3% мирового рынка</a:t>
              </a:r>
              <a:endParaRPr lang="ru-RU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36512" y="692696"/>
            <a:ext cx="92890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/>
                </a:solidFill>
              </a:rPr>
              <a:t>В 2018 году на территории РФ было реализовано порядка 11 млн 700 тонн бункерного топлива, рост на 3,5</a:t>
            </a:r>
            <a:r>
              <a:rPr lang="ru-RU" sz="1500" b="1" dirty="0" smtClean="0">
                <a:solidFill>
                  <a:schemeClr val="tx2"/>
                </a:solidFill>
              </a:rPr>
              <a:t>%.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Грузооборот морских портов РФ в 2018 г составил 816,5 млн тонн, рост на 3,8% </a:t>
            </a:r>
          </a:p>
          <a:p>
            <a:pPr algn="ctr"/>
            <a:endParaRPr lang="ru-RU" sz="1500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За первые 4 месяца 2019 года реализовано около 3,6 млн тонн, рост 11%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89040"/>
            <a:ext cx="3582868" cy="29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37176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0" y="272261"/>
            <a:ext cx="91440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цен на бункерное топливо (2019 год)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2231" r="1483" b="2477"/>
          <a:stretch/>
        </p:blipFill>
        <p:spPr bwMode="auto">
          <a:xfrm>
            <a:off x="3707904" y="1205509"/>
            <a:ext cx="3286616" cy="25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430" r="1712" b="2359"/>
          <a:stretch/>
        </p:blipFill>
        <p:spPr bwMode="auto">
          <a:xfrm>
            <a:off x="195337" y="1196752"/>
            <a:ext cx="33133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867" r="1276" b="2926"/>
          <a:stretch/>
        </p:blipFill>
        <p:spPr bwMode="auto">
          <a:xfrm>
            <a:off x="195338" y="3933056"/>
            <a:ext cx="3299966" cy="273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2659" r="1371" b="3104"/>
          <a:stretch/>
        </p:blipFill>
        <p:spPr bwMode="auto">
          <a:xfrm>
            <a:off x="3707904" y="3933056"/>
            <a:ext cx="3286616" cy="27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12" y="1374519"/>
            <a:ext cx="2852205" cy="2270505"/>
          </a:xfrm>
          <a:prstGeom prst="rect">
            <a:avLst/>
          </a:prstGeom>
        </p:spPr>
      </p:pic>
      <p:sp>
        <p:nvSpPr>
          <p:cNvPr id="35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 rot="5400000" flipV="1">
            <a:off x="4142187" y="3930003"/>
            <a:ext cx="5657874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 rot="5400000" flipV="1">
            <a:off x="-2659140" y="3939578"/>
            <a:ext cx="5657874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15627" y="1052736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35496" y="378904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15627" y="0"/>
            <a:ext cx="216463" cy="3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1499"/>
            <a:ext cx="2711077" cy="19478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6" y="8167"/>
            <a:ext cx="254154" cy="2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Дальний Восток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995504" y="6228589"/>
            <a:ext cx="543886" cy="576187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84098" y="6219980"/>
            <a:ext cx="543886" cy="576187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106910" y="6219980"/>
            <a:ext cx="543886" cy="576187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215971" y="6219980"/>
            <a:ext cx="543886" cy="576187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25032" y="6237189"/>
            <a:ext cx="543886" cy="576187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81" y="3923015"/>
            <a:ext cx="4300719" cy="287892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-108520" y="840476"/>
            <a:ext cx="93610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/>
                </a:solidFill>
              </a:rPr>
              <a:t>Объем реализованного бункерного топлива на Дальнем Востоке в 2018 году составил 4,6 млн тонн, рост 0,5</a:t>
            </a:r>
            <a:r>
              <a:rPr lang="ru-RU" sz="1500" b="1" dirty="0" smtClean="0">
                <a:solidFill>
                  <a:schemeClr val="tx2"/>
                </a:solidFill>
              </a:rPr>
              <a:t>%</a:t>
            </a:r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sz="1500" b="1" dirty="0">
                <a:solidFill>
                  <a:schemeClr val="tx2"/>
                </a:solidFill>
              </a:rPr>
              <a:t>Грузооборот региона в 2018 году - 200,5 млн тонн, рост 4,5</a:t>
            </a:r>
            <a:r>
              <a:rPr lang="ru-RU" sz="1500" b="1" dirty="0" smtClean="0">
                <a:solidFill>
                  <a:schemeClr val="tx2"/>
                </a:solidFill>
              </a:rPr>
              <a:t>%.</a:t>
            </a:r>
          </a:p>
          <a:p>
            <a:pPr algn="ctr"/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За первые 4 месяца 2019 года реализовано около 1,7 </a:t>
            </a:r>
            <a:r>
              <a:rPr lang="ru-RU" b="1" dirty="0" smtClean="0">
                <a:solidFill>
                  <a:schemeClr val="accent2"/>
                </a:solidFill>
              </a:rPr>
              <a:t>млн тонн</a:t>
            </a:r>
            <a:r>
              <a:rPr lang="ru-RU" b="1" dirty="0">
                <a:solidFill>
                  <a:schemeClr val="accent2"/>
                </a:solidFill>
              </a:rPr>
              <a:t>, рост 23%</a:t>
            </a: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8026"/>
              </p:ext>
            </p:extLst>
          </p:nvPr>
        </p:nvGraphicFramePr>
        <p:xfrm>
          <a:off x="4830544" y="2311932"/>
          <a:ext cx="4313456" cy="156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2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5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8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78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Порт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г. </a:t>
                      </a:r>
                    </a:p>
                    <a:p>
                      <a:pPr algn="ctr"/>
                      <a:r>
                        <a:rPr lang="ru-RU" sz="1600" dirty="0" smtClean="0"/>
                        <a:t>тыс.</a:t>
                      </a:r>
                      <a:r>
                        <a:rPr lang="ru-RU" sz="1600" baseline="0" dirty="0" smtClean="0"/>
                        <a:t> тонн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2019 г.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тыс. тонн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Находка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640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+35,8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97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Восточный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460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+13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68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Владивосток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+20,9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512" y="2118941"/>
            <a:ext cx="4397100" cy="3758331"/>
            <a:chOff x="11283" y="2246982"/>
            <a:chExt cx="4397100" cy="3758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3595" y="2359898"/>
              <a:ext cx="4087978" cy="346914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283" y="2246982"/>
              <a:ext cx="4397100" cy="3758331"/>
              <a:chOff x="203088" y="2113410"/>
              <a:chExt cx="4397100" cy="3758331"/>
            </a:xfrm>
          </p:grpSpPr>
          <p:sp>
            <p:nvSpPr>
              <p:cNvPr id="80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 flipV="1">
                <a:off x="203088" y="5728982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>
                <a:off x="203088" y="2194858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50563" y="2113410"/>
                <a:ext cx="4223140" cy="3758331"/>
                <a:chOff x="250563" y="2113410"/>
                <a:chExt cx="4223140" cy="3758331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250563" y="2348880"/>
                  <a:ext cx="4098096" cy="3337978"/>
                  <a:chOff x="4860032" y="2492895"/>
                  <a:chExt cx="4122580" cy="3672408"/>
                </a:xfrm>
              </p:grpSpPr>
              <p:sp>
                <p:nvSpPr>
                  <p:cNvPr id="79" name="TextBox 78">
                    <a:extLst>
                      <a:ext uri="{FF2B5EF4-FFF2-40B4-BE49-F238E27FC236}">
                        <a16:creationId xmlns="" xmlns:a16="http://schemas.microsoft.com/office/drawing/2014/main" id="{91657ECA-4942-4388-A0EA-5EF4F3210ED0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032" y="2492895"/>
                    <a:ext cx="4122580" cy="8126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accent2"/>
                        </a:solidFill>
                      </a:rPr>
                      <a:t>Крупные игроки в 2019 году:</a:t>
                    </a:r>
                  </a:p>
                  <a:p>
                    <a:pPr algn="ctr"/>
                    <a:endParaRPr lang="ru-RU" sz="2400" dirty="0" smtClean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844064" y="3025982"/>
                    <a:ext cx="2352326" cy="31393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>
                        <a:solidFill>
                          <a:schemeClr val="tx2"/>
                        </a:solidFill>
                      </a:rPr>
                      <a:t>РН-Бункер</a:t>
                    </a: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>
                        <a:solidFill>
                          <a:schemeClr val="tx2"/>
                        </a:solidFill>
                      </a:rPr>
                      <a:t>ННК-Бункер</a:t>
                    </a: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err="1">
                        <a:solidFill>
                          <a:schemeClr val="tx2"/>
                        </a:solidFill>
                      </a:rPr>
                      <a:t>Нико</a:t>
                    </a:r>
                    <a:endParaRPr lang="ru-RU" sz="2000" b="1" dirty="0">
                      <a:solidFill>
                        <a:schemeClr val="tx2"/>
                      </a:solidFill>
                    </a:endParaRP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>
                        <a:solidFill>
                          <a:schemeClr val="tx2"/>
                        </a:solidFill>
                      </a:rPr>
                      <a:t>Павино</a:t>
                    </a: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err="1">
                        <a:solidFill>
                          <a:schemeClr val="tx2"/>
                        </a:solidFill>
                      </a:rPr>
                      <a:t>Трансбункер</a:t>
                    </a:r>
                    <a:endParaRPr lang="ru-RU" sz="2000" b="1" dirty="0">
                      <a:solidFill>
                        <a:schemeClr val="tx2"/>
                      </a:solidFill>
                    </a:endParaRP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err="1">
                        <a:solidFill>
                          <a:schemeClr val="tx2"/>
                        </a:solidFill>
                      </a:rPr>
                      <a:t>Дилмас</a:t>
                    </a:r>
                    <a:endParaRPr lang="ru-RU" sz="2000" b="1" dirty="0">
                      <a:solidFill>
                        <a:schemeClr val="tx2"/>
                      </a:solidFill>
                    </a:endParaRPr>
                  </a:p>
                  <a:p>
                    <a:endParaRPr lang="ru-RU" dirty="0"/>
                  </a:p>
                </p:txBody>
              </p:sp>
            </p:grpSp>
            <p:sp>
              <p:nvSpPr>
                <p:cNvPr id="82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>
                  <a:off x="-1578496" y="3969718"/>
                  <a:ext cx="3758327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 flipV="1">
                  <a:off x="2571679" y="3969715"/>
                  <a:ext cx="3758330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4843281" y="1988840"/>
            <a:ext cx="430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продаж бункерного топлива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70" y="332656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10854</TotalTime>
  <Words>1095</Words>
  <Application>Microsoft Office PowerPoint</Application>
  <PresentationFormat>Экран (4:3)</PresentationFormat>
  <Paragraphs>332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Российский рынок  бункеровки судов: вызовы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топливо  для Балтики: в поисках  альтернатив</dc:title>
  <dc:creator>DEDE</dc:creator>
  <cp:lastModifiedBy>Марина</cp:lastModifiedBy>
  <cp:revision>371</cp:revision>
  <cp:lastPrinted>2018-06-19T07:54:32Z</cp:lastPrinted>
  <dcterms:created xsi:type="dcterms:W3CDTF">2014-11-24T10:47:19Z</dcterms:created>
  <dcterms:modified xsi:type="dcterms:W3CDTF">2019-06-25T15:07:56Z</dcterms:modified>
</cp:coreProperties>
</file>