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2.xml" ContentType="application/vnd.openxmlformats-officedocument.presentationml.tags+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7" r:id="rId2"/>
    <p:sldId id="310" r:id="rId3"/>
    <p:sldId id="306" r:id="rId4"/>
    <p:sldId id="323" r:id="rId5"/>
    <p:sldId id="325" r:id="rId6"/>
    <p:sldId id="326" r:id="rId7"/>
    <p:sldId id="321" r:id="rId8"/>
    <p:sldId id="330" r:id="rId9"/>
    <p:sldId id="316" r:id="rId10"/>
    <p:sldId id="328" r:id="rId11"/>
    <p:sldId id="324" r:id="rId12"/>
    <p:sldId id="314" r:id="rId13"/>
    <p:sldId id="318" r:id="rId14"/>
    <p:sldId id="308" r:id="rId15"/>
  </p:sldIdLst>
  <p:sldSz cx="12192000" cy="6858000"/>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71" autoAdjust="0"/>
    <p:restoredTop sz="59694" autoAdjust="0"/>
  </p:normalViewPr>
  <p:slideViewPr>
    <p:cSldViewPr snapToGrid="0">
      <p:cViewPr varScale="1">
        <p:scale>
          <a:sx n="71" d="100"/>
          <a:sy n="71" d="100"/>
        </p:scale>
        <p:origin x="2112" y="66"/>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Montserrat" panose="00000500000000000000" pitchFamily="2" charset="0"/>
                <a:ea typeface="+mn-ea"/>
                <a:cs typeface="+mn-cs"/>
              </a:defRPr>
            </a:pPr>
            <a:r>
              <a:rPr lang="en-GB" sz="1200" dirty="0">
                <a:solidFill>
                  <a:schemeClr val="tx1">
                    <a:lumMod val="85000"/>
                    <a:lumOff val="15000"/>
                  </a:schemeClr>
                </a:solidFill>
              </a:rPr>
              <a:t>NUMBER OF PORTS supplying </a:t>
            </a:r>
            <a:r>
              <a:rPr lang="en-GB" sz="1200" dirty="0" err="1">
                <a:solidFill>
                  <a:schemeClr val="tx1">
                    <a:lumMod val="85000"/>
                    <a:lumOff val="15000"/>
                  </a:schemeClr>
                </a:solidFill>
              </a:rPr>
              <a:t>hsfo</a:t>
            </a:r>
            <a:r>
              <a:rPr lang="en-GB" sz="1200" dirty="0">
                <a:solidFill>
                  <a:schemeClr val="tx1">
                    <a:lumMod val="85000"/>
                    <a:lumOff val="15000"/>
                  </a:schemeClr>
                </a:solidFill>
              </a:rPr>
              <a:t> &amp; </a:t>
            </a:r>
            <a:r>
              <a:rPr lang="en-GB" sz="1200" dirty="0" err="1">
                <a:solidFill>
                  <a:schemeClr val="tx1">
                    <a:lumMod val="85000"/>
                    <a:lumOff val="15000"/>
                  </a:schemeClr>
                </a:solidFill>
              </a:rPr>
              <a:t>vlsfo</a:t>
            </a:r>
            <a:r>
              <a:rPr lang="en-GB" sz="1200" dirty="0">
                <a:solidFill>
                  <a:schemeClr val="tx1">
                    <a:lumMod val="85000"/>
                    <a:lumOff val="15000"/>
                  </a:schemeClr>
                </a:solidFill>
              </a:rPr>
              <a:t> 2020-2021</a:t>
            </a:r>
          </a:p>
        </c:rich>
      </c:tx>
      <c:layout>
        <c:manualLayout>
          <c:xMode val="edge"/>
          <c:yMode val="edge"/>
          <c:x val="0.13582775178328549"/>
          <c:y val="0.10202582665020175"/>
        </c:manualLayout>
      </c:layout>
      <c:overlay val="0"/>
      <c:spPr>
        <a:noFill/>
        <a:ln>
          <a:noFill/>
        </a:ln>
        <a:effectLst/>
      </c:spPr>
      <c:txPr>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Montserrat" panose="00000500000000000000" pitchFamily="2" charset="0"/>
              <a:ea typeface="+mn-ea"/>
              <a:cs typeface="+mn-cs"/>
            </a:defRPr>
          </a:pPr>
          <a:endParaRPr lang="en-US"/>
        </a:p>
      </c:txPr>
    </c:title>
    <c:autoTitleDeleted val="0"/>
    <c:plotArea>
      <c:layout>
        <c:manualLayout>
          <c:layoutTarget val="inner"/>
          <c:xMode val="edge"/>
          <c:yMode val="edge"/>
          <c:x val="2.5358168243550229E-2"/>
          <c:y val="0.24473115219177641"/>
          <c:w val="0.93084135933577206"/>
          <c:h val="0.6593040323728292"/>
        </c:manualLayout>
      </c:layout>
      <c:barChart>
        <c:barDir val="col"/>
        <c:grouping val="stacked"/>
        <c:varyColors val="0"/>
        <c:ser>
          <c:idx val="0"/>
          <c:order val="0"/>
          <c:tx>
            <c:strRef>
              <c:f>Sheet1!$H$2</c:f>
              <c:strCache>
                <c:ptCount val="1"/>
                <c:pt idx="0">
                  <c:v>HSFO</c:v>
                </c:pt>
              </c:strCache>
            </c:strRef>
          </c:tx>
          <c:spPr>
            <a:solidFill>
              <a:srgbClr val="6CAD95"/>
            </a:solidFill>
            <a:ln>
              <a:noFill/>
            </a:ln>
            <a:effectLst/>
          </c:spPr>
          <c:invertIfNegative val="0"/>
          <c:dLbls>
            <c:spPr>
              <a:solidFill>
                <a:schemeClr val="tx1">
                  <a:lumMod val="85000"/>
                  <a:lumOff val="15000"/>
                </a:schemeClr>
              </a:solidFill>
              <a:ln>
                <a:noFill/>
              </a:ln>
              <a:effectLst/>
            </c:spPr>
            <c:txPr>
              <a:bodyPr rot="0" spcFirstLastPara="1" vertOverflow="ellipsis" vert="horz" wrap="square" anchor="ctr" anchorCtr="1"/>
              <a:lstStyle/>
              <a:p>
                <a:pPr>
                  <a:defRPr sz="1197" b="0" i="0" u="none" strike="noStrike" kern="1200" baseline="0">
                    <a:solidFill>
                      <a:schemeClr val="lt1"/>
                    </a:solidFill>
                    <a:latin typeface="Montserrat" panose="00000500000000000000" pitchFamily="2"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Sheet1!$G$3:$G$14</c:f>
              <c:strCache>
                <c:ptCount val="12"/>
                <c:pt idx="0">
                  <c:v>Apr</c:v>
                </c:pt>
                <c:pt idx="1">
                  <c:v>May</c:v>
                </c:pt>
                <c:pt idx="2">
                  <c:v>Jun</c:v>
                </c:pt>
                <c:pt idx="3">
                  <c:v>Jul</c:v>
                </c:pt>
                <c:pt idx="4">
                  <c:v>Aug</c:v>
                </c:pt>
                <c:pt idx="5">
                  <c:v>Sep</c:v>
                </c:pt>
                <c:pt idx="6">
                  <c:v>Oct</c:v>
                </c:pt>
                <c:pt idx="7">
                  <c:v>Nov</c:v>
                </c:pt>
                <c:pt idx="8">
                  <c:v>Dec</c:v>
                </c:pt>
                <c:pt idx="9">
                  <c:v>Jan</c:v>
                </c:pt>
                <c:pt idx="10">
                  <c:v>Feb</c:v>
                </c:pt>
                <c:pt idx="11">
                  <c:v>Mar</c:v>
                </c:pt>
              </c:strCache>
            </c:strRef>
          </c:cat>
          <c:val>
            <c:numRef>
              <c:f>Sheet1!$H$3:$H$14</c:f>
              <c:numCache>
                <c:formatCode>General</c:formatCode>
                <c:ptCount val="12"/>
                <c:pt idx="0">
                  <c:v>141</c:v>
                </c:pt>
                <c:pt idx="1">
                  <c:v>134</c:v>
                </c:pt>
                <c:pt idx="2">
                  <c:v>135</c:v>
                </c:pt>
                <c:pt idx="3">
                  <c:v>150</c:v>
                </c:pt>
                <c:pt idx="4">
                  <c:v>143</c:v>
                </c:pt>
                <c:pt idx="5">
                  <c:v>152</c:v>
                </c:pt>
                <c:pt idx="6">
                  <c:v>149</c:v>
                </c:pt>
                <c:pt idx="7">
                  <c:v>161</c:v>
                </c:pt>
                <c:pt idx="8">
                  <c:v>163</c:v>
                </c:pt>
                <c:pt idx="9">
                  <c:v>152</c:v>
                </c:pt>
                <c:pt idx="10">
                  <c:v>137</c:v>
                </c:pt>
                <c:pt idx="11">
                  <c:v>153</c:v>
                </c:pt>
              </c:numCache>
            </c:numRef>
          </c:val>
          <c:extLst>
            <c:ext xmlns:c16="http://schemas.microsoft.com/office/drawing/2014/chart" uri="{C3380CC4-5D6E-409C-BE32-E72D297353CC}">
              <c16:uniqueId val="{00000000-158E-494B-A29B-D3AA3643EC3D}"/>
            </c:ext>
          </c:extLst>
        </c:ser>
        <c:ser>
          <c:idx val="1"/>
          <c:order val="1"/>
          <c:tx>
            <c:strRef>
              <c:f>Sheet1!$I$2</c:f>
              <c:strCache>
                <c:ptCount val="1"/>
                <c:pt idx="0">
                  <c:v>VLSFO</c:v>
                </c:pt>
              </c:strCache>
            </c:strRef>
          </c:tx>
          <c:spPr>
            <a:solidFill>
              <a:srgbClr val="176B63"/>
            </a:solidFill>
            <a:ln>
              <a:noFill/>
            </a:ln>
            <a:effectLst/>
          </c:spPr>
          <c:invertIfNegative val="0"/>
          <c:dLbls>
            <c:spPr>
              <a:solidFill>
                <a:schemeClr val="tx1">
                  <a:lumMod val="85000"/>
                  <a:lumOff val="15000"/>
                </a:schemeClr>
              </a:solidFill>
              <a:ln>
                <a:noFill/>
              </a:ln>
              <a:effectLst/>
            </c:spPr>
            <c:txPr>
              <a:bodyPr rot="0" spcFirstLastPara="1" vertOverflow="ellipsis" vert="horz" wrap="square" anchor="ctr" anchorCtr="1"/>
              <a:lstStyle/>
              <a:p>
                <a:pPr>
                  <a:defRPr sz="1197" b="0" i="0" u="none" strike="noStrike" kern="1200" baseline="0">
                    <a:solidFill>
                      <a:schemeClr val="lt1"/>
                    </a:solidFill>
                    <a:latin typeface="Montserrat" panose="00000500000000000000" pitchFamily="2"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Sheet1!$G$3:$G$14</c:f>
              <c:strCache>
                <c:ptCount val="12"/>
                <c:pt idx="0">
                  <c:v>Apr</c:v>
                </c:pt>
                <c:pt idx="1">
                  <c:v>May</c:v>
                </c:pt>
                <c:pt idx="2">
                  <c:v>Jun</c:v>
                </c:pt>
                <c:pt idx="3">
                  <c:v>Jul</c:v>
                </c:pt>
                <c:pt idx="4">
                  <c:v>Aug</c:v>
                </c:pt>
                <c:pt idx="5">
                  <c:v>Sep</c:v>
                </c:pt>
                <c:pt idx="6">
                  <c:v>Oct</c:v>
                </c:pt>
                <c:pt idx="7">
                  <c:v>Nov</c:v>
                </c:pt>
                <c:pt idx="8">
                  <c:v>Dec</c:v>
                </c:pt>
                <c:pt idx="9">
                  <c:v>Jan</c:v>
                </c:pt>
                <c:pt idx="10">
                  <c:v>Feb</c:v>
                </c:pt>
                <c:pt idx="11">
                  <c:v>Mar</c:v>
                </c:pt>
              </c:strCache>
            </c:strRef>
          </c:cat>
          <c:val>
            <c:numRef>
              <c:f>Sheet1!$I$3:$I$14</c:f>
              <c:numCache>
                <c:formatCode>General</c:formatCode>
                <c:ptCount val="12"/>
                <c:pt idx="0">
                  <c:v>431</c:v>
                </c:pt>
                <c:pt idx="1">
                  <c:v>382</c:v>
                </c:pt>
                <c:pt idx="2">
                  <c:v>464</c:v>
                </c:pt>
                <c:pt idx="3">
                  <c:v>467</c:v>
                </c:pt>
                <c:pt idx="4">
                  <c:v>474</c:v>
                </c:pt>
                <c:pt idx="5">
                  <c:v>471</c:v>
                </c:pt>
                <c:pt idx="6">
                  <c:v>471</c:v>
                </c:pt>
                <c:pt idx="7">
                  <c:v>470</c:v>
                </c:pt>
                <c:pt idx="8">
                  <c:v>466</c:v>
                </c:pt>
                <c:pt idx="9">
                  <c:v>450</c:v>
                </c:pt>
                <c:pt idx="10">
                  <c:v>443</c:v>
                </c:pt>
                <c:pt idx="11">
                  <c:v>477</c:v>
                </c:pt>
              </c:numCache>
            </c:numRef>
          </c:val>
          <c:extLst>
            <c:ext xmlns:c16="http://schemas.microsoft.com/office/drawing/2014/chart" uri="{C3380CC4-5D6E-409C-BE32-E72D297353CC}">
              <c16:uniqueId val="{00000001-158E-494B-A29B-D3AA3643EC3D}"/>
            </c:ext>
          </c:extLst>
        </c:ser>
        <c:dLbls>
          <c:dLblPos val="ctr"/>
          <c:showLegendKey val="0"/>
          <c:showVal val="1"/>
          <c:showCatName val="0"/>
          <c:showSerName val="0"/>
          <c:showPercent val="0"/>
          <c:showBubbleSize val="0"/>
        </c:dLbls>
        <c:gapWidth val="79"/>
        <c:overlap val="100"/>
        <c:axId val="756326792"/>
        <c:axId val="756322528"/>
      </c:barChart>
      <c:catAx>
        <c:axId val="7563267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0" i="0" u="none" strike="noStrike" kern="1200" cap="all" spc="120" normalizeH="0" baseline="0">
                <a:solidFill>
                  <a:schemeClr val="tx1">
                    <a:lumMod val="65000"/>
                    <a:lumOff val="35000"/>
                  </a:schemeClr>
                </a:solidFill>
                <a:latin typeface="Montserrat" panose="00000500000000000000" pitchFamily="2" charset="0"/>
                <a:ea typeface="+mn-ea"/>
                <a:cs typeface="+mn-cs"/>
              </a:defRPr>
            </a:pPr>
            <a:endParaRPr lang="en-US"/>
          </a:p>
        </c:txPr>
        <c:crossAx val="756322528"/>
        <c:crosses val="autoZero"/>
        <c:auto val="1"/>
        <c:lblAlgn val="ctr"/>
        <c:lblOffset val="100"/>
        <c:noMultiLvlLbl val="0"/>
      </c:catAx>
      <c:valAx>
        <c:axId val="756322528"/>
        <c:scaling>
          <c:orientation val="minMax"/>
        </c:scaling>
        <c:delete val="1"/>
        <c:axPos val="l"/>
        <c:numFmt formatCode="General" sourceLinked="1"/>
        <c:majorTickMark val="none"/>
        <c:minorTickMark val="none"/>
        <c:tickLblPos val="nextTo"/>
        <c:crossAx val="756326792"/>
        <c:crosses val="autoZero"/>
        <c:crossBetween val="between"/>
      </c:valAx>
      <c:spPr>
        <a:noFill/>
        <a:ln>
          <a:noFill/>
        </a:ln>
        <a:effectLst/>
      </c:spPr>
    </c:plotArea>
    <c:legend>
      <c:legendPos val="t"/>
      <c:layout>
        <c:manualLayout>
          <c:xMode val="edge"/>
          <c:yMode val="edge"/>
          <c:x val="0.37054875699683004"/>
          <c:y val="0.22090427705118965"/>
          <c:w val="0.28038909631438902"/>
          <c:h val="7.4493772866868341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ontserrat" panose="00000500000000000000" pitchFamily="2"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Montserrat" panose="00000500000000000000" pitchFamily="2"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en-SG"/>
          </a:p>
        </p:txBody>
      </p:sp>
      <p:sp>
        <p:nvSpPr>
          <p:cNvPr id="3" name="Date Placeholder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3189FD68-C68F-46F9-8CA6-18CE59A772A5}" type="datetimeFigureOut">
              <a:rPr lang="en-SG" smtClean="0"/>
              <a:t>14/6/2021</a:t>
            </a:fld>
            <a:endParaRPr lang="en-SG"/>
          </a:p>
        </p:txBody>
      </p:sp>
      <p:sp>
        <p:nvSpPr>
          <p:cNvPr id="4" name="Slide Image Placeholder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en-SG"/>
          </a:p>
        </p:txBody>
      </p:sp>
      <p:sp>
        <p:nvSpPr>
          <p:cNvPr id="5" name="Notes Placeholder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6" name="Footer Placeholder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lang="en-SG"/>
          </a:p>
        </p:txBody>
      </p:sp>
      <p:sp>
        <p:nvSpPr>
          <p:cNvPr id="7" name="Slide Number Placeholder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CB7CDCD1-FDB7-45AD-8757-97CC927DA54A}" type="slidenum">
              <a:rPr lang="en-SG" smtClean="0"/>
              <a:t>‹#›</a:t>
            </a:fld>
            <a:endParaRPr lang="en-SG"/>
          </a:p>
        </p:txBody>
      </p:sp>
    </p:spTree>
    <p:extLst>
      <p:ext uri="{BB962C8B-B14F-4D97-AF65-F5344CB8AC3E}">
        <p14:creationId xmlns:p14="http://schemas.microsoft.com/office/powerpoint/2010/main" val="1687198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5400" dirty="0"/>
              <a:t>Hello and welcome from Singapore.</a:t>
            </a:r>
            <a:r>
              <a:rPr lang="en-US" sz="5400" baseline="0" dirty="0"/>
              <a:t> My name is Chris Turner and I am the Manager of Bunker Quality and Claims at Integr8 Fuels.</a:t>
            </a:r>
          </a:p>
          <a:p>
            <a:r>
              <a:rPr lang="en-US" sz="5400" baseline="0" dirty="0"/>
              <a:t> I would start by sending my best wishes to you and your families in what remain trying times for us all. </a:t>
            </a:r>
          </a:p>
          <a:p>
            <a:endParaRPr lang="en-US" baseline="0" dirty="0"/>
          </a:p>
          <a:p>
            <a:r>
              <a:rPr lang="en-US" baseline="0" dirty="0"/>
              <a:t>CHANGE SLIDE (25 secs)</a:t>
            </a:r>
          </a:p>
          <a:p>
            <a:endParaRPr lang="en-SG" dirty="0"/>
          </a:p>
        </p:txBody>
      </p:sp>
      <p:sp>
        <p:nvSpPr>
          <p:cNvPr id="4" name="Slide Number Placeholder 3"/>
          <p:cNvSpPr>
            <a:spLocks noGrp="1"/>
          </p:cNvSpPr>
          <p:nvPr>
            <p:ph type="sldNum" sz="quarter" idx="5"/>
          </p:nvPr>
        </p:nvSpPr>
        <p:spPr/>
        <p:txBody>
          <a:bodyPr/>
          <a:lstStyle/>
          <a:p>
            <a:fld id="{CB7CDCD1-FDB7-45AD-8757-97CC927DA54A}" type="slidenum">
              <a:rPr lang="en-SG" smtClean="0"/>
              <a:t>1</a:t>
            </a:fld>
            <a:endParaRPr lang="en-SG"/>
          </a:p>
        </p:txBody>
      </p:sp>
    </p:spTree>
    <p:extLst>
      <p:ext uri="{BB962C8B-B14F-4D97-AF65-F5344CB8AC3E}">
        <p14:creationId xmlns:p14="http://schemas.microsoft.com/office/powerpoint/2010/main" val="17691497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Moving onto Notable occurrences and specifically quality issues.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Its generally agreed that the warnings that were aired as to </a:t>
            </a:r>
            <a:r>
              <a:rPr lang="en-US" dirty="0" err="1"/>
              <a:t>vlsfo</a:t>
            </a:r>
            <a:r>
              <a:rPr lang="en-US" dirty="0"/>
              <a:t> qualities </a:t>
            </a:r>
            <a:r>
              <a:rPr lang="en-GB" sz="1200" dirty="0">
                <a:solidFill>
                  <a:srgbClr val="252C36"/>
                </a:solidFill>
                <a:latin typeface="Montserrat Medium" panose="00000600000000000000" pitchFamily="2" charset="0"/>
              </a:rPr>
              <a:t>have generally been “ a storm in a teacup”  HOWEVER it would be remiss to not state that there have been some notable exceptions  - </a:t>
            </a:r>
            <a:r>
              <a:rPr lang="en-US" dirty="0"/>
              <a:t>one of which was a large spike in elevated TSPs in ARA around May 2020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r>
              <a:rPr lang="en-US" baseline="0" dirty="0"/>
              <a:t>Paradoxically however – when looking at the prevalence of TSP issues by area (and despite these remaining generally sporadic globally) it is noteworthy that ARA, (the blend pool with the most aromatic blends ) also have the highest prevalences of off spec TSP which isn’t what you would expect as a higher BMCI would normally provide for a better stability reserve. This still remains a mystery (as do the occasional bumps in the road even now) although the complexity of blends (and the supply chains) themselves are greater in ARA than Fujairah ( an example of a better performing hub)</a:t>
            </a:r>
          </a:p>
          <a:p>
            <a:endParaRPr lang="en-US" baseline="0" dirty="0"/>
          </a:p>
          <a:p>
            <a:r>
              <a:rPr lang="en-US" baseline="0" dirty="0"/>
              <a:t>8 mins 30 approx.</a:t>
            </a:r>
          </a:p>
          <a:p>
            <a:endParaRPr lang="en-US" baseline="0" dirty="0"/>
          </a:p>
          <a:p>
            <a:endParaRPr lang="en-US" baseline="0" dirty="0"/>
          </a:p>
          <a:p>
            <a:endParaRPr lang="en-US" baseline="0" dirty="0"/>
          </a:p>
          <a:p>
            <a:endParaRPr lang="en-US" baseline="0" dirty="0"/>
          </a:p>
          <a:p>
            <a:endParaRPr lang="en-US" baseline="0" dirty="0"/>
          </a:p>
          <a:p>
            <a:endParaRPr lang="en-US" dirty="0"/>
          </a:p>
          <a:p>
            <a:endParaRPr lang="en-US" dirty="0"/>
          </a:p>
          <a:p>
            <a:endParaRPr lang="en-US" dirty="0"/>
          </a:p>
          <a:p>
            <a:endParaRPr lang="en-SG" dirty="0"/>
          </a:p>
        </p:txBody>
      </p:sp>
      <p:sp>
        <p:nvSpPr>
          <p:cNvPr id="4" name="Slide Number Placeholder 3"/>
          <p:cNvSpPr>
            <a:spLocks noGrp="1"/>
          </p:cNvSpPr>
          <p:nvPr>
            <p:ph type="sldNum" sz="quarter" idx="5"/>
          </p:nvPr>
        </p:nvSpPr>
        <p:spPr/>
        <p:txBody>
          <a:bodyPr/>
          <a:lstStyle/>
          <a:p>
            <a:fld id="{CB7CDCD1-FDB7-45AD-8757-97CC927DA54A}" type="slidenum">
              <a:rPr lang="en-SG" smtClean="0"/>
              <a:t>10</a:t>
            </a:fld>
            <a:endParaRPr lang="en-SG"/>
          </a:p>
        </p:txBody>
      </p:sp>
    </p:spTree>
    <p:extLst>
      <p:ext uri="{BB962C8B-B14F-4D97-AF65-F5344CB8AC3E}">
        <p14:creationId xmlns:p14="http://schemas.microsoft.com/office/powerpoint/2010/main" val="12093216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Which takes me to the next slide, which is all about the latest off-spec occurrences and how the quality of VLSFO has evolved. </a:t>
            </a:r>
            <a:r>
              <a:rPr lang="en-US" sz="1200" b="1" kern="1200" dirty="0">
                <a:solidFill>
                  <a:schemeClr val="tx1"/>
                </a:solidFill>
                <a:effectLst/>
                <a:latin typeface="+mn-lt"/>
                <a:ea typeface="+mn-ea"/>
                <a:cs typeface="+mn-cs"/>
              </a:rPr>
              <a:t>As you can see on the graph on the left, through Integr8s calculated quality index, scoring fuels on critical parameters and their proximity to specification limits, VLSFO quality quickly improved from a level of 88 to almost parity with HSFO. A</a:t>
            </a:r>
            <a:r>
              <a:rPr lang="en-GB" sz="1200" b="1" kern="1200" dirty="0">
                <a:solidFill>
                  <a:schemeClr val="tx1"/>
                </a:solidFill>
                <a:effectLst/>
                <a:latin typeface="+mn-lt"/>
                <a:ea typeface="+mn-ea"/>
                <a:cs typeface="+mn-cs"/>
              </a:rPr>
              <a:t>s the year went by and producers gained more experience with VLSFO, the number of off-specs started reducing. </a:t>
            </a:r>
            <a:endParaRPr lang="en-SG"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 </a:t>
            </a:r>
            <a:endParaRPr lang="en-SG"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And looking at the stacked bar chart on the right, it is no more likely that an off-spec occurrence is alleged for VLSFO than HSFO.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As for types of claims - I would also add that the distribution of VLSFO off specs is very much centred around TSP and also Sulphur which account for around 75 % of all issues. The remaining claims are made up of predominantly water claims and other minor Infractions</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It would be worth debunking one particular myth at this time in that despite the sensational stories in the press there remains no evidence of wholesale blending of Aviation fuel in Bunkers – as this would have reduced flash point significantly – and we </a:t>
            </a:r>
            <a:r>
              <a:rPr lang="en-GB" sz="1200" b="1" kern="1200" dirty="0" err="1">
                <a:solidFill>
                  <a:schemeClr val="tx1"/>
                </a:solidFill>
                <a:effectLst/>
                <a:latin typeface="+mn-lt"/>
                <a:ea typeface="+mn-ea"/>
                <a:cs typeface="+mn-cs"/>
              </a:rPr>
              <a:t>havent</a:t>
            </a:r>
            <a:r>
              <a:rPr lang="en-GB" sz="1200" b="1" kern="1200" dirty="0">
                <a:solidFill>
                  <a:schemeClr val="tx1"/>
                </a:solidFill>
                <a:effectLst/>
                <a:latin typeface="+mn-lt"/>
                <a:ea typeface="+mn-ea"/>
                <a:cs typeface="+mn-cs"/>
              </a:rPr>
              <a:t> seen this.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1 min 48 (10 min 30 approx.)</a:t>
            </a:r>
          </a:p>
          <a:p>
            <a:endParaRPr lang="en-US" dirty="0"/>
          </a:p>
          <a:p>
            <a:endParaRPr lang="en-US" dirty="0"/>
          </a:p>
          <a:p>
            <a:endParaRPr lang="en-US" dirty="0"/>
          </a:p>
          <a:p>
            <a:endParaRPr lang="en-SG" dirty="0"/>
          </a:p>
        </p:txBody>
      </p:sp>
      <p:sp>
        <p:nvSpPr>
          <p:cNvPr id="4" name="Slide Number Placeholder 3"/>
          <p:cNvSpPr>
            <a:spLocks noGrp="1"/>
          </p:cNvSpPr>
          <p:nvPr>
            <p:ph type="sldNum" sz="quarter" idx="5"/>
          </p:nvPr>
        </p:nvSpPr>
        <p:spPr/>
        <p:txBody>
          <a:bodyPr/>
          <a:lstStyle/>
          <a:p>
            <a:fld id="{CB7CDCD1-FDB7-45AD-8757-97CC927DA54A}" type="slidenum">
              <a:rPr lang="en-SG" smtClean="0"/>
              <a:t>11</a:t>
            </a:fld>
            <a:endParaRPr lang="en-SG"/>
          </a:p>
        </p:txBody>
      </p:sp>
    </p:spTree>
    <p:extLst>
      <p:ext uri="{BB962C8B-B14F-4D97-AF65-F5344CB8AC3E}">
        <p14:creationId xmlns:p14="http://schemas.microsoft.com/office/powerpoint/2010/main" val="24144745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this brings us to the present day – and where we are now !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STABILITY AND COMPATIBILITY </a:t>
            </a:r>
          </a:p>
          <a:p>
            <a:endParaRPr lang="en-US" dirty="0"/>
          </a:p>
          <a:p>
            <a:r>
              <a:rPr lang="en-US" dirty="0"/>
              <a:t>Our aptly termed Goldilocks fuels continue to challenge us up and down the supply chain not least with regard the temperature that they should be stored at. Specifically here I will raise on point of contention which I have experienced and that is the sheer variance of advice being provided from one test house to another. </a:t>
            </a:r>
          </a:p>
          <a:p>
            <a:endParaRPr lang="en-US" dirty="0"/>
          </a:p>
          <a:p>
            <a:r>
              <a:rPr lang="en-US" dirty="0"/>
              <a:t>It is true VLSFOs are waxier but we must balance the temperatures of storage and purification to the animal overall and not just the wax as we may create a far larger problem if the fuel is overheated and  falls apart as a result (becoming thermally unstable). It is true the knowledge of WAT, WDT and the like are useful to know but I remain concerned too much bias is given towards them from some quarters. After all it is the first wax crystals detected (when cooling WAT) and last detected (when heating WDT).</a:t>
            </a:r>
          </a:p>
          <a:p>
            <a:endParaRPr lang="en-US" dirty="0"/>
          </a:p>
          <a:p>
            <a:r>
              <a:rPr lang="en-US" dirty="0"/>
              <a:t>NON-HOMOGENOUS FUELS</a:t>
            </a:r>
          </a:p>
          <a:p>
            <a:endParaRPr lang="en-US" dirty="0"/>
          </a:p>
          <a:p>
            <a:r>
              <a:rPr lang="en-US" dirty="0"/>
              <a:t>Thanks to the bigger variance between the density of the VLSFO and the particulate or molecule that may fall out. (Al Si, water, dirt etc) there is a far bigger possibility for a fuel to become non homogenous from refinery gate to engine inlet.</a:t>
            </a:r>
          </a:p>
          <a:p>
            <a:endParaRPr lang="en-US" dirty="0"/>
          </a:p>
          <a:p>
            <a:r>
              <a:rPr lang="en-US" dirty="0"/>
              <a:t>This generates the need for more quality control BUT may also bring some relief from some of the polarized claim positions currently being taken. </a:t>
            </a:r>
          </a:p>
          <a:p>
            <a:endParaRPr lang="en-US" dirty="0"/>
          </a:p>
          <a:p>
            <a:r>
              <a:rPr lang="en-US" dirty="0"/>
              <a:t>Let us not forget that a fuel which so readily allows Al, Si and Water to separate out will also be able to be efficiently settled and purified onboard -  I would hope this may allow pragmatic view compared to the “its off spec remove it “ position which seems to be almost the first shot fired in a claim scenario these days</a:t>
            </a:r>
          </a:p>
          <a:p>
            <a:endParaRPr lang="en-US" dirty="0"/>
          </a:p>
          <a:p>
            <a:r>
              <a:rPr lang="en-US" dirty="0"/>
              <a:t>NON COMPLIANCE is of course a </a:t>
            </a:r>
            <a:r>
              <a:rPr lang="en-US" dirty="0" err="1"/>
              <a:t>spectre</a:t>
            </a:r>
            <a:r>
              <a:rPr lang="en-US" dirty="0"/>
              <a:t> we all want to avoid but given blend economics it is not too surprising that the envelope is starting to be stretched in some quarters in order to reduce the cost of the oil and increase profitability. </a:t>
            </a:r>
          </a:p>
          <a:p>
            <a:endParaRPr lang="en-US" dirty="0"/>
          </a:p>
          <a:p>
            <a:r>
              <a:rPr lang="en-US" dirty="0"/>
              <a:t>Lets also not forget the importance of the BDN and the need for it to be accurate and completed correctly. These too can create non-compliance</a:t>
            </a:r>
          </a:p>
          <a:p>
            <a:endParaRPr lang="en-US" dirty="0"/>
          </a:p>
          <a:p>
            <a:r>
              <a:rPr lang="en-US" dirty="0"/>
              <a:t>AGGRESSIVE BLENDING</a:t>
            </a:r>
          </a:p>
          <a:p>
            <a:endParaRPr lang="en-US" dirty="0"/>
          </a:p>
          <a:p>
            <a:r>
              <a:rPr lang="en-US" dirty="0"/>
              <a:t>We have seen some fuels with Viscosity as low as 5 </a:t>
            </a:r>
            <a:r>
              <a:rPr lang="en-US" dirty="0" err="1"/>
              <a:t>cSt</a:t>
            </a:r>
            <a:r>
              <a:rPr lang="en-US" dirty="0"/>
              <a:t> and Pour Point at the same time being 30 Deg C and this creates an impossible position for the Ch. Eng when trying to meet OEM requirements for Purification or Injection (which require 20cSt and 12cSt respectfully) as the settings needed to achieve this are impossible given the waxy nature of the fuel.</a:t>
            </a:r>
          </a:p>
          <a:p>
            <a:endParaRPr lang="en-US" dirty="0"/>
          </a:p>
          <a:p>
            <a:r>
              <a:rPr lang="en-US" dirty="0"/>
              <a:t>2 min 30</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CB7CDCD1-FDB7-45AD-8757-97CC927DA54A}" type="slidenum">
              <a:rPr lang="en-SG" smtClean="0"/>
              <a:t>12</a:t>
            </a:fld>
            <a:endParaRPr lang="en-SG"/>
          </a:p>
        </p:txBody>
      </p:sp>
    </p:spTree>
    <p:extLst>
      <p:ext uri="{BB962C8B-B14F-4D97-AF65-F5344CB8AC3E}">
        <p14:creationId xmlns:p14="http://schemas.microsoft.com/office/powerpoint/2010/main" val="29487886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given these continued challenges, what may we face going forwards….</a:t>
            </a:r>
          </a:p>
          <a:p>
            <a:endParaRPr lang="en-US" dirty="0"/>
          </a:p>
          <a:p>
            <a:r>
              <a:rPr lang="en-US" dirty="0"/>
              <a:t>TRACEABILITY</a:t>
            </a:r>
          </a:p>
          <a:p>
            <a:endParaRPr lang="en-US" dirty="0"/>
          </a:p>
          <a:p>
            <a:r>
              <a:rPr lang="en-US" dirty="0"/>
              <a:t>Firstly COVID has provided a catalyst for the industry to work more remotely and with that move with the times technically. One such development is the use of electronic BDNs or documentation and this, combined with traceable and regulated measurements (such as in Sg) may negate many of the safety issues associated with Access and Egress and ultimately provide for efficiency savings too. Of course the Industry has some way to go to compete with the level of traceability that the aviation industry has , but I do not think we are too far away from a blockchain scenario where the end-to-end traceability removes many of the historic BDN inaccuracies or malpractice concerns. </a:t>
            </a:r>
          </a:p>
          <a:p>
            <a:endParaRPr lang="en-US" dirty="0"/>
          </a:p>
          <a:p>
            <a:r>
              <a:rPr lang="en-US" dirty="0"/>
              <a:t>BLEND EVOLUTION</a:t>
            </a:r>
          </a:p>
          <a:p>
            <a:endParaRPr lang="en-US" dirty="0"/>
          </a:p>
          <a:p>
            <a:r>
              <a:rPr lang="en-US" dirty="0"/>
              <a:t>Given the increase in crack between MGO and VLSFO It would not be entirely unexpected to see Sulphur climbing towards the 0.50% limit and infractions creeping up nor would it be unexpected to see water content increasing.  Thankfully however as yet we have not seen wholesale evidence of obscure cutters making their way into the market – we can but hope lessons were learned in 2018</a:t>
            </a:r>
          </a:p>
          <a:p>
            <a:endParaRPr lang="en-US" dirty="0"/>
          </a:p>
          <a:p>
            <a:r>
              <a:rPr lang="en-US" dirty="0"/>
              <a:t>SPECIFICATION CHANGES</a:t>
            </a:r>
          </a:p>
          <a:p>
            <a:endParaRPr lang="en-US" dirty="0"/>
          </a:p>
          <a:p>
            <a:r>
              <a:rPr lang="en-US" dirty="0"/>
              <a:t>As already mentioned no one predicted a fuel could be sold as a 380cst RMG with a viscosity of 5cst yet it has come to pass. Commercially there is nothing to stop this but ultimately operationally such fuels can create huge challenges. Therefore minimum viscosity specs would be a sensible addition with table 2. </a:t>
            </a:r>
          </a:p>
          <a:p>
            <a:endParaRPr lang="en-US" dirty="0"/>
          </a:p>
          <a:p>
            <a:r>
              <a:rPr lang="en-US" dirty="0"/>
              <a:t>We also cannot forget that operational set ups have changed significantly with fuels no longer being purified at high temperatures (98 deg c) – due to lower viscosities) and this creates the argument that the TSP test (which uses 100 deg C) is not mirroring what we are actually doing onboard. </a:t>
            </a:r>
          </a:p>
          <a:p>
            <a:endParaRPr lang="en-US" dirty="0"/>
          </a:p>
          <a:p>
            <a:r>
              <a:rPr lang="en-US" dirty="0"/>
              <a:t>CARBON REDUCTION</a:t>
            </a:r>
          </a:p>
          <a:p>
            <a:endParaRPr lang="en-US" dirty="0"/>
          </a:p>
          <a:p>
            <a:r>
              <a:rPr lang="en-US" dirty="0"/>
              <a:t>Touching briefly on Co2 I want to raise awareness of the likely increase of biofuels in certain tonnages going forwards. Particularly for the older tonnage these may pave the way to meet Carbon Reduction targets without expensive retrofits (ammonia/methanol etc) and ultimately prolong the lifespan of the ship. </a:t>
            </a:r>
            <a:r>
              <a:rPr lang="en-US" sz="1200" dirty="0"/>
              <a:t>This will need a change of specifications and tact in the industry in general given some of the recent GCMS alerts for exactly the components we will inevitably be blending.</a:t>
            </a:r>
          </a:p>
          <a:p>
            <a:endParaRPr lang="en-US" dirty="0"/>
          </a:p>
          <a:p>
            <a:r>
              <a:rPr lang="en-US" dirty="0"/>
              <a:t>CLOSE</a:t>
            </a:r>
          </a:p>
          <a:p>
            <a:endParaRPr lang="en-US" dirty="0"/>
          </a:p>
          <a:p>
            <a:r>
              <a:rPr lang="en-US" dirty="0"/>
              <a:t>15 mins approx.</a:t>
            </a:r>
          </a:p>
          <a:p>
            <a:endParaRPr lang="en-US" dirty="0"/>
          </a:p>
          <a:p>
            <a:endParaRPr lang="en-SG" dirty="0"/>
          </a:p>
        </p:txBody>
      </p:sp>
      <p:sp>
        <p:nvSpPr>
          <p:cNvPr id="4" name="Slide Number Placeholder 3"/>
          <p:cNvSpPr>
            <a:spLocks noGrp="1"/>
          </p:cNvSpPr>
          <p:nvPr>
            <p:ph type="sldNum" sz="quarter" idx="5"/>
          </p:nvPr>
        </p:nvSpPr>
        <p:spPr/>
        <p:txBody>
          <a:bodyPr/>
          <a:lstStyle/>
          <a:p>
            <a:fld id="{CB7CDCD1-FDB7-45AD-8757-97CC927DA54A}" type="slidenum">
              <a:rPr lang="en-SG" smtClean="0"/>
              <a:t>13</a:t>
            </a:fld>
            <a:endParaRPr lang="en-SG"/>
          </a:p>
        </p:txBody>
      </p:sp>
    </p:spTree>
    <p:extLst>
      <p:ext uri="{BB962C8B-B14F-4D97-AF65-F5344CB8AC3E}">
        <p14:creationId xmlns:p14="http://schemas.microsoft.com/office/powerpoint/2010/main" val="35530502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that concludes my presentation – I hope this quick snapshot into VLSFO was of some use and it only remains to say Thankyou to the </a:t>
            </a:r>
            <a:r>
              <a:rPr lang="en-US" dirty="0" err="1"/>
              <a:t>organisers</a:t>
            </a:r>
            <a:r>
              <a:rPr lang="en-US" dirty="0"/>
              <a:t> for the opportunity to speak and I wish you and your families good health in the months ahead. Thank you.</a:t>
            </a:r>
          </a:p>
          <a:p>
            <a:endParaRPr lang="en-US" dirty="0"/>
          </a:p>
          <a:p>
            <a:endParaRPr lang="en-SG" dirty="0"/>
          </a:p>
        </p:txBody>
      </p:sp>
      <p:sp>
        <p:nvSpPr>
          <p:cNvPr id="4" name="Slide Number Placeholder 3"/>
          <p:cNvSpPr>
            <a:spLocks noGrp="1"/>
          </p:cNvSpPr>
          <p:nvPr>
            <p:ph type="sldNum" sz="quarter" idx="5"/>
          </p:nvPr>
        </p:nvSpPr>
        <p:spPr/>
        <p:txBody>
          <a:bodyPr/>
          <a:lstStyle/>
          <a:p>
            <a:fld id="{CB7CDCD1-FDB7-45AD-8757-97CC927DA54A}" type="slidenum">
              <a:rPr lang="en-SG" smtClean="0"/>
              <a:t>14</a:t>
            </a:fld>
            <a:endParaRPr lang="en-SG"/>
          </a:p>
        </p:txBody>
      </p:sp>
    </p:spTree>
    <p:extLst>
      <p:ext uri="{BB962C8B-B14F-4D97-AF65-F5344CB8AC3E}">
        <p14:creationId xmlns:p14="http://schemas.microsoft.com/office/powerpoint/2010/main" val="9314059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 onto today, Firstly -  I will make a small introduction to Integr8, </a:t>
            </a:r>
            <a:r>
              <a:rPr lang="en-US" sz="1200" dirty="0">
                <a:solidFill>
                  <a:srgbClr val="252C36"/>
                </a:solidFill>
                <a:latin typeface="Montserrat Medium" panose="00000600000000000000" pitchFamily="2" charset="0"/>
              </a:rPr>
              <a:t>Ten years ago, Integr8 commenced its operations on the back of Navig8’s bunker requirements, to become today one of the top five bunker trading companies</a:t>
            </a:r>
            <a:r>
              <a:rPr lang="en-GB" sz="1200" dirty="0">
                <a:solidFill>
                  <a:srgbClr val="252C36"/>
                </a:solidFill>
                <a:latin typeface="Montserrat Medium" panose="00000600000000000000" pitchFamily="2" charset="0"/>
              </a:rPr>
              <a:t> in the world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rgbClr val="252C36"/>
              </a:solidFill>
              <a:latin typeface="Montserrat Medium" panose="000006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252C36"/>
                </a:solidFill>
                <a:latin typeface="Montserrat Medium" panose="00000600000000000000" pitchFamily="2" charset="0"/>
              </a:rPr>
              <a:t>Integr8 are currently trading in the region of 5.5 Million tonnes of bunkers per annum, </a:t>
            </a:r>
            <a:r>
              <a:rPr lang="en-US" dirty="0"/>
              <a:t>with a turn-over of $2.7 Billion Dollars a year and you will see from the slide that this is being helped by our</a:t>
            </a:r>
            <a:r>
              <a:rPr lang="en-US" sz="1200" dirty="0">
                <a:solidFill>
                  <a:srgbClr val="252C36"/>
                </a:solidFill>
                <a:latin typeface="Montserrat Medium" panose="00000600000000000000" pitchFamily="2" charset="0"/>
              </a:rPr>
              <a:t> TRULY global presence with twelve offices in the main bunkering hubs </a:t>
            </a:r>
          </a:p>
          <a:p>
            <a:endParaRPr lang="en-US" dirty="0"/>
          </a:p>
          <a:p>
            <a:r>
              <a:rPr lang="en-US" dirty="0"/>
              <a:t>As for todays </a:t>
            </a:r>
            <a:r>
              <a:rPr lang="en-US" baseline="0" dirty="0"/>
              <a:t>presentation -  it is entitled VLSFO (a snapshot) into Then Now and Next -  where we will look at how we have got to this point and also look at challenges we continue to face  - and may have to deal with in the future.</a:t>
            </a:r>
          </a:p>
          <a:p>
            <a:endParaRPr lang="en-SG" dirty="0"/>
          </a:p>
          <a:p>
            <a:r>
              <a:rPr lang="en-SG" dirty="0"/>
              <a:t>1 min 10 secs</a:t>
            </a:r>
          </a:p>
          <a:p>
            <a:endParaRPr lang="en-SG" dirty="0"/>
          </a:p>
        </p:txBody>
      </p:sp>
      <p:sp>
        <p:nvSpPr>
          <p:cNvPr id="4" name="Slide Number Placeholder 3"/>
          <p:cNvSpPr>
            <a:spLocks noGrp="1"/>
          </p:cNvSpPr>
          <p:nvPr>
            <p:ph type="sldNum" sz="quarter" idx="5"/>
          </p:nvPr>
        </p:nvSpPr>
        <p:spPr/>
        <p:txBody>
          <a:bodyPr/>
          <a:lstStyle/>
          <a:p>
            <a:fld id="{CB7CDCD1-FDB7-45AD-8757-97CC927DA54A}" type="slidenum">
              <a:rPr lang="en-SG" smtClean="0"/>
              <a:t>2</a:t>
            </a:fld>
            <a:endParaRPr lang="en-SG"/>
          </a:p>
        </p:txBody>
      </p:sp>
    </p:spTree>
    <p:extLst>
      <p:ext uri="{BB962C8B-B14F-4D97-AF65-F5344CB8AC3E}">
        <p14:creationId xmlns:p14="http://schemas.microsoft.com/office/powerpoint/2010/main" val="19285175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a:t>From a Quality point of view - When a specification does change Its quite normal for this to be accompanied by a spike in claims and IMO 2020 was no different – this perhaps as a result of contaminations or compatibility issues (either within the supply chain) or even unrepresentative samples (previous residues in samplers etc) It was good to note that these quickly settled down (as did the initial issues for availability)</a:t>
            </a:r>
          </a:p>
          <a:p>
            <a:endParaRPr lang="en-US" dirty="0"/>
          </a:p>
          <a:p>
            <a:r>
              <a:rPr lang="en-US" dirty="0"/>
              <a:t>And turning to Avails – problems were tracked initially by FONARs which quickly became less frequent by the end of January to the current level of no more than a handful of notifications a month </a:t>
            </a:r>
          </a:p>
          <a:p>
            <a:endParaRPr lang="en-US" dirty="0"/>
          </a:p>
          <a:p>
            <a:r>
              <a:rPr lang="en-US" dirty="0"/>
              <a:t>This can be seen by Integr8 data which identified ports supplying VLSFO quickly reached 400 in January 2020-  finally reaching 469 worldwide in March 2020 and remaining fairly constant since then.</a:t>
            </a:r>
          </a:p>
          <a:p>
            <a:endParaRPr lang="en-US" dirty="0"/>
          </a:p>
          <a:p>
            <a:r>
              <a:rPr lang="en-US" dirty="0"/>
              <a:t>1 min 25</a:t>
            </a:r>
          </a:p>
          <a:p>
            <a:endParaRPr lang="en-US" dirty="0"/>
          </a:p>
          <a:p>
            <a:endParaRPr lang="en-US" dirty="0"/>
          </a:p>
          <a:p>
            <a:endParaRPr lang="en-US" dirty="0"/>
          </a:p>
          <a:p>
            <a:endParaRPr lang="en-US" dirty="0"/>
          </a:p>
          <a:p>
            <a:endParaRPr lang="en-SG" dirty="0"/>
          </a:p>
        </p:txBody>
      </p:sp>
      <p:sp>
        <p:nvSpPr>
          <p:cNvPr id="4" name="Slide Number Placeholder 3"/>
          <p:cNvSpPr>
            <a:spLocks noGrp="1"/>
          </p:cNvSpPr>
          <p:nvPr>
            <p:ph type="sldNum" sz="quarter" idx="5"/>
          </p:nvPr>
        </p:nvSpPr>
        <p:spPr/>
        <p:txBody>
          <a:bodyPr/>
          <a:lstStyle/>
          <a:p>
            <a:fld id="{CB7CDCD1-FDB7-45AD-8757-97CC927DA54A}" type="slidenum">
              <a:rPr lang="en-SG" smtClean="0"/>
              <a:t>3</a:t>
            </a:fld>
            <a:endParaRPr lang="en-SG"/>
          </a:p>
        </p:txBody>
      </p:sp>
    </p:spTree>
    <p:extLst>
      <p:ext uri="{BB962C8B-B14F-4D97-AF65-F5344CB8AC3E}">
        <p14:creationId xmlns:p14="http://schemas.microsoft.com/office/powerpoint/2010/main" val="29153375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And this slide visualises avails as of today for both VLSFO and HSFO and you will see that </a:t>
            </a:r>
            <a:r>
              <a:rPr lang="en-US" sz="1200" b="1" kern="1200" dirty="0">
                <a:solidFill>
                  <a:schemeClr val="tx1"/>
                </a:solidFill>
                <a:effectLst/>
                <a:latin typeface="+mn-lt"/>
                <a:ea typeface="+mn-ea"/>
                <a:cs typeface="+mn-cs"/>
              </a:rPr>
              <a:t>VLSFO is now readily available however post Imo 2020 HSFO supply has retreated to strategic parts of the world where tankers (which generally govern demand) pass through.</a:t>
            </a:r>
          </a:p>
          <a:p>
            <a:r>
              <a:rPr lang="en-US" sz="1200" b="1" kern="1200" dirty="0">
                <a:solidFill>
                  <a:schemeClr val="tx1"/>
                </a:solidFill>
                <a:effectLst/>
                <a:latin typeface="+mn-lt"/>
                <a:ea typeface="+mn-ea"/>
                <a:cs typeface="+mn-cs"/>
              </a:rPr>
              <a:t> </a:t>
            </a:r>
            <a:endParaRPr lang="en-SG" dirty="0"/>
          </a:p>
        </p:txBody>
      </p:sp>
      <p:sp>
        <p:nvSpPr>
          <p:cNvPr id="4" name="Slide Number Placeholder 3"/>
          <p:cNvSpPr>
            <a:spLocks noGrp="1"/>
          </p:cNvSpPr>
          <p:nvPr>
            <p:ph type="sldNum" sz="quarter" idx="5"/>
          </p:nvPr>
        </p:nvSpPr>
        <p:spPr/>
        <p:txBody>
          <a:bodyPr/>
          <a:lstStyle/>
          <a:p>
            <a:fld id="{CB7CDCD1-FDB7-45AD-8757-97CC927DA54A}" type="slidenum">
              <a:rPr lang="en-SG" smtClean="0"/>
              <a:t>4</a:t>
            </a:fld>
            <a:endParaRPr lang="en-SG"/>
          </a:p>
        </p:txBody>
      </p:sp>
    </p:spTree>
    <p:extLst>
      <p:ext uri="{BB962C8B-B14F-4D97-AF65-F5344CB8AC3E}">
        <p14:creationId xmlns:p14="http://schemas.microsoft.com/office/powerpoint/2010/main" val="29153375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now moving onto VLSFO and a quick comparison with HSFO and some of the challenges these key differences can bring.</a:t>
            </a:r>
          </a:p>
          <a:p>
            <a:endParaRPr lang="en-US" dirty="0"/>
          </a:p>
          <a:p>
            <a:r>
              <a:rPr lang="en-US" dirty="0"/>
              <a:t>The simplest place to start is that VSLFOs are far more varied than HSFO, this due to Sulphur being the key blend target rather than Density &amp; Viscosity in the case of HSFO. </a:t>
            </a:r>
          </a:p>
          <a:p>
            <a:endParaRPr lang="en-US" dirty="0"/>
          </a:p>
          <a:p>
            <a:r>
              <a:rPr lang="en-US" dirty="0"/>
              <a:t>You will see from the distributions on the slide (&amp; the red boxes) how VLSFO is much more varied with Densities as low as 0.86 Kg/</a:t>
            </a:r>
            <a:r>
              <a:rPr lang="en-US" dirty="0" err="1"/>
              <a:t>Ltr</a:t>
            </a:r>
            <a:r>
              <a:rPr lang="en-US" dirty="0"/>
              <a:t>, predominantly between 0.90 and 0.96 Kg/</a:t>
            </a:r>
            <a:r>
              <a:rPr lang="en-US" dirty="0" err="1"/>
              <a:t>Ltr</a:t>
            </a:r>
            <a:r>
              <a:rPr lang="en-US" dirty="0"/>
              <a:t> with some closer to 0.99. HSFO Densities on the other hand are concentrated from 0.96 to 0.99 kg/</a:t>
            </a:r>
            <a:r>
              <a:rPr lang="en-US" dirty="0" err="1"/>
              <a:t>ltr</a:t>
            </a:r>
            <a:endParaRPr lang="en-US" dirty="0"/>
          </a:p>
          <a:p>
            <a:endParaRPr lang="en-US" dirty="0"/>
          </a:p>
          <a:p>
            <a:r>
              <a:rPr lang="en-US" dirty="0"/>
              <a:t>This brings two important considerations to mind, firstly the need to ensure you know the accurate density for intake purposes given you could have up a 16% relative difference and secondly the need for the correct density to be transmitted to the vessel for equipment set up purposes.</a:t>
            </a:r>
          </a:p>
          <a:p>
            <a:endParaRPr lang="en-US" dirty="0"/>
          </a:p>
          <a:p>
            <a:r>
              <a:rPr lang="en-US" dirty="0"/>
              <a:t>Moving onto Viscosity (&amp; the blue boxes), you will see that the Average Viscosity is much lower than that of HSFO with lows </a:t>
            </a:r>
            <a:r>
              <a:rPr lang="en-US" i="1" u="sng" dirty="0"/>
              <a:t>of a quite amazing</a:t>
            </a:r>
            <a:r>
              <a:rPr lang="en-US" dirty="0"/>
              <a:t> 5cSt up to normal levels of 380cSt however Viscosity tends to be concentrated less than 150cSt  - this again very different to HSFOs which tend to be  250 cSt and above &amp; concentrated around 300-350cSt.</a:t>
            </a:r>
          </a:p>
          <a:p>
            <a:endParaRPr lang="en-US" dirty="0"/>
          </a:p>
          <a:p>
            <a:r>
              <a:rPr lang="en-US" dirty="0"/>
              <a:t>Again it is important to know the viscosity for purification and Injection set up onboard. </a:t>
            </a:r>
          </a:p>
          <a:p>
            <a:endParaRPr lang="en-US" dirty="0"/>
          </a:p>
          <a:p>
            <a:r>
              <a:rPr lang="en-US" dirty="0"/>
              <a:t>4.00 Mins (total)</a:t>
            </a:r>
          </a:p>
          <a:p>
            <a:endParaRPr lang="en-SG" dirty="0"/>
          </a:p>
        </p:txBody>
      </p:sp>
      <p:sp>
        <p:nvSpPr>
          <p:cNvPr id="4" name="Slide Number Placeholder 3"/>
          <p:cNvSpPr>
            <a:spLocks noGrp="1"/>
          </p:cNvSpPr>
          <p:nvPr>
            <p:ph type="sldNum" sz="quarter" idx="5"/>
          </p:nvPr>
        </p:nvSpPr>
        <p:spPr/>
        <p:txBody>
          <a:bodyPr/>
          <a:lstStyle/>
          <a:p>
            <a:fld id="{CB7CDCD1-FDB7-45AD-8757-97CC927DA54A}" type="slidenum">
              <a:rPr lang="en-SG" smtClean="0"/>
              <a:t>5</a:t>
            </a:fld>
            <a:endParaRPr lang="en-SG"/>
          </a:p>
        </p:txBody>
      </p:sp>
    </p:spTree>
    <p:extLst>
      <p:ext uri="{BB962C8B-B14F-4D97-AF65-F5344CB8AC3E}">
        <p14:creationId xmlns:p14="http://schemas.microsoft.com/office/powerpoint/2010/main" val="1752611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moving to Sulphur – in general compliance has been good – barring one of two early challenges</a:t>
            </a:r>
          </a:p>
          <a:p>
            <a:endParaRPr lang="en-US" dirty="0"/>
          </a:p>
          <a:p>
            <a:r>
              <a:rPr lang="en-US" dirty="0"/>
              <a:t>This can be seen from the global average which has stayed stable at 0.44 %</a:t>
            </a:r>
            <a:r>
              <a:rPr lang="en-US" dirty="0" err="1"/>
              <a:t>wt</a:t>
            </a:r>
            <a:r>
              <a:rPr lang="en-US" dirty="0"/>
              <a:t> however we are seeing signs of </a:t>
            </a:r>
            <a:r>
              <a:rPr lang="en-US" dirty="0" err="1"/>
              <a:t>Sulphurs</a:t>
            </a:r>
            <a:r>
              <a:rPr lang="en-US" dirty="0"/>
              <a:t> closing in on the 0.50% limit especially in blend hubs such as ARA and Singapore.</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SG" dirty="0"/>
          </a:p>
        </p:txBody>
      </p:sp>
      <p:sp>
        <p:nvSpPr>
          <p:cNvPr id="4" name="Slide Number Placeholder 3"/>
          <p:cNvSpPr>
            <a:spLocks noGrp="1"/>
          </p:cNvSpPr>
          <p:nvPr>
            <p:ph type="sldNum" sz="quarter" idx="5"/>
          </p:nvPr>
        </p:nvSpPr>
        <p:spPr/>
        <p:txBody>
          <a:bodyPr/>
          <a:lstStyle/>
          <a:p>
            <a:fld id="{CB7CDCD1-FDB7-45AD-8757-97CC927DA54A}" type="slidenum">
              <a:rPr lang="en-SG" smtClean="0"/>
              <a:t>6</a:t>
            </a:fld>
            <a:endParaRPr lang="en-SG"/>
          </a:p>
        </p:txBody>
      </p:sp>
    </p:spTree>
    <p:extLst>
      <p:ext uri="{BB962C8B-B14F-4D97-AF65-F5344CB8AC3E}">
        <p14:creationId xmlns:p14="http://schemas.microsoft.com/office/powerpoint/2010/main" val="35902569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Moving a little deeper into VLSFO trends - It is also important to understand some of the unexpected consequences of COVID 19.  </a:t>
            </a:r>
          </a:p>
          <a:p>
            <a:endParaRPr lang="en-US" dirty="0"/>
          </a:p>
          <a:p>
            <a:r>
              <a:rPr lang="en-US" dirty="0"/>
              <a:t>One of the first alerts raised was the possibility of vessels storing fuels for far longer than anticipated resulting in degradation . Thankfully this did not result in too many issues from our perspective but the storage temperatures of the “goldilocks” fuels (as they have been so </a:t>
            </a:r>
            <a:r>
              <a:rPr lang="en-US" dirty="0" err="1"/>
              <a:t>eloquenty</a:t>
            </a:r>
            <a:r>
              <a:rPr lang="en-US" dirty="0"/>
              <a:t> christened) remains important to carefully manage – Like the porridge in the story,  not too hot, not too cold but just right…</a:t>
            </a:r>
          </a:p>
          <a:p>
            <a:endParaRPr lang="en-US" dirty="0"/>
          </a:p>
          <a:p>
            <a:r>
              <a:rPr lang="en-US" dirty="0"/>
              <a:t>Another consequence was the lack of demand for road fuels challenging the bunker space with VGO flowing (or not as the case may be given its Pour Point) into the blends instead of into the cat cracker –  you can see this from the data which shows VGO based blends (</a:t>
            </a:r>
            <a:r>
              <a:rPr lang="en-US" dirty="0" err="1"/>
              <a:t>ie</a:t>
            </a:r>
            <a:r>
              <a:rPr lang="en-US" dirty="0"/>
              <a:t> noted to have high PP) maxing out in Q2 at around 40% (using our own best quality fit data from thousands of samples) before falling back given the recovery in the demand for diesel and gasoline for example</a:t>
            </a:r>
          </a:p>
          <a:p>
            <a:endParaRPr lang="en-US" dirty="0"/>
          </a:p>
          <a:p>
            <a:r>
              <a:rPr lang="en-US" dirty="0"/>
              <a:t>Thirdly Distillates are far more prevalent in VLSFO than HSFO (as can again be seen from the data) but arguably EVEN more distillate flowed into VLSFO given the narrow price spread between MGO and VLSFO we saw during 2020.</a:t>
            </a:r>
          </a:p>
          <a:p>
            <a:endParaRPr lang="en-US" dirty="0"/>
          </a:p>
          <a:p>
            <a:endParaRPr lang="en-US" dirty="0"/>
          </a:p>
          <a:p>
            <a:endParaRPr lang="en-US" dirty="0"/>
          </a:p>
          <a:p>
            <a:endParaRPr lang="en-US" dirty="0"/>
          </a:p>
          <a:p>
            <a:endParaRPr lang="en-US" dirty="0"/>
          </a:p>
          <a:p>
            <a:endParaRPr lang="en-US" dirty="0"/>
          </a:p>
          <a:p>
            <a:endParaRPr lang="en-US" dirty="0"/>
          </a:p>
          <a:p>
            <a:endParaRPr lang="en-SG" dirty="0"/>
          </a:p>
        </p:txBody>
      </p:sp>
      <p:sp>
        <p:nvSpPr>
          <p:cNvPr id="4" name="Slide Number Placeholder 3"/>
          <p:cNvSpPr>
            <a:spLocks noGrp="1"/>
          </p:cNvSpPr>
          <p:nvPr>
            <p:ph type="sldNum" sz="quarter" idx="5"/>
          </p:nvPr>
        </p:nvSpPr>
        <p:spPr/>
        <p:txBody>
          <a:bodyPr/>
          <a:lstStyle/>
          <a:p>
            <a:fld id="{CB7CDCD1-FDB7-45AD-8757-97CC927DA54A}" type="slidenum">
              <a:rPr lang="en-SG" smtClean="0"/>
              <a:t>7</a:t>
            </a:fld>
            <a:endParaRPr lang="en-SG"/>
          </a:p>
        </p:txBody>
      </p:sp>
    </p:spTree>
    <p:extLst>
      <p:ext uri="{BB962C8B-B14F-4D97-AF65-F5344CB8AC3E}">
        <p14:creationId xmlns:p14="http://schemas.microsoft.com/office/powerpoint/2010/main" val="8149134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we can see this as we track significantly lower viscosities in VLSFOs across Q1 and Q2 of 2020.</a:t>
            </a:r>
          </a:p>
          <a:p>
            <a:r>
              <a:rPr lang="en-US" dirty="0"/>
              <a:t>These how since recovered as you will see from the blue box on the screen.</a:t>
            </a:r>
          </a:p>
          <a:p>
            <a:endParaRPr lang="en-US" dirty="0"/>
          </a:p>
          <a:p>
            <a:endParaRPr lang="en-US" dirty="0"/>
          </a:p>
          <a:p>
            <a:endParaRPr lang="en-US" dirty="0"/>
          </a:p>
          <a:p>
            <a:endParaRPr lang="en-US" dirty="0"/>
          </a:p>
          <a:p>
            <a:endParaRPr lang="en-SG" dirty="0"/>
          </a:p>
        </p:txBody>
      </p:sp>
      <p:sp>
        <p:nvSpPr>
          <p:cNvPr id="4" name="Slide Number Placeholder 3"/>
          <p:cNvSpPr>
            <a:spLocks noGrp="1"/>
          </p:cNvSpPr>
          <p:nvPr>
            <p:ph type="sldNum" sz="quarter" idx="5"/>
          </p:nvPr>
        </p:nvSpPr>
        <p:spPr/>
        <p:txBody>
          <a:bodyPr/>
          <a:lstStyle/>
          <a:p>
            <a:fld id="{CB7CDCD1-FDB7-45AD-8757-97CC927DA54A}" type="slidenum">
              <a:rPr lang="en-SG" smtClean="0"/>
              <a:t>8</a:t>
            </a:fld>
            <a:endParaRPr lang="en-SG"/>
          </a:p>
        </p:txBody>
      </p:sp>
    </p:spTree>
    <p:extLst>
      <p:ext uri="{BB962C8B-B14F-4D97-AF65-F5344CB8AC3E}">
        <p14:creationId xmlns:p14="http://schemas.microsoft.com/office/powerpoint/2010/main" val="14441724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variances in blends also have a significant effect on the composition of VLSFO when compared to HSFO and these trends can be tracked using aromaticity and specifically a calculation known as BMCI </a:t>
            </a:r>
          </a:p>
          <a:p>
            <a:endParaRPr lang="en-US" dirty="0"/>
          </a:p>
          <a:p>
            <a:r>
              <a:rPr lang="en-US" sz="1200" b="1" u="sng" dirty="0"/>
              <a:t>BMCI</a:t>
            </a:r>
            <a:r>
              <a:rPr lang="en-US" sz="1200" dirty="0"/>
              <a:t> Bureau of Mines Calculation index based on CCAI and Viscosity WHICH DEFINES	(Paraffinic Fuel &lt;29     </a:t>
            </a:r>
            <a:r>
              <a:rPr lang="en-US" sz="1200" dirty="0" err="1"/>
              <a:t>Napthenic</a:t>
            </a:r>
            <a:r>
              <a:rPr lang="en-US" sz="1200" dirty="0"/>
              <a:t> Fuel &gt;29 &lt;57      Aromatic Fuel &gt;57</a:t>
            </a:r>
          </a:p>
          <a:p>
            <a:endParaRPr lang="en-US" dirty="0"/>
          </a:p>
          <a:p>
            <a:r>
              <a:rPr lang="en-US" dirty="0"/>
              <a:t>You can see that the BMCI of VLSFO is much less than HSFO with a BMCI of 56 compared to 71. This means that it is more Paraffinic.</a:t>
            </a:r>
          </a:p>
          <a:p>
            <a:endParaRPr lang="en-US" dirty="0"/>
          </a:p>
          <a:p>
            <a:r>
              <a:rPr lang="en-US" dirty="0"/>
              <a:t>Globally for VLSFOs -  Paraffinicity bottomed out in the summer of 2020 ( due to the presence of VGO ) and since then has been trending up to an average of 56 globally (Naphthenic) much less aromatic than HFO which remains fairly constant around a BMCI of 70</a:t>
            </a:r>
          </a:p>
          <a:p>
            <a:endParaRPr lang="en-US" dirty="0"/>
          </a:p>
          <a:p>
            <a:r>
              <a:rPr lang="en-US" dirty="0"/>
              <a:t>3 min 45</a:t>
            </a:r>
          </a:p>
          <a:p>
            <a:endParaRPr lang="en-US" dirty="0"/>
          </a:p>
          <a:p>
            <a:endParaRPr lang="en-US" dirty="0"/>
          </a:p>
          <a:p>
            <a:endParaRPr lang="en-US" dirty="0"/>
          </a:p>
          <a:p>
            <a:endParaRPr lang="en-SG" dirty="0"/>
          </a:p>
        </p:txBody>
      </p:sp>
      <p:sp>
        <p:nvSpPr>
          <p:cNvPr id="4" name="Slide Number Placeholder 3"/>
          <p:cNvSpPr>
            <a:spLocks noGrp="1"/>
          </p:cNvSpPr>
          <p:nvPr>
            <p:ph type="sldNum" sz="quarter" idx="5"/>
          </p:nvPr>
        </p:nvSpPr>
        <p:spPr/>
        <p:txBody>
          <a:bodyPr/>
          <a:lstStyle/>
          <a:p>
            <a:fld id="{CB7CDCD1-FDB7-45AD-8757-97CC927DA54A}" type="slidenum">
              <a:rPr lang="en-SG" smtClean="0"/>
              <a:t>9</a:t>
            </a:fld>
            <a:endParaRPr lang="en-SG"/>
          </a:p>
        </p:txBody>
      </p:sp>
    </p:spTree>
    <p:extLst>
      <p:ext uri="{BB962C8B-B14F-4D97-AF65-F5344CB8AC3E}">
        <p14:creationId xmlns:p14="http://schemas.microsoft.com/office/powerpoint/2010/main" val="4532504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118CC-A68B-4D03-941E-36CB978B1D1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SG"/>
          </a:p>
        </p:txBody>
      </p:sp>
      <p:sp>
        <p:nvSpPr>
          <p:cNvPr id="3" name="Subtitle 2">
            <a:extLst>
              <a:ext uri="{FF2B5EF4-FFF2-40B4-BE49-F238E27FC236}">
                <a16:creationId xmlns:a16="http://schemas.microsoft.com/office/drawing/2014/main" id="{13E1985C-7E3B-4A6E-BDCD-9EBFE39DC6D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SG"/>
          </a:p>
        </p:txBody>
      </p:sp>
      <p:sp>
        <p:nvSpPr>
          <p:cNvPr id="4" name="Date Placeholder 3">
            <a:extLst>
              <a:ext uri="{FF2B5EF4-FFF2-40B4-BE49-F238E27FC236}">
                <a16:creationId xmlns:a16="http://schemas.microsoft.com/office/drawing/2014/main" id="{9C07DE01-D0F6-401C-A9D5-11D85B32E6D4}"/>
              </a:ext>
            </a:extLst>
          </p:cNvPr>
          <p:cNvSpPr>
            <a:spLocks noGrp="1"/>
          </p:cNvSpPr>
          <p:nvPr>
            <p:ph type="dt" sz="half" idx="10"/>
          </p:nvPr>
        </p:nvSpPr>
        <p:spPr/>
        <p:txBody>
          <a:bodyPr/>
          <a:lstStyle/>
          <a:p>
            <a:fld id="{8BF28472-690B-420B-9D07-F508B3683A5F}" type="datetimeFigureOut">
              <a:rPr lang="en-SG" smtClean="0"/>
              <a:t>14/6/2021</a:t>
            </a:fld>
            <a:endParaRPr lang="en-SG"/>
          </a:p>
        </p:txBody>
      </p:sp>
      <p:sp>
        <p:nvSpPr>
          <p:cNvPr id="5" name="Footer Placeholder 4">
            <a:extLst>
              <a:ext uri="{FF2B5EF4-FFF2-40B4-BE49-F238E27FC236}">
                <a16:creationId xmlns:a16="http://schemas.microsoft.com/office/drawing/2014/main" id="{FCC73339-C7A4-41FF-8B9E-A5C6E365FE2E}"/>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E7ED3648-1C9C-4C07-BE80-F071C482D2FA}"/>
              </a:ext>
            </a:extLst>
          </p:cNvPr>
          <p:cNvSpPr>
            <a:spLocks noGrp="1"/>
          </p:cNvSpPr>
          <p:nvPr>
            <p:ph type="sldNum" sz="quarter" idx="12"/>
          </p:nvPr>
        </p:nvSpPr>
        <p:spPr/>
        <p:txBody>
          <a:bodyPr/>
          <a:lstStyle/>
          <a:p>
            <a:fld id="{1E760EDC-3B0F-46DE-8E87-4AC318E62038}" type="slidenum">
              <a:rPr lang="en-SG" smtClean="0"/>
              <a:t>‹#›</a:t>
            </a:fld>
            <a:endParaRPr lang="en-SG"/>
          </a:p>
        </p:txBody>
      </p:sp>
    </p:spTree>
    <p:extLst>
      <p:ext uri="{BB962C8B-B14F-4D97-AF65-F5344CB8AC3E}">
        <p14:creationId xmlns:p14="http://schemas.microsoft.com/office/powerpoint/2010/main" val="9877683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48A6F-1712-4E73-99A8-98941F9E9918}"/>
              </a:ext>
            </a:extLst>
          </p:cNvPr>
          <p:cNvSpPr>
            <a:spLocks noGrp="1"/>
          </p:cNvSpPr>
          <p:nvPr>
            <p:ph type="title"/>
          </p:nvPr>
        </p:nvSpPr>
        <p:spPr/>
        <p:txBody>
          <a:bodyPr/>
          <a:lstStyle/>
          <a:p>
            <a:r>
              <a:rPr lang="en-US"/>
              <a:t>Click to edit Master title style</a:t>
            </a:r>
            <a:endParaRPr lang="en-SG"/>
          </a:p>
        </p:txBody>
      </p:sp>
      <p:sp>
        <p:nvSpPr>
          <p:cNvPr id="3" name="Vertical Text Placeholder 2">
            <a:extLst>
              <a:ext uri="{FF2B5EF4-FFF2-40B4-BE49-F238E27FC236}">
                <a16:creationId xmlns:a16="http://schemas.microsoft.com/office/drawing/2014/main" id="{E12A6ADF-6D4A-41F4-8CCB-01F0A9BA521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9A32887C-DB4C-4DCB-AC65-C30020BE51F0}"/>
              </a:ext>
            </a:extLst>
          </p:cNvPr>
          <p:cNvSpPr>
            <a:spLocks noGrp="1"/>
          </p:cNvSpPr>
          <p:nvPr>
            <p:ph type="dt" sz="half" idx="10"/>
          </p:nvPr>
        </p:nvSpPr>
        <p:spPr/>
        <p:txBody>
          <a:bodyPr/>
          <a:lstStyle/>
          <a:p>
            <a:fld id="{8BF28472-690B-420B-9D07-F508B3683A5F}" type="datetimeFigureOut">
              <a:rPr lang="en-SG" smtClean="0"/>
              <a:t>14/6/2021</a:t>
            </a:fld>
            <a:endParaRPr lang="en-SG"/>
          </a:p>
        </p:txBody>
      </p:sp>
      <p:sp>
        <p:nvSpPr>
          <p:cNvPr id="5" name="Footer Placeholder 4">
            <a:extLst>
              <a:ext uri="{FF2B5EF4-FFF2-40B4-BE49-F238E27FC236}">
                <a16:creationId xmlns:a16="http://schemas.microsoft.com/office/drawing/2014/main" id="{66F29E5B-5A28-46B3-952F-0E6DB42FEFA9}"/>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A90EA298-D0C6-4107-BCFA-C91D323D9BF5}"/>
              </a:ext>
            </a:extLst>
          </p:cNvPr>
          <p:cNvSpPr>
            <a:spLocks noGrp="1"/>
          </p:cNvSpPr>
          <p:nvPr>
            <p:ph type="sldNum" sz="quarter" idx="12"/>
          </p:nvPr>
        </p:nvSpPr>
        <p:spPr/>
        <p:txBody>
          <a:bodyPr/>
          <a:lstStyle/>
          <a:p>
            <a:fld id="{1E760EDC-3B0F-46DE-8E87-4AC318E62038}" type="slidenum">
              <a:rPr lang="en-SG" smtClean="0"/>
              <a:t>‹#›</a:t>
            </a:fld>
            <a:endParaRPr lang="en-SG"/>
          </a:p>
        </p:txBody>
      </p:sp>
    </p:spTree>
    <p:extLst>
      <p:ext uri="{BB962C8B-B14F-4D97-AF65-F5344CB8AC3E}">
        <p14:creationId xmlns:p14="http://schemas.microsoft.com/office/powerpoint/2010/main" val="10257107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91C415A-B330-4EAA-B4B6-24137CD07CC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SG"/>
          </a:p>
        </p:txBody>
      </p:sp>
      <p:sp>
        <p:nvSpPr>
          <p:cNvPr id="3" name="Vertical Text Placeholder 2">
            <a:extLst>
              <a:ext uri="{FF2B5EF4-FFF2-40B4-BE49-F238E27FC236}">
                <a16:creationId xmlns:a16="http://schemas.microsoft.com/office/drawing/2014/main" id="{D9F485FC-2F28-4251-A487-C8B19FC3684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BD7561EF-DEE3-432F-B58C-F9646435340C}"/>
              </a:ext>
            </a:extLst>
          </p:cNvPr>
          <p:cNvSpPr>
            <a:spLocks noGrp="1"/>
          </p:cNvSpPr>
          <p:nvPr>
            <p:ph type="dt" sz="half" idx="10"/>
          </p:nvPr>
        </p:nvSpPr>
        <p:spPr/>
        <p:txBody>
          <a:bodyPr/>
          <a:lstStyle/>
          <a:p>
            <a:fld id="{8BF28472-690B-420B-9D07-F508B3683A5F}" type="datetimeFigureOut">
              <a:rPr lang="en-SG" smtClean="0"/>
              <a:t>14/6/2021</a:t>
            </a:fld>
            <a:endParaRPr lang="en-SG"/>
          </a:p>
        </p:txBody>
      </p:sp>
      <p:sp>
        <p:nvSpPr>
          <p:cNvPr id="5" name="Footer Placeholder 4">
            <a:extLst>
              <a:ext uri="{FF2B5EF4-FFF2-40B4-BE49-F238E27FC236}">
                <a16:creationId xmlns:a16="http://schemas.microsoft.com/office/drawing/2014/main" id="{658D6A44-A0AA-43A6-8466-2B8048D7F902}"/>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99D4DD71-BFBA-413C-8394-01AA288B69BB}"/>
              </a:ext>
            </a:extLst>
          </p:cNvPr>
          <p:cNvSpPr>
            <a:spLocks noGrp="1"/>
          </p:cNvSpPr>
          <p:nvPr>
            <p:ph type="sldNum" sz="quarter" idx="12"/>
          </p:nvPr>
        </p:nvSpPr>
        <p:spPr/>
        <p:txBody>
          <a:bodyPr/>
          <a:lstStyle/>
          <a:p>
            <a:fld id="{1E760EDC-3B0F-46DE-8E87-4AC318E62038}" type="slidenum">
              <a:rPr lang="en-SG" smtClean="0"/>
              <a:t>‹#›</a:t>
            </a:fld>
            <a:endParaRPr lang="en-SG"/>
          </a:p>
        </p:txBody>
      </p:sp>
    </p:spTree>
    <p:extLst>
      <p:ext uri="{BB962C8B-B14F-4D97-AF65-F5344CB8AC3E}">
        <p14:creationId xmlns:p14="http://schemas.microsoft.com/office/powerpoint/2010/main" val="4238478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F88734-4568-426A-BC8C-F7489208F681}"/>
              </a:ext>
            </a:extLst>
          </p:cNvPr>
          <p:cNvSpPr>
            <a:spLocks noGrp="1"/>
          </p:cNvSpPr>
          <p:nvPr>
            <p:ph type="title"/>
          </p:nvPr>
        </p:nvSpPr>
        <p:spPr/>
        <p:txBody>
          <a:bodyPr/>
          <a:lstStyle/>
          <a:p>
            <a:r>
              <a:rPr lang="en-US"/>
              <a:t>Click to edit Master title style</a:t>
            </a:r>
            <a:endParaRPr lang="en-SG"/>
          </a:p>
        </p:txBody>
      </p:sp>
      <p:sp>
        <p:nvSpPr>
          <p:cNvPr id="3" name="Content Placeholder 2">
            <a:extLst>
              <a:ext uri="{FF2B5EF4-FFF2-40B4-BE49-F238E27FC236}">
                <a16:creationId xmlns:a16="http://schemas.microsoft.com/office/drawing/2014/main" id="{C35E7BE7-093A-456A-A95E-374BFE234BF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AEE72129-2663-45E5-B3C4-6C12153B7A55}"/>
              </a:ext>
            </a:extLst>
          </p:cNvPr>
          <p:cNvSpPr>
            <a:spLocks noGrp="1"/>
          </p:cNvSpPr>
          <p:nvPr>
            <p:ph type="dt" sz="half" idx="10"/>
          </p:nvPr>
        </p:nvSpPr>
        <p:spPr/>
        <p:txBody>
          <a:bodyPr/>
          <a:lstStyle/>
          <a:p>
            <a:fld id="{8BF28472-690B-420B-9D07-F508B3683A5F}" type="datetimeFigureOut">
              <a:rPr lang="en-SG" smtClean="0"/>
              <a:t>14/6/2021</a:t>
            </a:fld>
            <a:endParaRPr lang="en-SG"/>
          </a:p>
        </p:txBody>
      </p:sp>
      <p:sp>
        <p:nvSpPr>
          <p:cNvPr id="5" name="Footer Placeholder 4">
            <a:extLst>
              <a:ext uri="{FF2B5EF4-FFF2-40B4-BE49-F238E27FC236}">
                <a16:creationId xmlns:a16="http://schemas.microsoft.com/office/drawing/2014/main" id="{6C64C6BD-1FA1-45F5-8B17-F816965F2909}"/>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E1A89E58-33A6-494F-8288-A68BC298764D}"/>
              </a:ext>
            </a:extLst>
          </p:cNvPr>
          <p:cNvSpPr>
            <a:spLocks noGrp="1"/>
          </p:cNvSpPr>
          <p:nvPr>
            <p:ph type="sldNum" sz="quarter" idx="12"/>
          </p:nvPr>
        </p:nvSpPr>
        <p:spPr/>
        <p:txBody>
          <a:bodyPr/>
          <a:lstStyle/>
          <a:p>
            <a:fld id="{1E760EDC-3B0F-46DE-8E87-4AC318E62038}" type="slidenum">
              <a:rPr lang="en-SG" smtClean="0"/>
              <a:t>‹#›</a:t>
            </a:fld>
            <a:endParaRPr lang="en-SG"/>
          </a:p>
        </p:txBody>
      </p:sp>
    </p:spTree>
    <p:extLst>
      <p:ext uri="{BB962C8B-B14F-4D97-AF65-F5344CB8AC3E}">
        <p14:creationId xmlns:p14="http://schemas.microsoft.com/office/powerpoint/2010/main" val="26392225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EB15E-D8AA-488F-A2E1-3B5A7406DC0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SG"/>
          </a:p>
        </p:txBody>
      </p:sp>
      <p:sp>
        <p:nvSpPr>
          <p:cNvPr id="3" name="Text Placeholder 2">
            <a:extLst>
              <a:ext uri="{FF2B5EF4-FFF2-40B4-BE49-F238E27FC236}">
                <a16:creationId xmlns:a16="http://schemas.microsoft.com/office/drawing/2014/main" id="{4EB36EEE-3E57-4FC5-9D60-DA22401332E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86D24C2-9DC0-41C5-9515-39ED9B090562}"/>
              </a:ext>
            </a:extLst>
          </p:cNvPr>
          <p:cNvSpPr>
            <a:spLocks noGrp="1"/>
          </p:cNvSpPr>
          <p:nvPr>
            <p:ph type="dt" sz="half" idx="10"/>
          </p:nvPr>
        </p:nvSpPr>
        <p:spPr/>
        <p:txBody>
          <a:bodyPr/>
          <a:lstStyle/>
          <a:p>
            <a:fld id="{8BF28472-690B-420B-9D07-F508B3683A5F}" type="datetimeFigureOut">
              <a:rPr lang="en-SG" smtClean="0"/>
              <a:t>14/6/2021</a:t>
            </a:fld>
            <a:endParaRPr lang="en-SG"/>
          </a:p>
        </p:txBody>
      </p:sp>
      <p:sp>
        <p:nvSpPr>
          <p:cNvPr id="5" name="Footer Placeholder 4">
            <a:extLst>
              <a:ext uri="{FF2B5EF4-FFF2-40B4-BE49-F238E27FC236}">
                <a16:creationId xmlns:a16="http://schemas.microsoft.com/office/drawing/2014/main" id="{8A7F28A1-C399-48FD-9130-6582FF15C20A}"/>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1FDB8377-557D-4B32-B1DC-8690259A6A1F}"/>
              </a:ext>
            </a:extLst>
          </p:cNvPr>
          <p:cNvSpPr>
            <a:spLocks noGrp="1"/>
          </p:cNvSpPr>
          <p:nvPr>
            <p:ph type="sldNum" sz="quarter" idx="12"/>
          </p:nvPr>
        </p:nvSpPr>
        <p:spPr/>
        <p:txBody>
          <a:bodyPr/>
          <a:lstStyle/>
          <a:p>
            <a:fld id="{1E760EDC-3B0F-46DE-8E87-4AC318E62038}" type="slidenum">
              <a:rPr lang="en-SG" smtClean="0"/>
              <a:t>‹#›</a:t>
            </a:fld>
            <a:endParaRPr lang="en-SG"/>
          </a:p>
        </p:txBody>
      </p:sp>
    </p:spTree>
    <p:extLst>
      <p:ext uri="{BB962C8B-B14F-4D97-AF65-F5344CB8AC3E}">
        <p14:creationId xmlns:p14="http://schemas.microsoft.com/office/powerpoint/2010/main" val="38408527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54EE8-8FE3-4E1E-8682-34BEC1EBDE0A}"/>
              </a:ext>
            </a:extLst>
          </p:cNvPr>
          <p:cNvSpPr>
            <a:spLocks noGrp="1"/>
          </p:cNvSpPr>
          <p:nvPr>
            <p:ph type="title"/>
          </p:nvPr>
        </p:nvSpPr>
        <p:spPr/>
        <p:txBody>
          <a:bodyPr/>
          <a:lstStyle/>
          <a:p>
            <a:r>
              <a:rPr lang="en-US"/>
              <a:t>Click to edit Master title style</a:t>
            </a:r>
            <a:endParaRPr lang="en-SG"/>
          </a:p>
        </p:txBody>
      </p:sp>
      <p:sp>
        <p:nvSpPr>
          <p:cNvPr id="3" name="Content Placeholder 2">
            <a:extLst>
              <a:ext uri="{FF2B5EF4-FFF2-40B4-BE49-F238E27FC236}">
                <a16:creationId xmlns:a16="http://schemas.microsoft.com/office/drawing/2014/main" id="{7D524C6D-F8B8-477C-8BEC-82F44970A79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Content Placeholder 3">
            <a:extLst>
              <a:ext uri="{FF2B5EF4-FFF2-40B4-BE49-F238E27FC236}">
                <a16:creationId xmlns:a16="http://schemas.microsoft.com/office/drawing/2014/main" id="{2D2D9620-1C11-4EA8-B8C9-D4B05168B6B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Date Placeholder 4">
            <a:extLst>
              <a:ext uri="{FF2B5EF4-FFF2-40B4-BE49-F238E27FC236}">
                <a16:creationId xmlns:a16="http://schemas.microsoft.com/office/drawing/2014/main" id="{630ACCAC-1285-4C70-AD97-3C9BA8FFA859}"/>
              </a:ext>
            </a:extLst>
          </p:cNvPr>
          <p:cNvSpPr>
            <a:spLocks noGrp="1"/>
          </p:cNvSpPr>
          <p:nvPr>
            <p:ph type="dt" sz="half" idx="10"/>
          </p:nvPr>
        </p:nvSpPr>
        <p:spPr/>
        <p:txBody>
          <a:bodyPr/>
          <a:lstStyle/>
          <a:p>
            <a:fld id="{8BF28472-690B-420B-9D07-F508B3683A5F}" type="datetimeFigureOut">
              <a:rPr lang="en-SG" smtClean="0"/>
              <a:t>14/6/2021</a:t>
            </a:fld>
            <a:endParaRPr lang="en-SG"/>
          </a:p>
        </p:txBody>
      </p:sp>
      <p:sp>
        <p:nvSpPr>
          <p:cNvPr id="6" name="Footer Placeholder 5">
            <a:extLst>
              <a:ext uri="{FF2B5EF4-FFF2-40B4-BE49-F238E27FC236}">
                <a16:creationId xmlns:a16="http://schemas.microsoft.com/office/drawing/2014/main" id="{C0EF68A8-917A-4FE3-BBD7-282BA4284F83}"/>
              </a:ext>
            </a:extLst>
          </p:cNvPr>
          <p:cNvSpPr>
            <a:spLocks noGrp="1"/>
          </p:cNvSpPr>
          <p:nvPr>
            <p:ph type="ftr" sz="quarter" idx="11"/>
          </p:nvPr>
        </p:nvSpPr>
        <p:spPr/>
        <p:txBody>
          <a:bodyPr/>
          <a:lstStyle/>
          <a:p>
            <a:endParaRPr lang="en-SG"/>
          </a:p>
        </p:txBody>
      </p:sp>
      <p:sp>
        <p:nvSpPr>
          <p:cNvPr id="7" name="Slide Number Placeholder 6">
            <a:extLst>
              <a:ext uri="{FF2B5EF4-FFF2-40B4-BE49-F238E27FC236}">
                <a16:creationId xmlns:a16="http://schemas.microsoft.com/office/drawing/2014/main" id="{6D1454B2-BDC2-4DCB-9A04-D24104D7E86B}"/>
              </a:ext>
            </a:extLst>
          </p:cNvPr>
          <p:cNvSpPr>
            <a:spLocks noGrp="1"/>
          </p:cNvSpPr>
          <p:nvPr>
            <p:ph type="sldNum" sz="quarter" idx="12"/>
          </p:nvPr>
        </p:nvSpPr>
        <p:spPr/>
        <p:txBody>
          <a:bodyPr/>
          <a:lstStyle/>
          <a:p>
            <a:fld id="{1E760EDC-3B0F-46DE-8E87-4AC318E62038}" type="slidenum">
              <a:rPr lang="en-SG" smtClean="0"/>
              <a:t>‹#›</a:t>
            </a:fld>
            <a:endParaRPr lang="en-SG"/>
          </a:p>
        </p:txBody>
      </p:sp>
    </p:spTree>
    <p:extLst>
      <p:ext uri="{BB962C8B-B14F-4D97-AF65-F5344CB8AC3E}">
        <p14:creationId xmlns:p14="http://schemas.microsoft.com/office/powerpoint/2010/main" val="17575742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FBEFD-76C1-4E5B-8A6C-B58F70C70D5A}"/>
              </a:ext>
            </a:extLst>
          </p:cNvPr>
          <p:cNvSpPr>
            <a:spLocks noGrp="1"/>
          </p:cNvSpPr>
          <p:nvPr>
            <p:ph type="title"/>
          </p:nvPr>
        </p:nvSpPr>
        <p:spPr>
          <a:xfrm>
            <a:off x="839788" y="365125"/>
            <a:ext cx="10515600" cy="1325563"/>
          </a:xfrm>
        </p:spPr>
        <p:txBody>
          <a:bodyPr/>
          <a:lstStyle/>
          <a:p>
            <a:r>
              <a:rPr lang="en-US"/>
              <a:t>Click to edit Master title style</a:t>
            </a:r>
            <a:endParaRPr lang="en-SG"/>
          </a:p>
        </p:txBody>
      </p:sp>
      <p:sp>
        <p:nvSpPr>
          <p:cNvPr id="3" name="Text Placeholder 2">
            <a:extLst>
              <a:ext uri="{FF2B5EF4-FFF2-40B4-BE49-F238E27FC236}">
                <a16:creationId xmlns:a16="http://schemas.microsoft.com/office/drawing/2014/main" id="{528E6D27-010B-4DFC-8896-A94FF5F152E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9FBDD90-9AE9-418B-AB53-C86C15B2DDD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Text Placeholder 4">
            <a:extLst>
              <a:ext uri="{FF2B5EF4-FFF2-40B4-BE49-F238E27FC236}">
                <a16:creationId xmlns:a16="http://schemas.microsoft.com/office/drawing/2014/main" id="{8F02F68F-50E2-4EE1-8ABF-D90EAAD9BD7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3BFB106-4B02-46DC-BEA4-FB7F9ADACBF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7" name="Date Placeholder 6">
            <a:extLst>
              <a:ext uri="{FF2B5EF4-FFF2-40B4-BE49-F238E27FC236}">
                <a16:creationId xmlns:a16="http://schemas.microsoft.com/office/drawing/2014/main" id="{3DF2B843-78B1-41CB-93D4-2A2B80D88C85}"/>
              </a:ext>
            </a:extLst>
          </p:cNvPr>
          <p:cNvSpPr>
            <a:spLocks noGrp="1"/>
          </p:cNvSpPr>
          <p:nvPr>
            <p:ph type="dt" sz="half" idx="10"/>
          </p:nvPr>
        </p:nvSpPr>
        <p:spPr/>
        <p:txBody>
          <a:bodyPr/>
          <a:lstStyle/>
          <a:p>
            <a:fld id="{8BF28472-690B-420B-9D07-F508B3683A5F}" type="datetimeFigureOut">
              <a:rPr lang="en-SG" smtClean="0"/>
              <a:t>14/6/2021</a:t>
            </a:fld>
            <a:endParaRPr lang="en-SG"/>
          </a:p>
        </p:txBody>
      </p:sp>
      <p:sp>
        <p:nvSpPr>
          <p:cNvPr id="8" name="Footer Placeholder 7">
            <a:extLst>
              <a:ext uri="{FF2B5EF4-FFF2-40B4-BE49-F238E27FC236}">
                <a16:creationId xmlns:a16="http://schemas.microsoft.com/office/drawing/2014/main" id="{C23AE783-D75C-4E9A-B5A7-B9303D738441}"/>
              </a:ext>
            </a:extLst>
          </p:cNvPr>
          <p:cNvSpPr>
            <a:spLocks noGrp="1"/>
          </p:cNvSpPr>
          <p:nvPr>
            <p:ph type="ftr" sz="quarter" idx="11"/>
          </p:nvPr>
        </p:nvSpPr>
        <p:spPr/>
        <p:txBody>
          <a:bodyPr/>
          <a:lstStyle/>
          <a:p>
            <a:endParaRPr lang="en-SG"/>
          </a:p>
        </p:txBody>
      </p:sp>
      <p:sp>
        <p:nvSpPr>
          <p:cNvPr id="9" name="Slide Number Placeholder 8">
            <a:extLst>
              <a:ext uri="{FF2B5EF4-FFF2-40B4-BE49-F238E27FC236}">
                <a16:creationId xmlns:a16="http://schemas.microsoft.com/office/drawing/2014/main" id="{511526F7-1F4C-47D1-BC80-2E0C16525033}"/>
              </a:ext>
            </a:extLst>
          </p:cNvPr>
          <p:cNvSpPr>
            <a:spLocks noGrp="1"/>
          </p:cNvSpPr>
          <p:nvPr>
            <p:ph type="sldNum" sz="quarter" idx="12"/>
          </p:nvPr>
        </p:nvSpPr>
        <p:spPr/>
        <p:txBody>
          <a:bodyPr/>
          <a:lstStyle/>
          <a:p>
            <a:fld id="{1E760EDC-3B0F-46DE-8E87-4AC318E62038}" type="slidenum">
              <a:rPr lang="en-SG" smtClean="0"/>
              <a:t>‹#›</a:t>
            </a:fld>
            <a:endParaRPr lang="en-SG"/>
          </a:p>
        </p:txBody>
      </p:sp>
    </p:spTree>
    <p:extLst>
      <p:ext uri="{BB962C8B-B14F-4D97-AF65-F5344CB8AC3E}">
        <p14:creationId xmlns:p14="http://schemas.microsoft.com/office/powerpoint/2010/main" val="34454691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31FC6-221C-4CC0-B36C-885FEB5A32B8}"/>
              </a:ext>
            </a:extLst>
          </p:cNvPr>
          <p:cNvSpPr>
            <a:spLocks noGrp="1"/>
          </p:cNvSpPr>
          <p:nvPr>
            <p:ph type="title"/>
          </p:nvPr>
        </p:nvSpPr>
        <p:spPr/>
        <p:txBody>
          <a:bodyPr/>
          <a:lstStyle/>
          <a:p>
            <a:r>
              <a:rPr lang="en-US"/>
              <a:t>Click to edit Master title style</a:t>
            </a:r>
            <a:endParaRPr lang="en-SG"/>
          </a:p>
        </p:txBody>
      </p:sp>
      <p:sp>
        <p:nvSpPr>
          <p:cNvPr id="3" name="Date Placeholder 2">
            <a:extLst>
              <a:ext uri="{FF2B5EF4-FFF2-40B4-BE49-F238E27FC236}">
                <a16:creationId xmlns:a16="http://schemas.microsoft.com/office/drawing/2014/main" id="{26B232A5-9B64-43F1-A178-1C057B98E148}"/>
              </a:ext>
            </a:extLst>
          </p:cNvPr>
          <p:cNvSpPr>
            <a:spLocks noGrp="1"/>
          </p:cNvSpPr>
          <p:nvPr>
            <p:ph type="dt" sz="half" idx="10"/>
          </p:nvPr>
        </p:nvSpPr>
        <p:spPr/>
        <p:txBody>
          <a:bodyPr/>
          <a:lstStyle/>
          <a:p>
            <a:fld id="{8BF28472-690B-420B-9D07-F508B3683A5F}" type="datetimeFigureOut">
              <a:rPr lang="en-SG" smtClean="0"/>
              <a:t>14/6/2021</a:t>
            </a:fld>
            <a:endParaRPr lang="en-SG"/>
          </a:p>
        </p:txBody>
      </p:sp>
      <p:sp>
        <p:nvSpPr>
          <p:cNvPr id="4" name="Footer Placeholder 3">
            <a:extLst>
              <a:ext uri="{FF2B5EF4-FFF2-40B4-BE49-F238E27FC236}">
                <a16:creationId xmlns:a16="http://schemas.microsoft.com/office/drawing/2014/main" id="{26E51F9E-DC6B-41CB-9829-F168660AE78C}"/>
              </a:ext>
            </a:extLst>
          </p:cNvPr>
          <p:cNvSpPr>
            <a:spLocks noGrp="1"/>
          </p:cNvSpPr>
          <p:nvPr>
            <p:ph type="ftr" sz="quarter" idx="11"/>
          </p:nvPr>
        </p:nvSpPr>
        <p:spPr/>
        <p:txBody>
          <a:bodyPr/>
          <a:lstStyle/>
          <a:p>
            <a:endParaRPr lang="en-SG"/>
          </a:p>
        </p:txBody>
      </p:sp>
      <p:sp>
        <p:nvSpPr>
          <p:cNvPr id="5" name="Slide Number Placeholder 4">
            <a:extLst>
              <a:ext uri="{FF2B5EF4-FFF2-40B4-BE49-F238E27FC236}">
                <a16:creationId xmlns:a16="http://schemas.microsoft.com/office/drawing/2014/main" id="{B73679CE-F5B8-46D2-BCB3-4018B2E1C5B9}"/>
              </a:ext>
            </a:extLst>
          </p:cNvPr>
          <p:cNvSpPr>
            <a:spLocks noGrp="1"/>
          </p:cNvSpPr>
          <p:nvPr>
            <p:ph type="sldNum" sz="quarter" idx="12"/>
          </p:nvPr>
        </p:nvSpPr>
        <p:spPr/>
        <p:txBody>
          <a:bodyPr/>
          <a:lstStyle/>
          <a:p>
            <a:fld id="{1E760EDC-3B0F-46DE-8E87-4AC318E62038}" type="slidenum">
              <a:rPr lang="en-SG" smtClean="0"/>
              <a:t>‹#›</a:t>
            </a:fld>
            <a:endParaRPr lang="en-SG"/>
          </a:p>
        </p:txBody>
      </p:sp>
    </p:spTree>
    <p:extLst>
      <p:ext uri="{BB962C8B-B14F-4D97-AF65-F5344CB8AC3E}">
        <p14:creationId xmlns:p14="http://schemas.microsoft.com/office/powerpoint/2010/main" val="24604207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52BC030-673B-4FE0-8DE4-B9AFFB884177}"/>
              </a:ext>
            </a:extLst>
          </p:cNvPr>
          <p:cNvSpPr>
            <a:spLocks noGrp="1"/>
          </p:cNvSpPr>
          <p:nvPr>
            <p:ph type="dt" sz="half" idx="10"/>
          </p:nvPr>
        </p:nvSpPr>
        <p:spPr/>
        <p:txBody>
          <a:bodyPr/>
          <a:lstStyle/>
          <a:p>
            <a:fld id="{8BF28472-690B-420B-9D07-F508B3683A5F}" type="datetimeFigureOut">
              <a:rPr lang="en-SG" smtClean="0"/>
              <a:t>14/6/2021</a:t>
            </a:fld>
            <a:endParaRPr lang="en-SG"/>
          </a:p>
        </p:txBody>
      </p:sp>
      <p:sp>
        <p:nvSpPr>
          <p:cNvPr id="3" name="Footer Placeholder 2">
            <a:extLst>
              <a:ext uri="{FF2B5EF4-FFF2-40B4-BE49-F238E27FC236}">
                <a16:creationId xmlns:a16="http://schemas.microsoft.com/office/drawing/2014/main" id="{F8B81C7F-FB5B-4223-92B5-56B0D2B1282D}"/>
              </a:ext>
            </a:extLst>
          </p:cNvPr>
          <p:cNvSpPr>
            <a:spLocks noGrp="1"/>
          </p:cNvSpPr>
          <p:nvPr>
            <p:ph type="ftr" sz="quarter" idx="11"/>
          </p:nvPr>
        </p:nvSpPr>
        <p:spPr/>
        <p:txBody>
          <a:bodyPr/>
          <a:lstStyle/>
          <a:p>
            <a:endParaRPr lang="en-SG"/>
          </a:p>
        </p:txBody>
      </p:sp>
      <p:sp>
        <p:nvSpPr>
          <p:cNvPr id="4" name="Slide Number Placeholder 3">
            <a:extLst>
              <a:ext uri="{FF2B5EF4-FFF2-40B4-BE49-F238E27FC236}">
                <a16:creationId xmlns:a16="http://schemas.microsoft.com/office/drawing/2014/main" id="{AD061459-60DC-42F3-9013-463DFE32A2C1}"/>
              </a:ext>
            </a:extLst>
          </p:cNvPr>
          <p:cNvSpPr>
            <a:spLocks noGrp="1"/>
          </p:cNvSpPr>
          <p:nvPr>
            <p:ph type="sldNum" sz="quarter" idx="12"/>
          </p:nvPr>
        </p:nvSpPr>
        <p:spPr/>
        <p:txBody>
          <a:bodyPr/>
          <a:lstStyle/>
          <a:p>
            <a:fld id="{1E760EDC-3B0F-46DE-8E87-4AC318E62038}" type="slidenum">
              <a:rPr lang="en-SG" smtClean="0"/>
              <a:t>‹#›</a:t>
            </a:fld>
            <a:endParaRPr lang="en-SG"/>
          </a:p>
        </p:txBody>
      </p:sp>
    </p:spTree>
    <p:extLst>
      <p:ext uri="{BB962C8B-B14F-4D97-AF65-F5344CB8AC3E}">
        <p14:creationId xmlns:p14="http://schemas.microsoft.com/office/powerpoint/2010/main" val="12210074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36F1F2-EF40-4937-91B0-354C09656BE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SG"/>
          </a:p>
        </p:txBody>
      </p:sp>
      <p:sp>
        <p:nvSpPr>
          <p:cNvPr id="3" name="Content Placeholder 2">
            <a:extLst>
              <a:ext uri="{FF2B5EF4-FFF2-40B4-BE49-F238E27FC236}">
                <a16:creationId xmlns:a16="http://schemas.microsoft.com/office/drawing/2014/main" id="{4E9FA42E-1D90-4AEF-AEB4-CB9F4D5ABA3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Text Placeholder 3">
            <a:extLst>
              <a:ext uri="{FF2B5EF4-FFF2-40B4-BE49-F238E27FC236}">
                <a16:creationId xmlns:a16="http://schemas.microsoft.com/office/drawing/2014/main" id="{DD16211E-C442-4AE2-86DE-D762DED46E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34020E1-3F2A-42D4-97EE-FFB7204BF725}"/>
              </a:ext>
            </a:extLst>
          </p:cNvPr>
          <p:cNvSpPr>
            <a:spLocks noGrp="1"/>
          </p:cNvSpPr>
          <p:nvPr>
            <p:ph type="dt" sz="half" idx="10"/>
          </p:nvPr>
        </p:nvSpPr>
        <p:spPr/>
        <p:txBody>
          <a:bodyPr/>
          <a:lstStyle/>
          <a:p>
            <a:fld id="{8BF28472-690B-420B-9D07-F508B3683A5F}" type="datetimeFigureOut">
              <a:rPr lang="en-SG" smtClean="0"/>
              <a:t>14/6/2021</a:t>
            </a:fld>
            <a:endParaRPr lang="en-SG"/>
          </a:p>
        </p:txBody>
      </p:sp>
      <p:sp>
        <p:nvSpPr>
          <p:cNvPr id="6" name="Footer Placeholder 5">
            <a:extLst>
              <a:ext uri="{FF2B5EF4-FFF2-40B4-BE49-F238E27FC236}">
                <a16:creationId xmlns:a16="http://schemas.microsoft.com/office/drawing/2014/main" id="{EF856781-229D-4EDF-9507-D1D10E8BEAE7}"/>
              </a:ext>
            </a:extLst>
          </p:cNvPr>
          <p:cNvSpPr>
            <a:spLocks noGrp="1"/>
          </p:cNvSpPr>
          <p:nvPr>
            <p:ph type="ftr" sz="quarter" idx="11"/>
          </p:nvPr>
        </p:nvSpPr>
        <p:spPr/>
        <p:txBody>
          <a:bodyPr/>
          <a:lstStyle/>
          <a:p>
            <a:endParaRPr lang="en-SG"/>
          </a:p>
        </p:txBody>
      </p:sp>
      <p:sp>
        <p:nvSpPr>
          <p:cNvPr id="7" name="Slide Number Placeholder 6">
            <a:extLst>
              <a:ext uri="{FF2B5EF4-FFF2-40B4-BE49-F238E27FC236}">
                <a16:creationId xmlns:a16="http://schemas.microsoft.com/office/drawing/2014/main" id="{A35AD06B-9523-437A-B6C5-4706FCA242BE}"/>
              </a:ext>
            </a:extLst>
          </p:cNvPr>
          <p:cNvSpPr>
            <a:spLocks noGrp="1"/>
          </p:cNvSpPr>
          <p:nvPr>
            <p:ph type="sldNum" sz="quarter" idx="12"/>
          </p:nvPr>
        </p:nvSpPr>
        <p:spPr/>
        <p:txBody>
          <a:bodyPr/>
          <a:lstStyle/>
          <a:p>
            <a:fld id="{1E760EDC-3B0F-46DE-8E87-4AC318E62038}" type="slidenum">
              <a:rPr lang="en-SG" smtClean="0"/>
              <a:t>‹#›</a:t>
            </a:fld>
            <a:endParaRPr lang="en-SG"/>
          </a:p>
        </p:txBody>
      </p:sp>
    </p:spTree>
    <p:extLst>
      <p:ext uri="{BB962C8B-B14F-4D97-AF65-F5344CB8AC3E}">
        <p14:creationId xmlns:p14="http://schemas.microsoft.com/office/powerpoint/2010/main" val="35721020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6C882F-C3A2-4DEE-8914-5AECD8000A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SG"/>
          </a:p>
        </p:txBody>
      </p:sp>
      <p:sp>
        <p:nvSpPr>
          <p:cNvPr id="3" name="Picture Placeholder 2">
            <a:extLst>
              <a:ext uri="{FF2B5EF4-FFF2-40B4-BE49-F238E27FC236}">
                <a16:creationId xmlns:a16="http://schemas.microsoft.com/office/drawing/2014/main" id="{5F707AE6-FDD1-4E57-9CA7-D164EA8B27F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SG"/>
          </a:p>
        </p:txBody>
      </p:sp>
      <p:sp>
        <p:nvSpPr>
          <p:cNvPr id="4" name="Text Placeholder 3">
            <a:extLst>
              <a:ext uri="{FF2B5EF4-FFF2-40B4-BE49-F238E27FC236}">
                <a16:creationId xmlns:a16="http://schemas.microsoft.com/office/drawing/2014/main" id="{C911DA31-A54E-46EE-97A4-9620F0A79C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3308C92-8FA4-4FAF-856E-0C68F65B1C50}"/>
              </a:ext>
            </a:extLst>
          </p:cNvPr>
          <p:cNvSpPr>
            <a:spLocks noGrp="1"/>
          </p:cNvSpPr>
          <p:nvPr>
            <p:ph type="dt" sz="half" idx="10"/>
          </p:nvPr>
        </p:nvSpPr>
        <p:spPr/>
        <p:txBody>
          <a:bodyPr/>
          <a:lstStyle/>
          <a:p>
            <a:fld id="{8BF28472-690B-420B-9D07-F508B3683A5F}" type="datetimeFigureOut">
              <a:rPr lang="en-SG" smtClean="0"/>
              <a:t>14/6/2021</a:t>
            </a:fld>
            <a:endParaRPr lang="en-SG"/>
          </a:p>
        </p:txBody>
      </p:sp>
      <p:sp>
        <p:nvSpPr>
          <p:cNvPr id="6" name="Footer Placeholder 5">
            <a:extLst>
              <a:ext uri="{FF2B5EF4-FFF2-40B4-BE49-F238E27FC236}">
                <a16:creationId xmlns:a16="http://schemas.microsoft.com/office/drawing/2014/main" id="{EAFF1CF8-8DF2-40F9-9854-BB728ED7015C}"/>
              </a:ext>
            </a:extLst>
          </p:cNvPr>
          <p:cNvSpPr>
            <a:spLocks noGrp="1"/>
          </p:cNvSpPr>
          <p:nvPr>
            <p:ph type="ftr" sz="quarter" idx="11"/>
          </p:nvPr>
        </p:nvSpPr>
        <p:spPr/>
        <p:txBody>
          <a:bodyPr/>
          <a:lstStyle/>
          <a:p>
            <a:endParaRPr lang="en-SG"/>
          </a:p>
        </p:txBody>
      </p:sp>
      <p:sp>
        <p:nvSpPr>
          <p:cNvPr id="7" name="Slide Number Placeholder 6">
            <a:extLst>
              <a:ext uri="{FF2B5EF4-FFF2-40B4-BE49-F238E27FC236}">
                <a16:creationId xmlns:a16="http://schemas.microsoft.com/office/drawing/2014/main" id="{A7687BE0-101D-4508-B229-F6B9E1585FD5}"/>
              </a:ext>
            </a:extLst>
          </p:cNvPr>
          <p:cNvSpPr>
            <a:spLocks noGrp="1"/>
          </p:cNvSpPr>
          <p:nvPr>
            <p:ph type="sldNum" sz="quarter" idx="12"/>
          </p:nvPr>
        </p:nvSpPr>
        <p:spPr/>
        <p:txBody>
          <a:bodyPr/>
          <a:lstStyle/>
          <a:p>
            <a:fld id="{1E760EDC-3B0F-46DE-8E87-4AC318E62038}" type="slidenum">
              <a:rPr lang="en-SG" smtClean="0"/>
              <a:t>‹#›</a:t>
            </a:fld>
            <a:endParaRPr lang="en-SG"/>
          </a:p>
        </p:txBody>
      </p:sp>
    </p:spTree>
    <p:extLst>
      <p:ext uri="{BB962C8B-B14F-4D97-AF65-F5344CB8AC3E}">
        <p14:creationId xmlns:p14="http://schemas.microsoft.com/office/powerpoint/2010/main" val="7784726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070088A-B9E3-4EA1-AB08-B6EE5B957A6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SG"/>
          </a:p>
        </p:txBody>
      </p:sp>
      <p:sp>
        <p:nvSpPr>
          <p:cNvPr id="3" name="Text Placeholder 2">
            <a:extLst>
              <a:ext uri="{FF2B5EF4-FFF2-40B4-BE49-F238E27FC236}">
                <a16:creationId xmlns:a16="http://schemas.microsoft.com/office/drawing/2014/main" id="{00EDF2ED-3E19-4DAA-A309-2D560AFC62D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A9351751-3F05-4FBA-9702-302316080AF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F28472-690B-420B-9D07-F508B3683A5F}" type="datetimeFigureOut">
              <a:rPr lang="en-SG" smtClean="0"/>
              <a:t>14/6/2021</a:t>
            </a:fld>
            <a:endParaRPr lang="en-SG"/>
          </a:p>
        </p:txBody>
      </p:sp>
      <p:sp>
        <p:nvSpPr>
          <p:cNvPr id="5" name="Footer Placeholder 4">
            <a:extLst>
              <a:ext uri="{FF2B5EF4-FFF2-40B4-BE49-F238E27FC236}">
                <a16:creationId xmlns:a16="http://schemas.microsoft.com/office/drawing/2014/main" id="{62FABB71-43E9-41E1-84F6-EBD5E41DF77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SG"/>
          </a:p>
        </p:txBody>
      </p:sp>
      <p:sp>
        <p:nvSpPr>
          <p:cNvPr id="6" name="Slide Number Placeholder 5">
            <a:extLst>
              <a:ext uri="{FF2B5EF4-FFF2-40B4-BE49-F238E27FC236}">
                <a16:creationId xmlns:a16="http://schemas.microsoft.com/office/drawing/2014/main" id="{6F2FB818-3390-4A86-B589-D94550A62BA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760EDC-3B0F-46DE-8E87-4AC318E62038}" type="slidenum">
              <a:rPr lang="en-SG" smtClean="0"/>
              <a:t>‹#›</a:t>
            </a:fld>
            <a:endParaRPr lang="en-SG"/>
          </a:p>
        </p:txBody>
      </p:sp>
    </p:spTree>
    <p:extLst>
      <p:ext uri="{BB962C8B-B14F-4D97-AF65-F5344CB8AC3E}">
        <p14:creationId xmlns:p14="http://schemas.microsoft.com/office/powerpoint/2010/main" val="10343464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1.xml"/><Relationship Id="rId7" Type="http://schemas.openxmlformats.org/officeDocument/2006/relationships/image" Target="../media/image2.png"/><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1.emf"/><Relationship Id="rId5" Type="http://schemas.openxmlformats.org/officeDocument/2006/relationships/oleObject" Target="../embeddings/oleObject1.bin"/><Relationship Id="rId4" Type="http://schemas.openxmlformats.org/officeDocument/2006/relationships/notesSlide" Target="../notesSlides/notesSlide1.xml"/><Relationship Id="rId9"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5.sv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1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xml"/><Relationship Id="rId7" Type="http://schemas.openxmlformats.org/officeDocument/2006/relationships/image" Target="../media/image20.png"/><Relationship Id="rId2" Type="http://schemas.openxmlformats.org/officeDocument/2006/relationships/tags" Target="../tags/tag2.xml"/><Relationship Id="rId1" Type="http://schemas.openxmlformats.org/officeDocument/2006/relationships/vmlDrawing" Target="../drawings/vmlDrawing2.v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5.sv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5.sv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5.sv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5.sv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5.sv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5.sv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5.sv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5.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A1A81CA2-81BD-4A6E-A487-F0301FAB8DBD}"/>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84" name="think-cell Slide" r:id="rId5" imgW="338" imgH="338" progId="TCLayout.ActiveDocument.1">
                  <p:embed/>
                </p:oleObj>
              </mc:Choice>
              <mc:Fallback>
                <p:oleObj name="think-cell Slide" r:id="rId5" imgW="338" imgH="338" progId="TCLayout.ActiveDocument.1">
                  <p:embed/>
                  <p:pic>
                    <p:nvPicPr>
                      <p:cNvPr id="4" name="Object 3" hidden="1">
                        <a:extLst>
                          <a:ext uri="{FF2B5EF4-FFF2-40B4-BE49-F238E27FC236}">
                            <a16:creationId xmlns:a16="http://schemas.microsoft.com/office/drawing/2014/main" id="{A1A81CA2-81BD-4A6E-A487-F0301FAB8DB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pic>
        <p:nvPicPr>
          <p:cNvPr id="6" name="Picture 5" descr="A picture containing keyboard, sitting, computer, mouse&#10;&#10;Description automatically generated">
            <a:extLst>
              <a:ext uri="{FF2B5EF4-FFF2-40B4-BE49-F238E27FC236}">
                <a16:creationId xmlns:a16="http://schemas.microsoft.com/office/drawing/2014/main" id="{6AC21137-99F9-4423-9440-0D01AE2EF3BA}"/>
              </a:ext>
            </a:extLst>
          </p:cNvPr>
          <p:cNvPicPr>
            <a:picLocks noChangeAspect="1"/>
          </p:cNvPicPr>
          <p:nvPr/>
        </p:nvPicPr>
        <p:blipFill>
          <a:blip r:embed="rId7">
            <a:extLst>
              <a:ext uri="{BEBA8EAE-BF5A-486C-A8C5-ECC9F3942E4B}">
                <a14:imgProps xmlns:a14="http://schemas.microsoft.com/office/drawing/2010/main">
                  <a14:imgLayer r:embed="rId8">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0" y="0"/>
            <a:ext cx="12192000" cy="6857999"/>
          </a:xfrm>
          <a:prstGeom prst="rect">
            <a:avLst/>
          </a:prstGeom>
        </p:spPr>
      </p:pic>
      <p:pic>
        <p:nvPicPr>
          <p:cNvPr id="8" name="Picture 7" descr="A picture containing drawing, plate&#10;&#10;Description automatically generated">
            <a:extLst>
              <a:ext uri="{FF2B5EF4-FFF2-40B4-BE49-F238E27FC236}">
                <a16:creationId xmlns:a16="http://schemas.microsoft.com/office/drawing/2014/main" id="{A3A340A5-9AFF-4406-9F19-B21C7C203B7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71781" y="226082"/>
            <a:ext cx="2914692" cy="1063221"/>
          </a:xfrm>
          <a:prstGeom prst="rect">
            <a:avLst/>
          </a:prstGeom>
        </p:spPr>
      </p:pic>
      <p:sp>
        <p:nvSpPr>
          <p:cNvPr id="9" name="Rectangle 8">
            <a:extLst>
              <a:ext uri="{FF2B5EF4-FFF2-40B4-BE49-F238E27FC236}">
                <a16:creationId xmlns:a16="http://schemas.microsoft.com/office/drawing/2014/main" id="{435327DA-2AB2-42AF-A114-D9A0A5C3275C}"/>
              </a:ext>
            </a:extLst>
          </p:cNvPr>
          <p:cNvSpPr/>
          <p:nvPr/>
        </p:nvSpPr>
        <p:spPr>
          <a:xfrm>
            <a:off x="6095238" y="2013964"/>
            <a:ext cx="6096762" cy="2830070"/>
          </a:xfrm>
          <a:prstGeom prst="rect">
            <a:avLst/>
          </a:prstGeom>
          <a:solidFill>
            <a:srgbClr val="252C36">
              <a:alpha val="8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3" name="Straight Connector 12">
            <a:extLst>
              <a:ext uri="{FF2B5EF4-FFF2-40B4-BE49-F238E27FC236}">
                <a16:creationId xmlns:a16="http://schemas.microsoft.com/office/drawing/2014/main" id="{60DC9ADB-FCE3-48B2-B052-3992B2CBB4EB}"/>
              </a:ext>
            </a:extLst>
          </p:cNvPr>
          <p:cNvCxnSpPr>
            <a:cxnSpLocks/>
          </p:cNvCxnSpPr>
          <p:nvPr/>
        </p:nvCxnSpPr>
        <p:spPr>
          <a:xfrm>
            <a:off x="6095238" y="2013964"/>
            <a:ext cx="0" cy="2830071"/>
          </a:xfrm>
          <a:prstGeom prst="line">
            <a:avLst/>
          </a:prstGeom>
          <a:ln w="571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7315FD46-1AEB-4FCD-A34A-6BCB7AE130E1}"/>
              </a:ext>
            </a:extLst>
          </p:cNvPr>
          <p:cNvSpPr txBox="1"/>
          <p:nvPr/>
        </p:nvSpPr>
        <p:spPr>
          <a:xfrm>
            <a:off x="6493568" y="2828834"/>
            <a:ext cx="5547753" cy="1200329"/>
          </a:xfrm>
          <a:prstGeom prst="rect">
            <a:avLst/>
          </a:prstGeom>
          <a:noFill/>
        </p:spPr>
        <p:txBody>
          <a:bodyPr wrap="square" rtlCol="0">
            <a:spAutoFit/>
          </a:bodyPr>
          <a:lstStyle/>
          <a:p>
            <a:pPr algn="r"/>
            <a:r>
              <a:rPr lang="en-US" sz="3600" dirty="0">
                <a:solidFill>
                  <a:schemeClr val="bg1"/>
                </a:solidFill>
                <a:latin typeface="Montserrat ExtraBold" panose="00000900000000000000" pitchFamily="2" charset="0"/>
              </a:rPr>
              <a:t>VLSFO, A Snapshot into then, now and next</a:t>
            </a:r>
            <a:endParaRPr lang="en-GB" sz="3600" dirty="0">
              <a:solidFill>
                <a:schemeClr val="bg1"/>
              </a:solidFill>
              <a:latin typeface="Montserrat ExtraBold" panose="00000900000000000000" pitchFamily="2" charset="0"/>
            </a:endParaRPr>
          </a:p>
        </p:txBody>
      </p:sp>
      <p:sp>
        <p:nvSpPr>
          <p:cNvPr id="17" name="TextBox 16">
            <a:extLst>
              <a:ext uri="{FF2B5EF4-FFF2-40B4-BE49-F238E27FC236}">
                <a16:creationId xmlns:a16="http://schemas.microsoft.com/office/drawing/2014/main" id="{FF94CA2A-B62B-4219-BAAE-BFA78A30138E}"/>
              </a:ext>
            </a:extLst>
          </p:cNvPr>
          <p:cNvSpPr txBox="1"/>
          <p:nvPr/>
        </p:nvSpPr>
        <p:spPr>
          <a:xfrm>
            <a:off x="11050344" y="4382369"/>
            <a:ext cx="744114" cy="307777"/>
          </a:xfrm>
          <a:prstGeom prst="rect">
            <a:avLst/>
          </a:prstGeom>
          <a:noFill/>
        </p:spPr>
        <p:txBody>
          <a:bodyPr wrap="none" rtlCol="0">
            <a:spAutoFit/>
          </a:bodyPr>
          <a:lstStyle/>
          <a:p>
            <a:r>
              <a:rPr lang="en-GB" sz="1400" dirty="0">
                <a:solidFill>
                  <a:srgbClr val="C7C8D2"/>
                </a:solidFill>
                <a:latin typeface="Montserrat Light" panose="00000400000000000000" pitchFamily="2" charset="0"/>
              </a:rPr>
              <a:t>June 21</a:t>
            </a:r>
          </a:p>
        </p:txBody>
      </p:sp>
    </p:spTree>
    <p:extLst>
      <p:ext uri="{BB962C8B-B14F-4D97-AF65-F5344CB8AC3E}">
        <p14:creationId xmlns:p14="http://schemas.microsoft.com/office/powerpoint/2010/main" val="9735129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62F67388-D8BE-4C34-AF38-D3DFE88D386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740032" y="114301"/>
            <a:ext cx="1309094" cy="467350"/>
          </a:xfrm>
          <a:prstGeom prst="rect">
            <a:avLst/>
          </a:prstGeom>
        </p:spPr>
      </p:pic>
      <p:sp>
        <p:nvSpPr>
          <p:cNvPr id="9" name="TextBox 8">
            <a:extLst>
              <a:ext uri="{FF2B5EF4-FFF2-40B4-BE49-F238E27FC236}">
                <a16:creationId xmlns:a16="http://schemas.microsoft.com/office/drawing/2014/main" id="{5297F855-171F-47EA-A134-185475D34EC9}"/>
              </a:ext>
            </a:extLst>
          </p:cNvPr>
          <p:cNvSpPr txBox="1"/>
          <p:nvPr/>
        </p:nvSpPr>
        <p:spPr>
          <a:xfrm>
            <a:off x="704475" y="804404"/>
            <a:ext cx="2452082" cy="1077218"/>
          </a:xfrm>
          <a:prstGeom prst="rect">
            <a:avLst/>
          </a:prstGeom>
          <a:noFill/>
        </p:spPr>
        <p:txBody>
          <a:bodyPr wrap="none" rtlCol="0">
            <a:spAutoFit/>
          </a:bodyPr>
          <a:lstStyle/>
          <a:p>
            <a:pPr algn="r"/>
            <a:r>
              <a:rPr lang="en-US" sz="3200" dirty="0">
                <a:solidFill>
                  <a:srgbClr val="252C36"/>
                </a:solidFill>
                <a:latin typeface="Montserrat ExtraBold" panose="00000900000000000000" pitchFamily="2" charset="0"/>
              </a:rPr>
              <a:t>NOTABLE </a:t>
            </a:r>
          </a:p>
          <a:p>
            <a:pPr algn="r"/>
            <a:r>
              <a:rPr lang="en-US" sz="3200" dirty="0">
                <a:solidFill>
                  <a:srgbClr val="252C36"/>
                </a:solidFill>
                <a:latin typeface="Montserrat ExtraBold" panose="00000900000000000000" pitchFamily="2" charset="0"/>
              </a:rPr>
              <a:t>OCCURENCES</a:t>
            </a:r>
            <a:endParaRPr lang="en-GB" sz="3200" dirty="0">
              <a:solidFill>
                <a:srgbClr val="252C36"/>
              </a:solidFill>
              <a:latin typeface="Montserrat ExtraBold" panose="00000900000000000000" pitchFamily="2" charset="0"/>
            </a:endParaRPr>
          </a:p>
        </p:txBody>
      </p:sp>
      <p:sp>
        <p:nvSpPr>
          <p:cNvPr id="16" name="TextBox 15">
            <a:extLst>
              <a:ext uri="{FF2B5EF4-FFF2-40B4-BE49-F238E27FC236}">
                <a16:creationId xmlns:a16="http://schemas.microsoft.com/office/drawing/2014/main" id="{8CD8392D-991D-4AB1-BDFD-57750D4487D6}"/>
              </a:ext>
            </a:extLst>
          </p:cNvPr>
          <p:cNvSpPr txBox="1"/>
          <p:nvPr/>
        </p:nvSpPr>
        <p:spPr>
          <a:xfrm>
            <a:off x="4463253" y="1346587"/>
            <a:ext cx="2119491" cy="338554"/>
          </a:xfrm>
          <a:prstGeom prst="rect">
            <a:avLst/>
          </a:prstGeom>
          <a:noFill/>
        </p:spPr>
        <p:txBody>
          <a:bodyPr wrap="none" rtlCol="0">
            <a:spAutoFit/>
          </a:bodyPr>
          <a:lstStyle/>
          <a:p>
            <a:r>
              <a:rPr lang="en-US" sz="1600" cap="all" dirty="0">
                <a:solidFill>
                  <a:srgbClr val="252C36"/>
                </a:solidFill>
                <a:latin typeface="Montserrat Medium" panose="00000600000000000000" pitchFamily="2" charset="0"/>
              </a:rPr>
              <a:t>TSP SPIKES IN ARA</a:t>
            </a:r>
            <a:endParaRPr lang="en-GB" sz="1600" cap="all" dirty="0">
              <a:solidFill>
                <a:srgbClr val="252C36"/>
              </a:solidFill>
              <a:latin typeface="Montserrat Medium" panose="00000600000000000000" pitchFamily="2" charset="0"/>
            </a:endParaRPr>
          </a:p>
        </p:txBody>
      </p:sp>
      <p:sp>
        <p:nvSpPr>
          <p:cNvPr id="17" name="TextBox 16">
            <a:extLst>
              <a:ext uri="{FF2B5EF4-FFF2-40B4-BE49-F238E27FC236}">
                <a16:creationId xmlns:a16="http://schemas.microsoft.com/office/drawing/2014/main" id="{701D66D5-F37B-4459-9CF9-D750EBF6FD11}"/>
              </a:ext>
            </a:extLst>
          </p:cNvPr>
          <p:cNvSpPr txBox="1"/>
          <p:nvPr/>
        </p:nvSpPr>
        <p:spPr>
          <a:xfrm>
            <a:off x="3306095" y="1401679"/>
            <a:ext cx="1085554" cy="338554"/>
          </a:xfrm>
          <a:prstGeom prst="rect">
            <a:avLst/>
          </a:prstGeom>
          <a:noFill/>
        </p:spPr>
        <p:txBody>
          <a:bodyPr wrap="none" rtlCol="0">
            <a:spAutoFit/>
          </a:bodyPr>
          <a:lstStyle/>
          <a:p>
            <a:pPr algn="r"/>
            <a:r>
              <a:rPr lang="en-US" sz="1600" dirty="0">
                <a:solidFill>
                  <a:srgbClr val="252C36"/>
                </a:solidFill>
                <a:latin typeface="Montserrat ExtraBold" panose="00000900000000000000" pitchFamily="2" charset="0"/>
              </a:rPr>
              <a:t>May 2020</a:t>
            </a:r>
            <a:endParaRPr lang="en-GB" sz="1600" dirty="0">
              <a:solidFill>
                <a:srgbClr val="252C36"/>
              </a:solidFill>
              <a:latin typeface="Montserrat ExtraBold" panose="00000900000000000000" pitchFamily="2" charset="0"/>
            </a:endParaRPr>
          </a:p>
        </p:txBody>
      </p:sp>
      <p:sp>
        <p:nvSpPr>
          <p:cNvPr id="18" name="TextBox 17">
            <a:extLst>
              <a:ext uri="{FF2B5EF4-FFF2-40B4-BE49-F238E27FC236}">
                <a16:creationId xmlns:a16="http://schemas.microsoft.com/office/drawing/2014/main" id="{7A2DEED8-8DBA-41A4-B1CC-E9F378F73588}"/>
              </a:ext>
            </a:extLst>
          </p:cNvPr>
          <p:cNvSpPr txBox="1"/>
          <p:nvPr/>
        </p:nvSpPr>
        <p:spPr>
          <a:xfrm>
            <a:off x="4413395" y="1728756"/>
            <a:ext cx="7287038" cy="461665"/>
          </a:xfrm>
          <a:prstGeom prst="rect">
            <a:avLst/>
          </a:prstGeom>
          <a:noFill/>
        </p:spPr>
        <p:txBody>
          <a:bodyPr wrap="square" rtlCol="0">
            <a:spAutoFit/>
          </a:bodyPr>
          <a:lstStyle/>
          <a:p>
            <a:pPr>
              <a:spcAft>
                <a:spcPts val="600"/>
              </a:spcAft>
            </a:pPr>
            <a:r>
              <a:rPr lang="en-US" sz="1200" dirty="0">
                <a:solidFill>
                  <a:srgbClr val="252C36"/>
                </a:solidFill>
                <a:latin typeface="Montserrat Light" panose="00000400000000000000" pitchFamily="2" charset="0"/>
              </a:rPr>
              <a:t>Claims had been sporadic to this point. Alleged difficulties generally revolved around change-over practices but in early May ARA was significantly affected by TSP issues</a:t>
            </a:r>
            <a:endParaRPr lang="en-GB" sz="1200" dirty="0">
              <a:solidFill>
                <a:srgbClr val="252C36"/>
              </a:solidFill>
              <a:latin typeface="Montserrat Light" panose="00000400000000000000" pitchFamily="2" charset="0"/>
            </a:endParaRPr>
          </a:p>
        </p:txBody>
      </p:sp>
      <p:cxnSp>
        <p:nvCxnSpPr>
          <p:cNvPr id="3" name="Straight Connector 2">
            <a:extLst>
              <a:ext uri="{FF2B5EF4-FFF2-40B4-BE49-F238E27FC236}">
                <a16:creationId xmlns:a16="http://schemas.microsoft.com/office/drawing/2014/main" id="{5117CACE-2332-4EAE-9D0D-6FECA1DB3FEF}"/>
              </a:ext>
            </a:extLst>
          </p:cNvPr>
          <p:cNvCxnSpPr>
            <a:cxnSpLocks/>
          </p:cNvCxnSpPr>
          <p:nvPr/>
        </p:nvCxnSpPr>
        <p:spPr>
          <a:xfrm>
            <a:off x="3284348" y="950813"/>
            <a:ext cx="0" cy="2182912"/>
          </a:xfrm>
          <a:prstGeom prst="line">
            <a:avLst/>
          </a:prstGeom>
          <a:ln w="76200">
            <a:solidFill>
              <a:srgbClr val="87889F"/>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FD06E476-0C23-40EE-B2C0-B51A4BF7796A}"/>
              </a:ext>
            </a:extLst>
          </p:cNvPr>
          <p:cNvCxnSpPr>
            <a:cxnSpLocks/>
          </p:cNvCxnSpPr>
          <p:nvPr/>
        </p:nvCxnSpPr>
        <p:spPr>
          <a:xfrm flipH="1">
            <a:off x="3758243" y="1756570"/>
            <a:ext cx="524653" cy="0"/>
          </a:xfrm>
          <a:prstGeom prst="line">
            <a:avLst/>
          </a:prstGeom>
          <a:ln w="38100">
            <a:solidFill>
              <a:srgbClr val="87889F"/>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C078680C-C994-4573-A6BF-D78ED27FBDE9}"/>
              </a:ext>
            </a:extLst>
          </p:cNvPr>
          <p:cNvSpPr txBox="1"/>
          <p:nvPr/>
        </p:nvSpPr>
        <p:spPr>
          <a:xfrm>
            <a:off x="603978" y="2019919"/>
            <a:ext cx="2552579" cy="646331"/>
          </a:xfrm>
          <a:prstGeom prst="rect">
            <a:avLst/>
          </a:prstGeom>
          <a:noFill/>
        </p:spPr>
        <p:txBody>
          <a:bodyPr wrap="square" rtlCol="0">
            <a:spAutoFit/>
          </a:bodyPr>
          <a:lstStyle/>
          <a:p>
            <a:pPr algn="r"/>
            <a:r>
              <a:rPr lang="en-GB" sz="1200" dirty="0">
                <a:solidFill>
                  <a:srgbClr val="252C36"/>
                </a:solidFill>
                <a:latin typeface="Montserrat Medium" panose="00000600000000000000" pitchFamily="2" charset="0"/>
              </a:rPr>
              <a:t>VSLFO qualities have generally been   “ a storm in a teacup”  however there have been some notable exceptions</a:t>
            </a:r>
          </a:p>
        </p:txBody>
      </p:sp>
      <p:pic>
        <p:nvPicPr>
          <p:cNvPr id="2" name="Picture 1">
            <a:extLst>
              <a:ext uri="{FF2B5EF4-FFF2-40B4-BE49-F238E27FC236}">
                <a16:creationId xmlns:a16="http://schemas.microsoft.com/office/drawing/2014/main" id="{3E9F93DE-A2DF-4692-A69B-64E72FD81EE3}"/>
              </a:ext>
            </a:extLst>
          </p:cNvPr>
          <p:cNvPicPr>
            <a:picLocks noChangeAspect="1"/>
          </p:cNvPicPr>
          <p:nvPr/>
        </p:nvPicPr>
        <p:blipFill>
          <a:blip r:embed="rId5"/>
          <a:stretch>
            <a:fillRect/>
          </a:stretch>
        </p:blipFill>
        <p:spPr>
          <a:xfrm>
            <a:off x="3484275" y="3138075"/>
            <a:ext cx="6471035" cy="2049161"/>
          </a:xfrm>
          <a:prstGeom prst="rect">
            <a:avLst/>
          </a:prstGeom>
        </p:spPr>
      </p:pic>
      <p:pic>
        <p:nvPicPr>
          <p:cNvPr id="4" name="Picture 3">
            <a:extLst>
              <a:ext uri="{FF2B5EF4-FFF2-40B4-BE49-F238E27FC236}">
                <a16:creationId xmlns:a16="http://schemas.microsoft.com/office/drawing/2014/main" id="{BF56B8DB-D371-4BAB-9709-BEEE79433730}"/>
              </a:ext>
            </a:extLst>
          </p:cNvPr>
          <p:cNvPicPr>
            <a:picLocks noChangeAspect="1"/>
          </p:cNvPicPr>
          <p:nvPr/>
        </p:nvPicPr>
        <p:blipFill>
          <a:blip r:embed="rId6"/>
          <a:stretch>
            <a:fillRect/>
          </a:stretch>
        </p:blipFill>
        <p:spPr>
          <a:xfrm>
            <a:off x="10334335" y="3591075"/>
            <a:ext cx="1152686" cy="1143160"/>
          </a:xfrm>
          <a:prstGeom prst="rect">
            <a:avLst/>
          </a:prstGeom>
        </p:spPr>
      </p:pic>
      <p:pic>
        <p:nvPicPr>
          <p:cNvPr id="19" name="Picture 18">
            <a:extLst>
              <a:ext uri="{FF2B5EF4-FFF2-40B4-BE49-F238E27FC236}">
                <a16:creationId xmlns:a16="http://schemas.microsoft.com/office/drawing/2014/main" id="{5DD4C236-A3B3-4EB9-8BDE-E6D84BAEB620}"/>
              </a:ext>
            </a:extLst>
          </p:cNvPr>
          <p:cNvPicPr>
            <a:picLocks noChangeAspect="1"/>
          </p:cNvPicPr>
          <p:nvPr/>
        </p:nvPicPr>
        <p:blipFill>
          <a:blip r:embed="rId7"/>
          <a:stretch>
            <a:fillRect/>
          </a:stretch>
        </p:blipFill>
        <p:spPr>
          <a:xfrm>
            <a:off x="3484275" y="5129085"/>
            <a:ext cx="5167012" cy="1134555"/>
          </a:xfrm>
          <a:prstGeom prst="rect">
            <a:avLst/>
          </a:prstGeom>
        </p:spPr>
      </p:pic>
      <p:sp>
        <p:nvSpPr>
          <p:cNvPr id="28" name="TextBox 27">
            <a:extLst>
              <a:ext uri="{FF2B5EF4-FFF2-40B4-BE49-F238E27FC236}">
                <a16:creationId xmlns:a16="http://schemas.microsoft.com/office/drawing/2014/main" id="{665BFA3D-6836-47E1-B297-89D51CAEBF35}"/>
              </a:ext>
            </a:extLst>
          </p:cNvPr>
          <p:cNvSpPr txBox="1"/>
          <p:nvPr/>
        </p:nvSpPr>
        <p:spPr>
          <a:xfrm>
            <a:off x="3528153" y="979388"/>
            <a:ext cx="3444144" cy="261610"/>
          </a:xfrm>
          <a:prstGeom prst="rect">
            <a:avLst/>
          </a:prstGeom>
          <a:noFill/>
        </p:spPr>
        <p:txBody>
          <a:bodyPr wrap="square" rtlCol="0">
            <a:spAutoFit/>
          </a:bodyPr>
          <a:lstStyle/>
          <a:p>
            <a:r>
              <a:rPr lang="en-US" sz="1100" dirty="0">
                <a:solidFill>
                  <a:srgbClr val="252C36"/>
                </a:solidFill>
                <a:latin typeface="Montserrat Medium" panose="00000600000000000000" pitchFamily="2" charset="0"/>
              </a:rPr>
              <a:t>TSP Levels</a:t>
            </a:r>
            <a:endParaRPr lang="en-GB" sz="1100" dirty="0">
              <a:solidFill>
                <a:srgbClr val="252C36"/>
              </a:solidFill>
              <a:latin typeface="Montserrat Medium" panose="00000600000000000000" pitchFamily="2" charset="0"/>
            </a:endParaRPr>
          </a:p>
        </p:txBody>
      </p:sp>
      <p:cxnSp>
        <p:nvCxnSpPr>
          <p:cNvPr id="29" name="Straight Connector 28">
            <a:extLst>
              <a:ext uri="{FF2B5EF4-FFF2-40B4-BE49-F238E27FC236}">
                <a16:creationId xmlns:a16="http://schemas.microsoft.com/office/drawing/2014/main" id="{A4636D9F-EAD6-44E5-BE7B-934747E30459}"/>
              </a:ext>
            </a:extLst>
          </p:cNvPr>
          <p:cNvCxnSpPr/>
          <p:nvPr/>
        </p:nvCxnSpPr>
        <p:spPr>
          <a:xfrm>
            <a:off x="3629025" y="1314426"/>
            <a:ext cx="8105775" cy="0"/>
          </a:xfrm>
          <a:prstGeom prst="line">
            <a:avLst/>
          </a:prstGeom>
          <a:ln w="19050">
            <a:solidFill>
              <a:srgbClr val="252C36"/>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DA780083-A438-49D5-9D42-D428E11FB922}"/>
              </a:ext>
            </a:extLst>
          </p:cNvPr>
          <p:cNvSpPr txBox="1"/>
          <p:nvPr/>
        </p:nvSpPr>
        <p:spPr>
          <a:xfrm rot="5400000" flipH="1">
            <a:off x="4367788" y="3213100"/>
            <a:ext cx="542395" cy="431799"/>
          </a:xfrm>
          <a:prstGeom prst="rect">
            <a:avLst/>
          </a:prstGeom>
          <a:noFill/>
          <a:ln w="25400">
            <a:solidFill>
              <a:srgbClr val="FF0000"/>
            </a:solidFill>
            <a:extLst>
              <a:ext uri="{C807C97D-BFC1-408E-A445-0C87EB9F89A2}">
                <ask:lineSketchStyleProps xmlns:ask="http://schemas.microsoft.com/office/drawing/2018/sketchyshapes">
                  <ask:type>
                    <ask:lineSketchNone/>
                  </ask:type>
                </ask:lineSketchStyleProps>
              </a:ext>
            </a:extLst>
          </a:ln>
        </p:spPr>
        <p:txBody>
          <a:bodyPr wrap="square" rtlCol="0">
            <a:spAutoFit/>
          </a:bodyPr>
          <a:lstStyle/>
          <a:p>
            <a:endParaRPr lang="en-SG" dirty="0"/>
          </a:p>
        </p:txBody>
      </p:sp>
    </p:spTree>
    <p:extLst>
      <p:ext uri="{BB962C8B-B14F-4D97-AF65-F5344CB8AC3E}">
        <p14:creationId xmlns:p14="http://schemas.microsoft.com/office/powerpoint/2010/main" val="41182219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297F855-171F-47EA-A134-185475D34EC9}"/>
              </a:ext>
            </a:extLst>
          </p:cNvPr>
          <p:cNvSpPr txBox="1"/>
          <p:nvPr/>
        </p:nvSpPr>
        <p:spPr>
          <a:xfrm>
            <a:off x="2102376" y="387576"/>
            <a:ext cx="8105775" cy="1015663"/>
          </a:xfrm>
          <a:prstGeom prst="rect">
            <a:avLst/>
          </a:prstGeom>
          <a:noFill/>
        </p:spPr>
        <p:txBody>
          <a:bodyPr wrap="square" rtlCol="0">
            <a:spAutoFit/>
          </a:bodyPr>
          <a:lstStyle/>
          <a:p>
            <a:pPr algn="ctr"/>
            <a:r>
              <a:rPr lang="en-US" sz="3000" dirty="0">
                <a:solidFill>
                  <a:schemeClr val="tx1">
                    <a:lumMod val="85000"/>
                    <a:lumOff val="15000"/>
                  </a:schemeClr>
                </a:solidFill>
                <a:latin typeface="Montserrat ExtraBold" panose="00000900000000000000" pitchFamily="2" charset="0"/>
              </a:rPr>
              <a:t>OFF SPEC OCCURENCES &amp; THE EVOLUTION OF FUEL QUALITY</a:t>
            </a:r>
          </a:p>
        </p:txBody>
      </p:sp>
      <p:cxnSp>
        <p:nvCxnSpPr>
          <p:cNvPr id="3" name="Straight Connector 2">
            <a:extLst>
              <a:ext uri="{FF2B5EF4-FFF2-40B4-BE49-F238E27FC236}">
                <a16:creationId xmlns:a16="http://schemas.microsoft.com/office/drawing/2014/main" id="{5117CACE-2332-4EAE-9D0D-6FECA1DB3FEF}"/>
              </a:ext>
            </a:extLst>
          </p:cNvPr>
          <p:cNvCxnSpPr>
            <a:cxnSpLocks/>
          </p:cNvCxnSpPr>
          <p:nvPr/>
        </p:nvCxnSpPr>
        <p:spPr>
          <a:xfrm>
            <a:off x="3274936" y="6905400"/>
            <a:ext cx="0" cy="2182912"/>
          </a:xfrm>
          <a:prstGeom prst="line">
            <a:avLst/>
          </a:prstGeom>
          <a:ln w="76200">
            <a:solidFill>
              <a:srgbClr val="87889F"/>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7018400-34B4-4DCF-99F1-E2B76EA48ED7}"/>
              </a:ext>
            </a:extLst>
          </p:cNvPr>
          <p:cNvCxnSpPr/>
          <p:nvPr/>
        </p:nvCxnSpPr>
        <p:spPr>
          <a:xfrm>
            <a:off x="-409213" y="7895774"/>
            <a:ext cx="8105775" cy="0"/>
          </a:xfrm>
          <a:prstGeom prst="line">
            <a:avLst/>
          </a:prstGeom>
          <a:ln w="19050">
            <a:solidFill>
              <a:srgbClr val="252C36"/>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83384B06-EB82-4309-B41E-125BA18B2645}"/>
              </a:ext>
            </a:extLst>
          </p:cNvPr>
          <p:cNvPicPr>
            <a:picLocks noChangeAspect="1"/>
          </p:cNvPicPr>
          <p:nvPr/>
        </p:nvPicPr>
        <p:blipFill>
          <a:blip r:embed="rId3"/>
          <a:stretch>
            <a:fillRect/>
          </a:stretch>
        </p:blipFill>
        <p:spPr>
          <a:xfrm>
            <a:off x="683551" y="1957152"/>
            <a:ext cx="4242292" cy="4219833"/>
          </a:xfrm>
          <a:prstGeom prst="rect">
            <a:avLst/>
          </a:prstGeom>
        </p:spPr>
      </p:pic>
      <p:sp>
        <p:nvSpPr>
          <p:cNvPr id="12" name="Arrow: Up-Down 11">
            <a:extLst>
              <a:ext uri="{FF2B5EF4-FFF2-40B4-BE49-F238E27FC236}">
                <a16:creationId xmlns:a16="http://schemas.microsoft.com/office/drawing/2014/main" id="{91E64112-A408-46E5-8AF5-C2302D21AEF7}"/>
              </a:ext>
            </a:extLst>
          </p:cNvPr>
          <p:cNvSpPr/>
          <p:nvPr/>
        </p:nvSpPr>
        <p:spPr>
          <a:xfrm>
            <a:off x="2307701" y="3026620"/>
            <a:ext cx="171339" cy="326180"/>
          </a:xfrm>
          <a:prstGeom prst="upDownArrow">
            <a:avLst/>
          </a:prstGeom>
          <a:solidFill>
            <a:srgbClr val="FF000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SG" dirty="0">
              <a:ln>
                <a:solidFill>
                  <a:srgbClr val="FF0000"/>
                </a:solidFill>
              </a:ln>
              <a:solidFill>
                <a:srgbClr val="FF0000"/>
              </a:solidFill>
              <a:highlight>
                <a:srgbClr val="FF0000"/>
              </a:highlight>
            </a:endParaRPr>
          </a:p>
        </p:txBody>
      </p:sp>
      <p:sp>
        <p:nvSpPr>
          <p:cNvPr id="96" name="TextBox 95">
            <a:extLst>
              <a:ext uri="{FF2B5EF4-FFF2-40B4-BE49-F238E27FC236}">
                <a16:creationId xmlns:a16="http://schemas.microsoft.com/office/drawing/2014/main" id="{603EEDA9-6A9B-4DCE-B77C-5B253D54CA6F}"/>
              </a:ext>
            </a:extLst>
          </p:cNvPr>
          <p:cNvSpPr txBox="1"/>
          <p:nvPr/>
        </p:nvSpPr>
        <p:spPr>
          <a:xfrm>
            <a:off x="898389" y="1551667"/>
            <a:ext cx="3812616" cy="584775"/>
          </a:xfrm>
          <a:prstGeom prst="rect">
            <a:avLst/>
          </a:prstGeom>
          <a:noFill/>
        </p:spPr>
        <p:txBody>
          <a:bodyPr wrap="square" rtlCol="0">
            <a:spAutoFit/>
          </a:bodyPr>
          <a:lstStyle/>
          <a:p>
            <a:pPr algn="ctr"/>
            <a:r>
              <a:rPr lang="en-GB" sz="1600" b="1" dirty="0">
                <a:solidFill>
                  <a:schemeClr val="tx1">
                    <a:lumMod val="85000"/>
                    <a:lumOff val="15000"/>
                  </a:schemeClr>
                </a:solidFill>
                <a:latin typeface="Montserrat" panose="00000500000000000000" pitchFamily="2" charset="0"/>
              </a:rPr>
              <a:t>Average Quality by Fuel </a:t>
            </a:r>
          </a:p>
          <a:p>
            <a:pPr algn="ctr"/>
            <a:r>
              <a:rPr lang="en-GB" sz="1600" dirty="0">
                <a:solidFill>
                  <a:schemeClr val="tx1">
                    <a:lumMod val="85000"/>
                    <a:lumOff val="15000"/>
                  </a:schemeClr>
                </a:solidFill>
                <a:latin typeface="Montserrat" panose="00000500000000000000" pitchFamily="2" charset="0"/>
              </a:rPr>
              <a:t>Integr8  Calculated Index</a:t>
            </a:r>
          </a:p>
        </p:txBody>
      </p:sp>
      <p:pic>
        <p:nvPicPr>
          <p:cNvPr id="10" name="Picture 9">
            <a:extLst>
              <a:ext uri="{FF2B5EF4-FFF2-40B4-BE49-F238E27FC236}">
                <a16:creationId xmlns:a16="http://schemas.microsoft.com/office/drawing/2014/main" id="{FD9767DA-2070-4314-A110-CCC8BED2B57A}"/>
              </a:ext>
            </a:extLst>
          </p:cNvPr>
          <p:cNvPicPr>
            <a:picLocks noChangeAspect="1"/>
          </p:cNvPicPr>
          <p:nvPr/>
        </p:nvPicPr>
        <p:blipFill>
          <a:blip r:embed="rId4"/>
          <a:stretch>
            <a:fillRect/>
          </a:stretch>
        </p:blipFill>
        <p:spPr>
          <a:xfrm>
            <a:off x="6358336" y="1610428"/>
            <a:ext cx="5494791" cy="4680261"/>
          </a:xfrm>
          <a:prstGeom prst="rect">
            <a:avLst/>
          </a:prstGeom>
        </p:spPr>
      </p:pic>
      <p:sp>
        <p:nvSpPr>
          <p:cNvPr id="97" name="TextBox 96">
            <a:extLst>
              <a:ext uri="{FF2B5EF4-FFF2-40B4-BE49-F238E27FC236}">
                <a16:creationId xmlns:a16="http://schemas.microsoft.com/office/drawing/2014/main" id="{31FD4662-0349-4A53-99D4-A2CCD81B8A66}"/>
              </a:ext>
            </a:extLst>
          </p:cNvPr>
          <p:cNvSpPr txBox="1"/>
          <p:nvPr/>
        </p:nvSpPr>
        <p:spPr>
          <a:xfrm>
            <a:off x="6707447" y="1522450"/>
            <a:ext cx="3817405" cy="338554"/>
          </a:xfrm>
          <a:prstGeom prst="rect">
            <a:avLst/>
          </a:prstGeom>
          <a:noFill/>
        </p:spPr>
        <p:txBody>
          <a:bodyPr wrap="square" rtlCol="0">
            <a:spAutoFit/>
          </a:bodyPr>
          <a:lstStyle/>
          <a:p>
            <a:r>
              <a:rPr lang="en-GB" sz="1600" b="1" dirty="0">
                <a:solidFill>
                  <a:schemeClr val="tx1">
                    <a:lumMod val="85000"/>
                    <a:lumOff val="15000"/>
                  </a:schemeClr>
                </a:solidFill>
                <a:latin typeface="Montserrat" panose="00000500000000000000" pitchFamily="2" charset="0"/>
              </a:rPr>
              <a:t>Fuel Grouping by On &amp; Off spec</a:t>
            </a:r>
          </a:p>
        </p:txBody>
      </p:sp>
      <p:sp>
        <p:nvSpPr>
          <p:cNvPr id="21" name="TextBox 20">
            <a:extLst>
              <a:ext uri="{FF2B5EF4-FFF2-40B4-BE49-F238E27FC236}">
                <a16:creationId xmlns:a16="http://schemas.microsoft.com/office/drawing/2014/main" id="{BE3E1FFB-F8C2-4578-A49F-8D0C5156A063}"/>
              </a:ext>
            </a:extLst>
          </p:cNvPr>
          <p:cNvSpPr txBox="1"/>
          <p:nvPr/>
        </p:nvSpPr>
        <p:spPr>
          <a:xfrm rot="5400000" flipH="1">
            <a:off x="8446871" y="161945"/>
            <a:ext cx="338555" cy="4270643"/>
          </a:xfrm>
          <a:prstGeom prst="rect">
            <a:avLst/>
          </a:prstGeom>
          <a:noFill/>
          <a:ln w="25400">
            <a:solidFill>
              <a:srgbClr val="FF0000"/>
            </a:solidFill>
            <a:extLst>
              <a:ext uri="{C807C97D-BFC1-408E-A445-0C87EB9F89A2}">
                <ask:lineSketchStyleProps xmlns:ask="http://schemas.microsoft.com/office/drawing/2018/sketchyshapes">
                  <ask:type>
                    <ask:lineSketchNone/>
                  </ask:type>
                </ask:lineSketchStyleProps>
              </a:ext>
            </a:extLst>
          </a:ln>
        </p:spPr>
        <p:txBody>
          <a:bodyPr wrap="square" rtlCol="0">
            <a:spAutoFit/>
          </a:bodyPr>
          <a:lstStyle/>
          <a:p>
            <a:endParaRPr lang="en-SG" dirty="0"/>
          </a:p>
        </p:txBody>
      </p:sp>
      <p:sp>
        <p:nvSpPr>
          <p:cNvPr id="13" name="TextBox 12">
            <a:extLst>
              <a:ext uri="{FF2B5EF4-FFF2-40B4-BE49-F238E27FC236}">
                <a16:creationId xmlns:a16="http://schemas.microsoft.com/office/drawing/2014/main" id="{E71C51FA-EDEA-4517-BADF-5A996366352A}"/>
              </a:ext>
            </a:extLst>
          </p:cNvPr>
          <p:cNvSpPr txBox="1"/>
          <p:nvPr/>
        </p:nvSpPr>
        <p:spPr>
          <a:xfrm>
            <a:off x="425644" y="6280532"/>
            <a:ext cx="4758105" cy="24622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en-US" sz="1000" dirty="0">
                <a:solidFill>
                  <a:schemeClr val="tx1">
                    <a:lumMod val="85000"/>
                    <a:lumOff val="15000"/>
                  </a:schemeClr>
                </a:solidFill>
                <a:latin typeface="Montserrat" panose="00000500000000000000"/>
              </a:rPr>
              <a:t>Quality index (which assesses critical parameters and their proximity to specifications. </a:t>
            </a:r>
          </a:p>
        </p:txBody>
      </p:sp>
      <p:cxnSp>
        <p:nvCxnSpPr>
          <p:cNvPr id="14" name="Straight Connector 13">
            <a:extLst>
              <a:ext uri="{FF2B5EF4-FFF2-40B4-BE49-F238E27FC236}">
                <a16:creationId xmlns:a16="http://schemas.microsoft.com/office/drawing/2014/main" id="{EC32365D-058A-4E8F-B80C-B70574567555}"/>
              </a:ext>
            </a:extLst>
          </p:cNvPr>
          <p:cNvCxnSpPr>
            <a:cxnSpLocks/>
          </p:cNvCxnSpPr>
          <p:nvPr/>
        </p:nvCxnSpPr>
        <p:spPr>
          <a:xfrm>
            <a:off x="6095998" y="1328441"/>
            <a:ext cx="1" cy="5276336"/>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7" name="Graphic 16">
            <a:extLst>
              <a:ext uri="{FF2B5EF4-FFF2-40B4-BE49-F238E27FC236}">
                <a16:creationId xmlns:a16="http://schemas.microsoft.com/office/drawing/2014/main" id="{A4F619FB-A043-4B4F-B7A5-EBEB613D666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740032" y="114301"/>
            <a:ext cx="1309094" cy="467350"/>
          </a:xfrm>
          <a:prstGeom prst="rect">
            <a:avLst/>
          </a:prstGeom>
        </p:spPr>
      </p:pic>
    </p:spTree>
    <p:extLst>
      <p:ext uri="{BB962C8B-B14F-4D97-AF65-F5344CB8AC3E}">
        <p14:creationId xmlns:p14="http://schemas.microsoft.com/office/powerpoint/2010/main" val="17042062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62F67388-D8BE-4C34-AF38-D3DFE88D386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740032" y="114301"/>
            <a:ext cx="1309094" cy="467350"/>
          </a:xfrm>
          <a:prstGeom prst="rect">
            <a:avLst/>
          </a:prstGeom>
        </p:spPr>
      </p:pic>
      <p:sp>
        <p:nvSpPr>
          <p:cNvPr id="9" name="TextBox 8">
            <a:extLst>
              <a:ext uri="{FF2B5EF4-FFF2-40B4-BE49-F238E27FC236}">
                <a16:creationId xmlns:a16="http://schemas.microsoft.com/office/drawing/2014/main" id="{5297F855-171F-47EA-A134-185475D34EC9}"/>
              </a:ext>
            </a:extLst>
          </p:cNvPr>
          <p:cNvSpPr txBox="1"/>
          <p:nvPr/>
        </p:nvSpPr>
        <p:spPr>
          <a:xfrm>
            <a:off x="1968411" y="804404"/>
            <a:ext cx="1188146" cy="584775"/>
          </a:xfrm>
          <a:prstGeom prst="rect">
            <a:avLst/>
          </a:prstGeom>
          <a:noFill/>
        </p:spPr>
        <p:txBody>
          <a:bodyPr wrap="none" rtlCol="0">
            <a:spAutoFit/>
          </a:bodyPr>
          <a:lstStyle/>
          <a:p>
            <a:pPr algn="r"/>
            <a:r>
              <a:rPr lang="en-US" sz="3200" cap="all" dirty="0">
                <a:solidFill>
                  <a:srgbClr val="252C36"/>
                </a:solidFill>
                <a:latin typeface="Montserrat ExtraBold" panose="00000900000000000000" pitchFamily="2" charset="0"/>
              </a:rPr>
              <a:t>NOW</a:t>
            </a:r>
            <a:endParaRPr lang="en-GB" sz="3200" cap="all" dirty="0">
              <a:solidFill>
                <a:srgbClr val="252C36"/>
              </a:solidFill>
              <a:latin typeface="Montserrat ExtraBold" panose="00000900000000000000" pitchFamily="2" charset="0"/>
            </a:endParaRPr>
          </a:p>
        </p:txBody>
      </p:sp>
      <p:cxnSp>
        <p:nvCxnSpPr>
          <p:cNvPr id="3" name="Straight Connector 2">
            <a:extLst>
              <a:ext uri="{FF2B5EF4-FFF2-40B4-BE49-F238E27FC236}">
                <a16:creationId xmlns:a16="http://schemas.microsoft.com/office/drawing/2014/main" id="{5117CACE-2332-4EAE-9D0D-6FECA1DB3FEF}"/>
              </a:ext>
            </a:extLst>
          </p:cNvPr>
          <p:cNvCxnSpPr>
            <a:cxnSpLocks/>
          </p:cNvCxnSpPr>
          <p:nvPr/>
        </p:nvCxnSpPr>
        <p:spPr>
          <a:xfrm>
            <a:off x="3284348" y="950813"/>
            <a:ext cx="0" cy="2293549"/>
          </a:xfrm>
          <a:prstGeom prst="line">
            <a:avLst/>
          </a:prstGeom>
          <a:ln w="76200">
            <a:solidFill>
              <a:srgbClr val="87889F"/>
            </a:solidFill>
          </a:ln>
        </p:spPr>
        <p:style>
          <a:lnRef idx="1">
            <a:schemeClr val="accent1"/>
          </a:lnRef>
          <a:fillRef idx="0">
            <a:schemeClr val="accent1"/>
          </a:fillRef>
          <a:effectRef idx="0">
            <a:schemeClr val="accent1"/>
          </a:effectRef>
          <a:fontRef idx="minor">
            <a:schemeClr val="tx1"/>
          </a:fontRef>
        </p:style>
      </p:cxnSp>
      <p:sp>
        <p:nvSpPr>
          <p:cNvPr id="156" name="TextBox 155">
            <a:extLst>
              <a:ext uri="{FF2B5EF4-FFF2-40B4-BE49-F238E27FC236}">
                <a16:creationId xmlns:a16="http://schemas.microsoft.com/office/drawing/2014/main" id="{6C132420-FE19-4D3C-9BC7-E581FE6F1E1A}"/>
              </a:ext>
            </a:extLst>
          </p:cNvPr>
          <p:cNvSpPr txBox="1"/>
          <p:nvPr/>
        </p:nvSpPr>
        <p:spPr>
          <a:xfrm>
            <a:off x="603978" y="2477119"/>
            <a:ext cx="2552579" cy="830997"/>
          </a:xfrm>
          <a:prstGeom prst="rect">
            <a:avLst/>
          </a:prstGeom>
          <a:noFill/>
        </p:spPr>
        <p:txBody>
          <a:bodyPr wrap="square" rtlCol="0">
            <a:spAutoFit/>
          </a:bodyPr>
          <a:lstStyle/>
          <a:p>
            <a:pPr algn="r"/>
            <a:r>
              <a:rPr lang="en-US" sz="1200" dirty="0">
                <a:solidFill>
                  <a:srgbClr val="252C36"/>
                </a:solidFill>
                <a:latin typeface="Montserrat Medium" panose="00000600000000000000" pitchFamily="2" charset="0"/>
              </a:rPr>
              <a:t>The sheer variance of VLSFOs from port to port continue to challenge all stakeholders across the Industry</a:t>
            </a:r>
            <a:endParaRPr lang="en-GB" sz="1200" dirty="0">
              <a:solidFill>
                <a:srgbClr val="252C36"/>
              </a:solidFill>
              <a:latin typeface="Montserrat Medium" panose="00000600000000000000" pitchFamily="2" charset="0"/>
            </a:endParaRPr>
          </a:p>
        </p:txBody>
      </p:sp>
      <p:sp>
        <p:nvSpPr>
          <p:cNvPr id="8" name="TextBox 7">
            <a:extLst>
              <a:ext uri="{FF2B5EF4-FFF2-40B4-BE49-F238E27FC236}">
                <a16:creationId xmlns:a16="http://schemas.microsoft.com/office/drawing/2014/main" id="{A0B884F8-BBAD-4405-9339-B2298565F819}"/>
              </a:ext>
            </a:extLst>
          </p:cNvPr>
          <p:cNvSpPr txBox="1"/>
          <p:nvPr/>
        </p:nvSpPr>
        <p:spPr>
          <a:xfrm>
            <a:off x="3684575" y="1451549"/>
            <a:ext cx="3531723" cy="369332"/>
          </a:xfrm>
          <a:prstGeom prst="rect">
            <a:avLst/>
          </a:prstGeom>
          <a:noFill/>
        </p:spPr>
        <p:txBody>
          <a:bodyPr wrap="square" rtlCol="0">
            <a:spAutoFit/>
          </a:bodyPr>
          <a:lstStyle/>
          <a:p>
            <a:pPr algn="ctr"/>
            <a:r>
              <a:rPr lang="en-US" cap="all" dirty="0">
                <a:solidFill>
                  <a:srgbClr val="252C36"/>
                </a:solidFill>
                <a:latin typeface="Montserrat ExtraBold" panose="00000900000000000000" pitchFamily="2" charset="0"/>
              </a:rPr>
              <a:t>STABILITY &amp; COMPATIBILITY</a:t>
            </a:r>
            <a:endParaRPr lang="en-GB" cap="all" dirty="0">
              <a:solidFill>
                <a:srgbClr val="252C36"/>
              </a:solidFill>
              <a:latin typeface="Montserrat ExtraBold" panose="00000900000000000000" pitchFamily="2" charset="0"/>
            </a:endParaRPr>
          </a:p>
        </p:txBody>
      </p:sp>
      <p:sp>
        <p:nvSpPr>
          <p:cNvPr id="10" name="TextBox 9">
            <a:extLst>
              <a:ext uri="{FF2B5EF4-FFF2-40B4-BE49-F238E27FC236}">
                <a16:creationId xmlns:a16="http://schemas.microsoft.com/office/drawing/2014/main" id="{07C13716-B055-46DB-BB82-884D1B5589E6}"/>
              </a:ext>
            </a:extLst>
          </p:cNvPr>
          <p:cNvSpPr txBox="1"/>
          <p:nvPr/>
        </p:nvSpPr>
        <p:spPr>
          <a:xfrm>
            <a:off x="3551503" y="2346391"/>
            <a:ext cx="3797872" cy="738664"/>
          </a:xfrm>
          <a:prstGeom prst="rect">
            <a:avLst/>
          </a:prstGeom>
          <a:noFill/>
        </p:spPr>
        <p:txBody>
          <a:bodyPr wrap="square" rtlCol="0">
            <a:spAutoFit/>
          </a:bodyPr>
          <a:lstStyle/>
          <a:p>
            <a:pPr algn="ctr"/>
            <a:r>
              <a:rPr lang="en-US" sz="1050" dirty="0">
                <a:solidFill>
                  <a:srgbClr val="252C36"/>
                </a:solidFill>
                <a:latin typeface="Montserrat Light" panose="00000400000000000000" pitchFamily="2" charset="0"/>
              </a:rPr>
              <a:t>In addition to well known and documented Compatibility problems questions remain as to the long-term stability of VLSFO</a:t>
            </a:r>
            <a:r>
              <a:rPr lang="en-GB" sz="1050" dirty="0">
                <a:solidFill>
                  <a:srgbClr val="252C36"/>
                </a:solidFill>
                <a:latin typeface="Montserrat Light" panose="00000400000000000000" pitchFamily="2" charset="0"/>
              </a:rPr>
              <a:t> not helped by inconsistent advice being provided to end users which may result in further fuel degradation</a:t>
            </a:r>
            <a:endParaRPr lang="en-US" sz="1050" dirty="0">
              <a:solidFill>
                <a:srgbClr val="252C36"/>
              </a:solidFill>
              <a:latin typeface="Montserrat Light" panose="00000400000000000000" pitchFamily="2" charset="0"/>
            </a:endParaRPr>
          </a:p>
        </p:txBody>
      </p:sp>
      <p:sp>
        <p:nvSpPr>
          <p:cNvPr id="24" name="TextBox 23">
            <a:extLst>
              <a:ext uri="{FF2B5EF4-FFF2-40B4-BE49-F238E27FC236}">
                <a16:creationId xmlns:a16="http://schemas.microsoft.com/office/drawing/2014/main" id="{CE89605E-5A9A-413B-A58D-4049757745D3}"/>
              </a:ext>
            </a:extLst>
          </p:cNvPr>
          <p:cNvSpPr txBox="1"/>
          <p:nvPr/>
        </p:nvSpPr>
        <p:spPr>
          <a:xfrm>
            <a:off x="8198980" y="1448494"/>
            <a:ext cx="3121368" cy="369332"/>
          </a:xfrm>
          <a:prstGeom prst="rect">
            <a:avLst/>
          </a:prstGeom>
          <a:noFill/>
        </p:spPr>
        <p:txBody>
          <a:bodyPr wrap="none" rtlCol="0">
            <a:spAutoFit/>
          </a:bodyPr>
          <a:lstStyle/>
          <a:p>
            <a:pPr algn="ctr"/>
            <a:r>
              <a:rPr lang="en-US" cap="all" dirty="0">
                <a:solidFill>
                  <a:srgbClr val="252C36"/>
                </a:solidFill>
                <a:latin typeface="Montserrat ExtraBold" panose="00000900000000000000" pitchFamily="2" charset="0"/>
              </a:rPr>
              <a:t>NON HOMOGEOUS FUELS</a:t>
            </a:r>
            <a:endParaRPr lang="en-GB" cap="all" dirty="0">
              <a:solidFill>
                <a:srgbClr val="252C36"/>
              </a:solidFill>
              <a:latin typeface="Montserrat ExtraBold" panose="00000900000000000000" pitchFamily="2" charset="0"/>
            </a:endParaRPr>
          </a:p>
        </p:txBody>
      </p:sp>
      <p:sp>
        <p:nvSpPr>
          <p:cNvPr id="25" name="TextBox 24">
            <a:extLst>
              <a:ext uri="{FF2B5EF4-FFF2-40B4-BE49-F238E27FC236}">
                <a16:creationId xmlns:a16="http://schemas.microsoft.com/office/drawing/2014/main" id="{A041CC17-FC0B-4186-9C2E-9AB65AF8E033}"/>
              </a:ext>
            </a:extLst>
          </p:cNvPr>
          <p:cNvSpPr txBox="1"/>
          <p:nvPr/>
        </p:nvSpPr>
        <p:spPr>
          <a:xfrm>
            <a:off x="7860729" y="2346391"/>
            <a:ext cx="3797872" cy="577081"/>
          </a:xfrm>
          <a:prstGeom prst="rect">
            <a:avLst/>
          </a:prstGeom>
          <a:noFill/>
        </p:spPr>
        <p:txBody>
          <a:bodyPr wrap="square" rtlCol="0">
            <a:spAutoFit/>
          </a:bodyPr>
          <a:lstStyle/>
          <a:p>
            <a:pPr algn="ctr"/>
            <a:r>
              <a:rPr lang="en-US" sz="1050" dirty="0">
                <a:solidFill>
                  <a:srgbClr val="252C36"/>
                </a:solidFill>
                <a:latin typeface="Montserrat Light" panose="00000400000000000000" pitchFamily="2" charset="0"/>
              </a:rPr>
              <a:t>Low viscosity and higher temperatures may result in fuels becoming non homogenous across the supply chain. This should result in a rethink for claims scenarios</a:t>
            </a:r>
            <a:endParaRPr lang="en-GB" sz="1050" dirty="0">
              <a:solidFill>
                <a:srgbClr val="252C36"/>
              </a:solidFill>
              <a:latin typeface="Montserrat Light" panose="00000400000000000000" pitchFamily="2" charset="0"/>
            </a:endParaRPr>
          </a:p>
        </p:txBody>
      </p:sp>
      <p:cxnSp>
        <p:nvCxnSpPr>
          <p:cNvPr id="30" name="Straight Connector 29">
            <a:extLst>
              <a:ext uri="{FF2B5EF4-FFF2-40B4-BE49-F238E27FC236}">
                <a16:creationId xmlns:a16="http://schemas.microsoft.com/office/drawing/2014/main" id="{37C31FE1-C412-4CEA-A9B5-C05CF751BE05}"/>
              </a:ext>
            </a:extLst>
          </p:cNvPr>
          <p:cNvCxnSpPr>
            <a:cxnSpLocks/>
          </p:cNvCxnSpPr>
          <p:nvPr/>
        </p:nvCxnSpPr>
        <p:spPr>
          <a:xfrm flipH="1">
            <a:off x="5220018" y="2216768"/>
            <a:ext cx="447347" cy="0"/>
          </a:xfrm>
          <a:prstGeom prst="line">
            <a:avLst/>
          </a:prstGeom>
          <a:ln w="38100">
            <a:solidFill>
              <a:srgbClr val="87889F"/>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BC1427B0-A9DF-4316-95D8-BF24A7945917}"/>
              </a:ext>
            </a:extLst>
          </p:cNvPr>
          <p:cNvCxnSpPr>
            <a:cxnSpLocks/>
          </p:cNvCxnSpPr>
          <p:nvPr/>
        </p:nvCxnSpPr>
        <p:spPr>
          <a:xfrm flipH="1">
            <a:off x="9535990" y="2207976"/>
            <a:ext cx="447347" cy="0"/>
          </a:xfrm>
          <a:prstGeom prst="line">
            <a:avLst/>
          </a:prstGeom>
          <a:ln w="38100">
            <a:solidFill>
              <a:srgbClr val="87889F"/>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99CDD88D-0C04-4B3C-8CFB-D34AC791149B}"/>
              </a:ext>
            </a:extLst>
          </p:cNvPr>
          <p:cNvSpPr txBox="1"/>
          <p:nvPr/>
        </p:nvSpPr>
        <p:spPr>
          <a:xfrm>
            <a:off x="4475081" y="3973214"/>
            <a:ext cx="1950727" cy="369332"/>
          </a:xfrm>
          <a:prstGeom prst="rect">
            <a:avLst/>
          </a:prstGeom>
          <a:noFill/>
        </p:spPr>
        <p:txBody>
          <a:bodyPr wrap="none" rtlCol="0">
            <a:spAutoFit/>
          </a:bodyPr>
          <a:lstStyle/>
          <a:p>
            <a:pPr algn="ctr"/>
            <a:r>
              <a:rPr lang="en-US" cap="all" dirty="0">
                <a:solidFill>
                  <a:srgbClr val="252C36"/>
                </a:solidFill>
                <a:latin typeface="Montserrat ExtraBold" panose="00000900000000000000" pitchFamily="2" charset="0"/>
              </a:rPr>
              <a:t>NON COMPLIANCE</a:t>
            </a:r>
            <a:endParaRPr lang="en-GB" cap="all" dirty="0">
              <a:solidFill>
                <a:srgbClr val="252C36"/>
              </a:solidFill>
              <a:latin typeface="Montserrat ExtraBold" panose="00000900000000000000" pitchFamily="2" charset="0"/>
            </a:endParaRPr>
          </a:p>
        </p:txBody>
      </p:sp>
      <p:sp>
        <p:nvSpPr>
          <p:cNvPr id="35" name="TextBox 34">
            <a:extLst>
              <a:ext uri="{FF2B5EF4-FFF2-40B4-BE49-F238E27FC236}">
                <a16:creationId xmlns:a16="http://schemas.microsoft.com/office/drawing/2014/main" id="{9E3034C0-F92D-49EB-A4FE-D361A6641C54}"/>
              </a:ext>
            </a:extLst>
          </p:cNvPr>
          <p:cNvSpPr txBox="1"/>
          <p:nvPr/>
        </p:nvSpPr>
        <p:spPr>
          <a:xfrm>
            <a:off x="3551503" y="4868055"/>
            <a:ext cx="3797872" cy="738664"/>
          </a:xfrm>
          <a:prstGeom prst="rect">
            <a:avLst/>
          </a:prstGeom>
          <a:noFill/>
        </p:spPr>
        <p:txBody>
          <a:bodyPr wrap="square" rtlCol="0">
            <a:spAutoFit/>
          </a:bodyPr>
          <a:lstStyle/>
          <a:p>
            <a:pPr algn="ctr"/>
            <a:r>
              <a:rPr lang="en-US" sz="1050" dirty="0">
                <a:solidFill>
                  <a:srgbClr val="252C36"/>
                </a:solidFill>
                <a:latin typeface="Montserrat Light" panose="00000400000000000000" pitchFamily="2" charset="0"/>
              </a:rPr>
              <a:t>Whilst levels of non compliance remain low globally blend economics tightening pushing Sulphur Level closer to 0.50% in tank in Blending Hubs. Documentation remains problematic</a:t>
            </a:r>
          </a:p>
        </p:txBody>
      </p:sp>
      <p:sp>
        <p:nvSpPr>
          <p:cNvPr id="36" name="TextBox 35">
            <a:extLst>
              <a:ext uri="{FF2B5EF4-FFF2-40B4-BE49-F238E27FC236}">
                <a16:creationId xmlns:a16="http://schemas.microsoft.com/office/drawing/2014/main" id="{86F8D6DC-7B26-42BF-8D5A-9A1920F4570A}"/>
              </a:ext>
            </a:extLst>
          </p:cNvPr>
          <p:cNvSpPr txBox="1"/>
          <p:nvPr/>
        </p:nvSpPr>
        <p:spPr>
          <a:xfrm>
            <a:off x="8565627" y="3973213"/>
            <a:ext cx="2388091" cy="369332"/>
          </a:xfrm>
          <a:prstGeom prst="rect">
            <a:avLst/>
          </a:prstGeom>
          <a:noFill/>
        </p:spPr>
        <p:txBody>
          <a:bodyPr wrap="none" rtlCol="0">
            <a:spAutoFit/>
          </a:bodyPr>
          <a:lstStyle/>
          <a:p>
            <a:pPr algn="ctr"/>
            <a:r>
              <a:rPr lang="en-US" cap="all" dirty="0">
                <a:solidFill>
                  <a:srgbClr val="252C36"/>
                </a:solidFill>
                <a:latin typeface="Montserrat ExtraBold" panose="00000900000000000000" pitchFamily="2" charset="0"/>
              </a:rPr>
              <a:t>AGGRESSIVE BLENDING</a:t>
            </a:r>
          </a:p>
        </p:txBody>
      </p:sp>
      <p:sp>
        <p:nvSpPr>
          <p:cNvPr id="37" name="TextBox 36">
            <a:extLst>
              <a:ext uri="{FF2B5EF4-FFF2-40B4-BE49-F238E27FC236}">
                <a16:creationId xmlns:a16="http://schemas.microsoft.com/office/drawing/2014/main" id="{BE52D1B8-30F4-4A18-911B-6E7A5C927B84}"/>
              </a:ext>
            </a:extLst>
          </p:cNvPr>
          <p:cNvSpPr txBox="1"/>
          <p:nvPr/>
        </p:nvSpPr>
        <p:spPr>
          <a:xfrm>
            <a:off x="7860729" y="4868055"/>
            <a:ext cx="3797872" cy="577081"/>
          </a:xfrm>
          <a:prstGeom prst="rect">
            <a:avLst/>
          </a:prstGeom>
          <a:noFill/>
        </p:spPr>
        <p:txBody>
          <a:bodyPr wrap="square" rtlCol="0">
            <a:spAutoFit/>
          </a:bodyPr>
          <a:lstStyle/>
          <a:p>
            <a:pPr algn="ctr"/>
            <a:r>
              <a:rPr lang="en-GB" sz="1050" dirty="0">
                <a:solidFill>
                  <a:srgbClr val="252C36"/>
                </a:solidFill>
                <a:latin typeface="Montserrat Light" panose="00000400000000000000" pitchFamily="2" charset="0"/>
              </a:rPr>
              <a:t>Relationships between Pour Point and Viscosity or Density and Viscosity as a result of available blend components. Data driven purchasing essential </a:t>
            </a:r>
          </a:p>
        </p:txBody>
      </p:sp>
      <p:cxnSp>
        <p:nvCxnSpPr>
          <p:cNvPr id="38" name="Straight Connector 37">
            <a:extLst>
              <a:ext uri="{FF2B5EF4-FFF2-40B4-BE49-F238E27FC236}">
                <a16:creationId xmlns:a16="http://schemas.microsoft.com/office/drawing/2014/main" id="{3EA18F25-E94C-4AF5-A496-7433CB6E4358}"/>
              </a:ext>
            </a:extLst>
          </p:cNvPr>
          <p:cNvCxnSpPr>
            <a:cxnSpLocks/>
          </p:cNvCxnSpPr>
          <p:nvPr/>
        </p:nvCxnSpPr>
        <p:spPr>
          <a:xfrm flipH="1">
            <a:off x="5220018" y="4738432"/>
            <a:ext cx="447347" cy="0"/>
          </a:xfrm>
          <a:prstGeom prst="line">
            <a:avLst/>
          </a:prstGeom>
          <a:ln w="38100">
            <a:solidFill>
              <a:srgbClr val="87889F"/>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B2740378-E801-429D-BB12-F26449EC797A}"/>
              </a:ext>
            </a:extLst>
          </p:cNvPr>
          <p:cNvCxnSpPr>
            <a:cxnSpLocks/>
          </p:cNvCxnSpPr>
          <p:nvPr/>
        </p:nvCxnSpPr>
        <p:spPr>
          <a:xfrm flipH="1">
            <a:off x="9535990" y="4729640"/>
            <a:ext cx="447347" cy="0"/>
          </a:xfrm>
          <a:prstGeom prst="line">
            <a:avLst/>
          </a:prstGeom>
          <a:ln w="38100">
            <a:solidFill>
              <a:srgbClr val="87889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63468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62F67388-D8BE-4C34-AF38-D3DFE88D386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740032" y="114301"/>
            <a:ext cx="1309094" cy="467350"/>
          </a:xfrm>
          <a:prstGeom prst="rect">
            <a:avLst/>
          </a:prstGeom>
        </p:spPr>
      </p:pic>
      <p:sp>
        <p:nvSpPr>
          <p:cNvPr id="9" name="TextBox 8">
            <a:extLst>
              <a:ext uri="{FF2B5EF4-FFF2-40B4-BE49-F238E27FC236}">
                <a16:creationId xmlns:a16="http://schemas.microsoft.com/office/drawing/2014/main" id="{5297F855-171F-47EA-A134-185475D34EC9}"/>
              </a:ext>
            </a:extLst>
          </p:cNvPr>
          <p:cNvSpPr txBox="1"/>
          <p:nvPr/>
        </p:nvSpPr>
        <p:spPr>
          <a:xfrm>
            <a:off x="1877040" y="804404"/>
            <a:ext cx="1279517" cy="584775"/>
          </a:xfrm>
          <a:prstGeom prst="rect">
            <a:avLst/>
          </a:prstGeom>
          <a:noFill/>
        </p:spPr>
        <p:txBody>
          <a:bodyPr wrap="none" rtlCol="0">
            <a:spAutoFit/>
          </a:bodyPr>
          <a:lstStyle/>
          <a:p>
            <a:pPr algn="r"/>
            <a:r>
              <a:rPr lang="en-US" sz="3200" cap="all" dirty="0">
                <a:solidFill>
                  <a:srgbClr val="252C36"/>
                </a:solidFill>
                <a:latin typeface="Montserrat ExtraBold" panose="00000900000000000000" pitchFamily="2" charset="0"/>
              </a:rPr>
              <a:t>NEXT</a:t>
            </a:r>
            <a:endParaRPr lang="en-GB" sz="3200" cap="all" dirty="0">
              <a:solidFill>
                <a:srgbClr val="252C36"/>
              </a:solidFill>
              <a:latin typeface="Montserrat ExtraBold" panose="00000900000000000000" pitchFamily="2" charset="0"/>
            </a:endParaRPr>
          </a:p>
        </p:txBody>
      </p:sp>
      <p:cxnSp>
        <p:nvCxnSpPr>
          <p:cNvPr id="3" name="Straight Connector 2">
            <a:extLst>
              <a:ext uri="{FF2B5EF4-FFF2-40B4-BE49-F238E27FC236}">
                <a16:creationId xmlns:a16="http://schemas.microsoft.com/office/drawing/2014/main" id="{5117CACE-2332-4EAE-9D0D-6FECA1DB3FEF}"/>
              </a:ext>
            </a:extLst>
          </p:cNvPr>
          <p:cNvCxnSpPr>
            <a:cxnSpLocks/>
          </p:cNvCxnSpPr>
          <p:nvPr/>
        </p:nvCxnSpPr>
        <p:spPr>
          <a:xfrm>
            <a:off x="3284348" y="950813"/>
            <a:ext cx="0" cy="2293549"/>
          </a:xfrm>
          <a:prstGeom prst="line">
            <a:avLst/>
          </a:prstGeom>
          <a:ln w="76200">
            <a:solidFill>
              <a:srgbClr val="87889F"/>
            </a:solidFill>
          </a:ln>
        </p:spPr>
        <p:style>
          <a:lnRef idx="1">
            <a:schemeClr val="accent1"/>
          </a:lnRef>
          <a:fillRef idx="0">
            <a:schemeClr val="accent1"/>
          </a:fillRef>
          <a:effectRef idx="0">
            <a:schemeClr val="accent1"/>
          </a:effectRef>
          <a:fontRef idx="minor">
            <a:schemeClr val="tx1"/>
          </a:fontRef>
        </p:style>
      </p:cxnSp>
      <p:sp>
        <p:nvSpPr>
          <p:cNvPr id="156" name="TextBox 155">
            <a:extLst>
              <a:ext uri="{FF2B5EF4-FFF2-40B4-BE49-F238E27FC236}">
                <a16:creationId xmlns:a16="http://schemas.microsoft.com/office/drawing/2014/main" id="{6C132420-FE19-4D3C-9BC7-E581FE6F1E1A}"/>
              </a:ext>
            </a:extLst>
          </p:cNvPr>
          <p:cNvSpPr txBox="1"/>
          <p:nvPr/>
        </p:nvSpPr>
        <p:spPr>
          <a:xfrm>
            <a:off x="603978" y="2477119"/>
            <a:ext cx="2552579" cy="646331"/>
          </a:xfrm>
          <a:prstGeom prst="rect">
            <a:avLst/>
          </a:prstGeom>
          <a:noFill/>
        </p:spPr>
        <p:txBody>
          <a:bodyPr wrap="square" rtlCol="0">
            <a:spAutoFit/>
          </a:bodyPr>
          <a:lstStyle/>
          <a:p>
            <a:pPr algn="r"/>
            <a:r>
              <a:rPr lang="en-US" sz="1200" dirty="0">
                <a:solidFill>
                  <a:srgbClr val="252C36"/>
                </a:solidFill>
                <a:latin typeface="Montserrat Medium" panose="00000600000000000000" pitchFamily="2" charset="0"/>
              </a:rPr>
              <a:t>IMO 2020 and COVID-19 have challenged the “norm” in bunkering and don’t forget Carbon Reduction</a:t>
            </a:r>
            <a:endParaRPr lang="en-GB" sz="1200" dirty="0">
              <a:solidFill>
                <a:srgbClr val="252C36"/>
              </a:solidFill>
              <a:latin typeface="Montserrat Medium" panose="00000600000000000000" pitchFamily="2" charset="0"/>
            </a:endParaRPr>
          </a:p>
        </p:txBody>
      </p:sp>
      <p:sp>
        <p:nvSpPr>
          <p:cNvPr id="8" name="TextBox 7">
            <a:extLst>
              <a:ext uri="{FF2B5EF4-FFF2-40B4-BE49-F238E27FC236}">
                <a16:creationId xmlns:a16="http://schemas.microsoft.com/office/drawing/2014/main" id="{A0B884F8-BBAD-4405-9339-B2298565F819}"/>
              </a:ext>
            </a:extLst>
          </p:cNvPr>
          <p:cNvSpPr txBox="1"/>
          <p:nvPr/>
        </p:nvSpPr>
        <p:spPr>
          <a:xfrm>
            <a:off x="3684575" y="1451549"/>
            <a:ext cx="3531723" cy="369332"/>
          </a:xfrm>
          <a:prstGeom prst="rect">
            <a:avLst/>
          </a:prstGeom>
          <a:noFill/>
        </p:spPr>
        <p:txBody>
          <a:bodyPr wrap="square" rtlCol="0">
            <a:spAutoFit/>
          </a:bodyPr>
          <a:lstStyle/>
          <a:p>
            <a:pPr algn="ctr"/>
            <a:r>
              <a:rPr lang="en-US" cap="all" dirty="0">
                <a:solidFill>
                  <a:srgbClr val="252C36"/>
                </a:solidFill>
                <a:latin typeface="Montserrat ExtraBold" panose="00000900000000000000" pitchFamily="2" charset="0"/>
              </a:rPr>
              <a:t>TRACEABILITY</a:t>
            </a:r>
            <a:endParaRPr lang="en-GB" cap="all" dirty="0">
              <a:solidFill>
                <a:srgbClr val="252C36"/>
              </a:solidFill>
              <a:latin typeface="Montserrat ExtraBold" panose="00000900000000000000" pitchFamily="2" charset="0"/>
            </a:endParaRPr>
          </a:p>
        </p:txBody>
      </p:sp>
      <p:sp>
        <p:nvSpPr>
          <p:cNvPr id="10" name="TextBox 9">
            <a:extLst>
              <a:ext uri="{FF2B5EF4-FFF2-40B4-BE49-F238E27FC236}">
                <a16:creationId xmlns:a16="http://schemas.microsoft.com/office/drawing/2014/main" id="{07C13716-B055-46DB-BB82-884D1B5589E6}"/>
              </a:ext>
            </a:extLst>
          </p:cNvPr>
          <p:cNvSpPr txBox="1"/>
          <p:nvPr/>
        </p:nvSpPr>
        <p:spPr>
          <a:xfrm>
            <a:off x="3551503" y="2346391"/>
            <a:ext cx="3797872" cy="415498"/>
          </a:xfrm>
          <a:prstGeom prst="rect">
            <a:avLst/>
          </a:prstGeom>
          <a:noFill/>
        </p:spPr>
        <p:txBody>
          <a:bodyPr wrap="square" rtlCol="0">
            <a:spAutoFit/>
          </a:bodyPr>
          <a:lstStyle/>
          <a:p>
            <a:pPr algn="ctr"/>
            <a:r>
              <a:rPr lang="en-US" sz="1050" dirty="0">
                <a:solidFill>
                  <a:srgbClr val="252C36"/>
                </a:solidFill>
                <a:latin typeface="Montserrat Light" panose="00000400000000000000" pitchFamily="2" charset="0"/>
              </a:rPr>
              <a:t>COVID has challenged our way of working and may have changed the industry irreversibly </a:t>
            </a:r>
            <a:endParaRPr lang="en-GB" sz="1050" dirty="0">
              <a:solidFill>
                <a:srgbClr val="252C36"/>
              </a:solidFill>
              <a:latin typeface="Montserrat Light" panose="00000400000000000000" pitchFamily="2" charset="0"/>
            </a:endParaRPr>
          </a:p>
        </p:txBody>
      </p:sp>
      <p:sp>
        <p:nvSpPr>
          <p:cNvPr id="24" name="TextBox 23">
            <a:extLst>
              <a:ext uri="{FF2B5EF4-FFF2-40B4-BE49-F238E27FC236}">
                <a16:creationId xmlns:a16="http://schemas.microsoft.com/office/drawing/2014/main" id="{CE89605E-5A9A-413B-A58D-4049757745D3}"/>
              </a:ext>
            </a:extLst>
          </p:cNvPr>
          <p:cNvSpPr txBox="1"/>
          <p:nvPr/>
        </p:nvSpPr>
        <p:spPr>
          <a:xfrm>
            <a:off x="8583704" y="1448494"/>
            <a:ext cx="2351927" cy="369332"/>
          </a:xfrm>
          <a:prstGeom prst="rect">
            <a:avLst/>
          </a:prstGeom>
          <a:noFill/>
        </p:spPr>
        <p:txBody>
          <a:bodyPr wrap="none" rtlCol="0">
            <a:spAutoFit/>
          </a:bodyPr>
          <a:lstStyle/>
          <a:p>
            <a:pPr algn="ctr"/>
            <a:r>
              <a:rPr lang="en-US" cap="all" dirty="0">
                <a:solidFill>
                  <a:srgbClr val="252C36"/>
                </a:solidFill>
                <a:latin typeface="Montserrat ExtraBold" panose="00000900000000000000" pitchFamily="2" charset="0"/>
              </a:rPr>
              <a:t>BLEND EVOLUTION</a:t>
            </a:r>
            <a:endParaRPr lang="en-GB" cap="all" dirty="0">
              <a:solidFill>
                <a:srgbClr val="252C36"/>
              </a:solidFill>
              <a:latin typeface="Montserrat ExtraBold" panose="00000900000000000000" pitchFamily="2" charset="0"/>
            </a:endParaRPr>
          </a:p>
        </p:txBody>
      </p:sp>
      <p:sp>
        <p:nvSpPr>
          <p:cNvPr id="25" name="TextBox 24">
            <a:extLst>
              <a:ext uri="{FF2B5EF4-FFF2-40B4-BE49-F238E27FC236}">
                <a16:creationId xmlns:a16="http://schemas.microsoft.com/office/drawing/2014/main" id="{A041CC17-FC0B-4186-9C2E-9AB65AF8E033}"/>
              </a:ext>
            </a:extLst>
          </p:cNvPr>
          <p:cNvSpPr txBox="1"/>
          <p:nvPr/>
        </p:nvSpPr>
        <p:spPr>
          <a:xfrm>
            <a:off x="7860729" y="2346391"/>
            <a:ext cx="3797872" cy="415498"/>
          </a:xfrm>
          <a:prstGeom prst="rect">
            <a:avLst/>
          </a:prstGeom>
          <a:noFill/>
        </p:spPr>
        <p:txBody>
          <a:bodyPr wrap="square" rtlCol="0">
            <a:spAutoFit/>
          </a:bodyPr>
          <a:lstStyle/>
          <a:p>
            <a:pPr algn="ctr"/>
            <a:r>
              <a:rPr lang="en-US" sz="1050" dirty="0">
                <a:solidFill>
                  <a:srgbClr val="252C36"/>
                </a:solidFill>
                <a:latin typeface="Montserrat Light" panose="00000400000000000000" pitchFamily="2" charset="0"/>
              </a:rPr>
              <a:t>Pricing of components will continue to drive the evolution of VLSFO blends</a:t>
            </a:r>
            <a:endParaRPr lang="en-GB" sz="1050" dirty="0">
              <a:solidFill>
                <a:srgbClr val="252C36"/>
              </a:solidFill>
              <a:latin typeface="Montserrat Light" panose="00000400000000000000" pitchFamily="2" charset="0"/>
            </a:endParaRPr>
          </a:p>
        </p:txBody>
      </p:sp>
      <p:cxnSp>
        <p:nvCxnSpPr>
          <p:cNvPr id="30" name="Straight Connector 29">
            <a:extLst>
              <a:ext uri="{FF2B5EF4-FFF2-40B4-BE49-F238E27FC236}">
                <a16:creationId xmlns:a16="http://schemas.microsoft.com/office/drawing/2014/main" id="{37C31FE1-C412-4CEA-A9B5-C05CF751BE05}"/>
              </a:ext>
            </a:extLst>
          </p:cNvPr>
          <p:cNvCxnSpPr>
            <a:cxnSpLocks/>
          </p:cNvCxnSpPr>
          <p:nvPr/>
        </p:nvCxnSpPr>
        <p:spPr>
          <a:xfrm flipH="1">
            <a:off x="5220018" y="2216768"/>
            <a:ext cx="447347" cy="0"/>
          </a:xfrm>
          <a:prstGeom prst="line">
            <a:avLst/>
          </a:prstGeom>
          <a:ln w="38100">
            <a:solidFill>
              <a:srgbClr val="87889F"/>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BC1427B0-A9DF-4316-95D8-BF24A7945917}"/>
              </a:ext>
            </a:extLst>
          </p:cNvPr>
          <p:cNvCxnSpPr>
            <a:cxnSpLocks/>
          </p:cNvCxnSpPr>
          <p:nvPr/>
        </p:nvCxnSpPr>
        <p:spPr>
          <a:xfrm flipH="1">
            <a:off x="9535990" y="2207976"/>
            <a:ext cx="447347" cy="0"/>
          </a:xfrm>
          <a:prstGeom prst="line">
            <a:avLst/>
          </a:prstGeom>
          <a:ln w="38100">
            <a:solidFill>
              <a:srgbClr val="87889F"/>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99CDD88D-0C04-4B3C-8CFB-D34AC791149B}"/>
              </a:ext>
            </a:extLst>
          </p:cNvPr>
          <p:cNvSpPr txBox="1"/>
          <p:nvPr/>
        </p:nvSpPr>
        <p:spPr>
          <a:xfrm>
            <a:off x="3870527" y="3973214"/>
            <a:ext cx="3159840" cy="369332"/>
          </a:xfrm>
          <a:prstGeom prst="rect">
            <a:avLst/>
          </a:prstGeom>
          <a:noFill/>
        </p:spPr>
        <p:txBody>
          <a:bodyPr wrap="none" rtlCol="0">
            <a:spAutoFit/>
          </a:bodyPr>
          <a:lstStyle/>
          <a:p>
            <a:pPr algn="ctr"/>
            <a:r>
              <a:rPr lang="en-US" cap="all" dirty="0">
                <a:solidFill>
                  <a:srgbClr val="252C36"/>
                </a:solidFill>
                <a:latin typeface="Montserrat ExtraBold" panose="00000900000000000000" pitchFamily="2" charset="0"/>
              </a:rPr>
              <a:t>SPECIFICATION CHANGES</a:t>
            </a:r>
            <a:endParaRPr lang="en-GB" cap="all" dirty="0">
              <a:solidFill>
                <a:srgbClr val="252C36"/>
              </a:solidFill>
              <a:latin typeface="Montserrat ExtraBold" panose="00000900000000000000" pitchFamily="2" charset="0"/>
            </a:endParaRPr>
          </a:p>
        </p:txBody>
      </p:sp>
      <p:sp>
        <p:nvSpPr>
          <p:cNvPr id="35" name="TextBox 34">
            <a:extLst>
              <a:ext uri="{FF2B5EF4-FFF2-40B4-BE49-F238E27FC236}">
                <a16:creationId xmlns:a16="http://schemas.microsoft.com/office/drawing/2014/main" id="{9E3034C0-F92D-49EB-A4FE-D361A6641C54}"/>
              </a:ext>
            </a:extLst>
          </p:cNvPr>
          <p:cNvSpPr txBox="1"/>
          <p:nvPr/>
        </p:nvSpPr>
        <p:spPr>
          <a:xfrm>
            <a:off x="3551503" y="4868055"/>
            <a:ext cx="3797872" cy="415498"/>
          </a:xfrm>
          <a:prstGeom prst="rect">
            <a:avLst/>
          </a:prstGeom>
          <a:noFill/>
        </p:spPr>
        <p:txBody>
          <a:bodyPr wrap="square" rtlCol="0">
            <a:spAutoFit/>
          </a:bodyPr>
          <a:lstStyle/>
          <a:p>
            <a:pPr algn="ctr"/>
            <a:r>
              <a:rPr lang="en-US" sz="1050" dirty="0">
                <a:solidFill>
                  <a:srgbClr val="252C36"/>
                </a:solidFill>
                <a:latin typeface="Montserrat Light" panose="00000400000000000000" pitchFamily="2" charset="0"/>
              </a:rPr>
              <a:t>Amendments of ISO 8217 need to consider what is happening both commercially and onboard vessels </a:t>
            </a:r>
            <a:endParaRPr lang="en-GB" sz="1050" dirty="0">
              <a:solidFill>
                <a:srgbClr val="252C36"/>
              </a:solidFill>
              <a:latin typeface="Montserrat Light" panose="00000400000000000000" pitchFamily="2" charset="0"/>
            </a:endParaRPr>
          </a:p>
        </p:txBody>
      </p:sp>
      <p:sp>
        <p:nvSpPr>
          <p:cNvPr id="36" name="TextBox 35">
            <a:extLst>
              <a:ext uri="{FF2B5EF4-FFF2-40B4-BE49-F238E27FC236}">
                <a16:creationId xmlns:a16="http://schemas.microsoft.com/office/drawing/2014/main" id="{86F8D6DC-7B26-42BF-8D5A-9A1920F4570A}"/>
              </a:ext>
            </a:extLst>
          </p:cNvPr>
          <p:cNvSpPr txBox="1"/>
          <p:nvPr/>
        </p:nvSpPr>
        <p:spPr>
          <a:xfrm>
            <a:off x="8455472" y="3973213"/>
            <a:ext cx="2608407" cy="369332"/>
          </a:xfrm>
          <a:prstGeom prst="rect">
            <a:avLst/>
          </a:prstGeom>
          <a:noFill/>
        </p:spPr>
        <p:txBody>
          <a:bodyPr wrap="none" rtlCol="0">
            <a:spAutoFit/>
          </a:bodyPr>
          <a:lstStyle/>
          <a:p>
            <a:pPr algn="ctr"/>
            <a:r>
              <a:rPr lang="en-US" cap="all" dirty="0">
                <a:solidFill>
                  <a:srgbClr val="252C36"/>
                </a:solidFill>
                <a:latin typeface="Montserrat ExtraBold" panose="00000900000000000000" pitchFamily="2" charset="0"/>
              </a:rPr>
              <a:t>CARBON REDUCTION</a:t>
            </a:r>
          </a:p>
        </p:txBody>
      </p:sp>
      <p:sp>
        <p:nvSpPr>
          <p:cNvPr id="37" name="TextBox 36">
            <a:extLst>
              <a:ext uri="{FF2B5EF4-FFF2-40B4-BE49-F238E27FC236}">
                <a16:creationId xmlns:a16="http://schemas.microsoft.com/office/drawing/2014/main" id="{BE52D1B8-30F4-4A18-911B-6E7A5C927B84}"/>
              </a:ext>
            </a:extLst>
          </p:cNvPr>
          <p:cNvSpPr txBox="1"/>
          <p:nvPr/>
        </p:nvSpPr>
        <p:spPr>
          <a:xfrm>
            <a:off x="7860729" y="4868055"/>
            <a:ext cx="3797872" cy="577081"/>
          </a:xfrm>
          <a:prstGeom prst="rect">
            <a:avLst/>
          </a:prstGeom>
          <a:noFill/>
        </p:spPr>
        <p:txBody>
          <a:bodyPr wrap="square" rtlCol="0">
            <a:spAutoFit/>
          </a:bodyPr>
          <a:lstStyle/>
          <a:p>
            <a:pPr algn="ctr"/>
            <a:r>
              <a:rPr lang="en-US" sz="1050" dirty="0">
                <a:latin typeface="Montserrat Light" panose="020B0604020202020204" charset="0"/>
              </a:rPr>
              <a:t>Drop in Biofuel Blends allow older tonnage to potentially be able to meet Carbon Reduction targets using biofuels without expensive retrofits </a:t>
            </a:r>
            <a:r>
              <a:rPr lang="en-US" sz="1050" dirty="0">
                <a:solidFill>
                  <a:srgbClr val="252C36"/>
                </a:solidFill>
                <a:latin typeface="Montserrat Light" panose="020B0604020202020204" charset="0"/>
              </a:rPr>
              <a:t> </a:t>
            </a:r>
            <a:endParaRPr lang="en-GB" sz="1050" dirty="0">
              <a:solidFill>
                <a:srgbClr val="252C36"/>
              </a:solidFill>
              <a:latin typeface="Montserrat Light" panose="020B0604020202020204" charset="0"/>
            </a:endParaRPr>
          </a:p>
        </p:txBody>
      </p:sp>
      <p:cxnSp>
        <p:nvCxnSpPr>
          <p:cNvPr id="38" name="Straight Connector 37">
            <a:extLst>
              <a:ext uri="{FF2B5EF4-FFF2-40B4-BE49-F238E27FC236}">
                <a16:creationId xmlns:a16="http://schemas.microsoft.com/office/drawing/2014/main" id="{3EA18F25-E94C-4AF5-A496-7433CB6E4358}"/>
              </a:ext>
            </a:extLst>
          </p:cNvPr>
          <p:cNvCxnSpPr>
            <a:cxnSpLocks/>
          </p:cNvCxnSpPr>
          <p:nvPr/>
        </p:nvCxnSpPr>
        <p:spPr>
          <a:xfrm flipH="1">
            <a:off x="5220018" y="4738432"/>
            <a:ext cx="447347" cy="0"/>
          </a:xfrm>
          <a:prstGeom prst="line">
            <a:avLst/>
          </a:prstGeom>
          <a:ln w="38100">
            <a:solidFill>
              <a:srgbClr val="87889F"/>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B2740378-E801-429D-BB12-F26449EC797A}"/>
              </a:ext>
            </a:extLst>
          </p:cNvPr>
          <p:cNvCxnSpPr>
            <a:cxnSpLocks/>
          </p:cNvCxnSpPr>
          <p:nvPr/>
        </p:nvCxnSpPr>
        <p:spPr>
          <a:xfrm flipH="1">
            <a:off x="9535990" y="4729640"/>
            <a:ext cx="447347" cy="0"/>
          </a:xfrm>
          <a:prstGeom prst="line">
            <a:avLst/>
          </a:prstGeom>
          <a:ln w="38100">
            <a:solidFill>
              <a:srgbClr val="87889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04260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A1A81CA2-81BD-4A6E-A487-F0301FAB8DBD}"/>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117" name="think-cell Slide" r:id="rId5" imgW="338" imgH="338" progId="TCLayout.ActiveDocument.1">
                  <p:embed/>
                </p:oleObj>
              </mc:Choice>
              <mc:Fallback>
                <p:oleObj name="think-cell Slide" r:id="rId5" imgW="338" imgH="338" progId="TCLayout.ActiveDocument.1">
                  <p:embed/>
                  <p:pic>
                    <p:nvPicPr>
                      <p:cNvPr id="4" name="Object 3" hidden="1">
                        <a:extLst>
                          <a:ext uri="{FF2B5EF4-FFF2-40B4-BE49-F238E27FC236}">
                            <a16:creationId xmlns:a16="http://schemas.microsoft.com/office/drawing/2014/main" id="{A1A81CA2-81BD-4A6E-A487-F0301FAB8DB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pic>
        <p:nvPicPr>
          <p:cNvPr id="34" name="Picture 33" descr="A picture containing keyboard, sitting, computer, mouse&#10;&#10;Description automatically generated">
            <a:extLst>
              <a:ext uri="{FF2B5EF4-FFF2-40B4-BE49-F238E27FC236}">
                <a16:creationId xmlns:a16="http://schemas.microsoft.com/office/drawing/2014/main" id="{6715F2C2-1BAF-46E0-9077-D1A0A186AFB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pic>
        <p:nvPicPr>
          <p:cNvPr id="38" name="Picture 37" descr="A picture containing drawing, plate&#10;&#10;Description automatically generated">
            <a:extLst>
              <a:ext uri="{FF2B5EF4-FFF2-40B4-BE49-F238E27FC236}">
                <a16:creationId xmlns:a16="http://schemas.microsoft.com/office/drawing/2014/main" id="{2E362A50-4976-419A-ACD9-437AC27A888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317490" y="3145014"/>
            <a:ext cx="1557019" cy="567969"/>
          </a:xfrm>
          <a:prstGeom prst="rect">
            <a:avLst/>
          </a:prstGeom>
        </p:spPr>
      </p:pic>
    </p:spTree>
    <p:extLst>
      <p:ext uri="{BB962C8B-B14F-4D97-AF65-F5344CB8AC3E}">
        <p14:creationId xmlns:p14="http://schemas.microsoft.com/office/powerpoint/2010/main" val="36016759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62F67388-D8BE-4C34-AF38-D3DFE88D386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740032" y="114301"/>
            <a:ext cx="1309094" cy="467350"/>
          </a:xfrm>
          <a:prstGeom prst="rect">
            <a:avLst/>
          </a:prstGeom>
        </p:spPr>
      </p:pic>
      <p:sp>
        <p:nvSpPr>
          <p:cNvPr id="9" name="TextBox 8">
            <a:extLst>
              <a:ext uri="{FF2B5EF4-FFF2-40B4-BE49-F238E27FC236}">
                <a16:creationId xmlns:a16="http://schemas.microsoft.com/office/drawing/2014/main" id="{5297F855-171F-47EA-A134-185475D34EC9}"/>
              </a:ext>
            </a:extLst>
          </p:cNvPr>
          <p:cNvSpPr txBox="1"/>
          <p:nvPr/>
        </p:nvSpPr>
        <p:spPr>
          <a:xfrm>
            <a:off x="415101" y="804404"/>
            <a:ext cx="2741456" cy="1077218"/>
          </a:xfrm>
          <a:prstGeom prst="rect">
            <a:avLst/>
          </a:prstGeom>
          <a:noFill/>
        </p:spPr>
        <p:txBody>
          <a:bodyPr wrap="none" rtlCol="0">
            <a:spAutoFit/>
          </a:bodyPr>
          <a:lstStyle/>
          <a:p>
            <a:pPr algn="r"/>
            <a:r>
              <a:rPr lang="en-US" sz="3200" dirty="0">
                <a:solidFill>
                  <a:srgbClr val="252C36"/>
                </a:solidFill>
                <a:latin typeface="Montserrat ExtraBold" panose="00000900000000000000" pitchFamily="2" charset="0"/>
              </a:rPr>
              <a:t>GLOBAL</a:t>
            </a:r>
          </a:p>
          <a:p>
            <a:pPr algn="r"/>
            <a:r>
              <a:rPr lang="en-US" sz="3200" dirty="0">
                <a:solidFill>
                  <a:srgbClr val="252C36"/>
                </a:solidFill>
                <a:latin typeface="Montserrat ExtraBold" panose="00000900000000000000" pitchFamily="2" charset="0"/>
              </a:rPr>
              <a:t>FOOTPRINT</a:t>
            </a:r>
            <a:endParaRPr lang="en-GB" sz="3200" dirty="0">
              <a:solidFill>
                <a:srgbClr val="252C36"/>
              </a:solidFill>
              <a:latin typeface="Montserrat ExtraBold" panose="00000900000000000000" pitchFamily="2" charset="0"/>
            </a:endParaRPr>
          </a:p>
        </p:txBody>
      </p:sp>
      <p:cxnSp>
        <p:nvCxnSpPr>
          <p:cNvPr id="3" name="Straight Connector 2">
            <a:extLst>
              <a:ext uri="{FF2B5EF4-FFF2-40B4-BE49-F238E27FC236}">
                <a16:creationId xmlns:a16="http://schemas.microsoft.com/office/drawing/2014/main" id="{5117CACE-2332-4EAE-9D0D-6FECA1DB3FEF}"/>
              </a:ext>
            </a:extLst>
          </p:cNvPr>
          <p:cNvCxnSpPr>
            <a:cxnSpLocks/>
          </p:cNvCxnSpPr>
          <p:nvPr/>
        </p:nvCxnSpPr>
        <p:spPr>
          <a:xfrm>
            <a:off x="3284348" y="950813"/>
            <a:ext cx="0" cy="2557945"/>
          </a:xfrm>
          <a:prstGeom prst="line">
            <a:avLst/>
          </a:prstGeom>
          <a:ln w="76200">
            <a:solidFill>
              <a:srgbClr val="87889F"/>
            </a:solidFill>
          </a:ln>
        </p:spPr>
        <p:style>
          <a:lnRef idx="1">
            <a:schemeClr val="accent1"/>
          </a:lnRef>
          <a:fillRef idx="0">
            <a:schemeClr val="accent1"/>
          </a:fillRef>
          <a:effectRef idx="0">
            <a:schemeClr val="accent1"/>
          </a:effectRef>
          <a:fontRef idx="minor">
            <a:schemeClr val="tx1"/>
          </a:fontRef>
        </p:style>
      </p:cxnSp>
      <p:pic>
        <p:nvPicPr>
          <p:cNvPr id="22" name="Picture 21" descr="Text, map&#10;&#10;Description automatically generated">
            <a:extLst>
              <a:ext uri="{FF2B5EF4-FFF2-40B4-BE49-F238E27FC236}">
                <a16:creationId xmlns:a16="http://schemas.microsoft.com/office/drawing/2014/main" id="{9DFCB207-DE38-476B-BF5E-79F194069165}"/>
              </a:ext>
            </a:extLst>
          </p:cNvPr>
          <p:cNvPicPr>
            <a:picLocks noChangeAspect="1"/>
          </p:cNvPicPr>
          <p:nvPr/>
        </p:nvPicPr>
        <p:blipFill rotWithShape="1">
          <a:blip r:embed="rId5">
            <a:clrChange>
              <a:clrFrom>
                <a:srgbClr val="FFFFFF"/>
              </a:clrFrom>
              <a:clrTo>
                <a:srgbClr val="FFFFFF">
                  <a:alpha val="0"/>
                </a:srgbClr>
              </a:clrTo>
            </a:clrChange>
            <a:duotone>
              <a:schemeClr val="accent3">
                <a:shade val="45000"/>
                <a:satMod val="135000"/>
              </a:schemeClr>
              <a:prstClr val="white"/>
            </a:duotone>
          </a:blip>
          <a:srcRect l="6314" t="3837" r="5199" b="4606"/>
          <a:stretch/>
        </p:blipFill>
        <p:spPr>
          <a:xfrm>
            <a:off x="3822954" y="1881622"/>
            <a:ext cx="7613178" cy="3938632"/>
          </a:xfrm>
          <a:prstGeom prst="rect">
            <a:avLst/>
          </a:prstGeom>
        </p:spPr>
      </p:pic>
      <p:cxnSp>
        <p:nvCxnSpPr>
          <p:cNvPr id="27" name="Straight Connector 26">
            <a:extLst>
              <a:ext uri="{FF2B5EF4-FFF2-40B4-BE49-F238E27FC236}">
                <a16:creationId xmlns:a16="http://schemas.microsoft.com/office/drawing/2014/main" id="{FBA94D6C-E141-41B3-8EDF-EF47FC3CAA8E}"/>
              </a:ext>
            </a:extLst>
          </p:cNvPr>
          <p:cNvCxnSpPr>
            <a:cxnSpLocks/>
          </p:cNvCxnSpPr>
          <p:nvPr/>
        </p:nvCxnSpPr>
        <p:spPr>
          <a:xfrm>
            <a:off x="7359842" y="1343750"/>
            <a:ext cx="0" cy="1808345"/>
          </a:xfrm>
          <a:prstGeom prst="line">
            <a:avLst/>
          </a:prstGeom>
          <a:ln w="6350">
            <a:solidFill>
              <a:srgbClr val="171C27"/>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952D31A3-9F9A-4B07-9F25-D308C7AD1574}"/>
              </a:ext>
            </a:extLst>
          </p:cNvPr>
          <p:cNvCxnSpPr/>
          <p:nvPr/>
        </p:nvCxnSpPr>
        <p:spPr>
          <a:xfrm flipH="1">
            <a:off x="7150665" y="1343750"/>
            <a:ext cx="209177" cy="0"/>
          </a:xfrm>
          <a:prstGeom prst="line">
            <a:avLst/>
          </a:prstGeom>
          <a:ln w="6350">
            <a:solidFill>
              <a:srgbClr val="171C27"/>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DE24B122-B030-4412-96B4-EC734634C09F}"/>
              </a:ext>
            </a:extLst>
          </p:cNvPr>
          <p:cNvSpPr txBox="1"/>
          <p:nvPr/>
        </p:nvSpPr>
        <p:spPr>
          <a:xfrm>
            <a:off x="6119447" y="1151752"/>
            <a:ext cx="1037811" cy="400110"/>
          </a:xfrm>
          <a:prstGeom prst="rect">
            <a:avLst/>
          </a:prstGeom>
          <a:noFill/>
        </p:spPr>
        <p:txBody>
          <a:bodyPr wrap="square" rtlCol="0">
            <a:spAutoFit/>
          </a:bodyPr>
          <a:lstStyle/>
          <a:p>
            <a:pPr algn="r"/>
            <a:r>
              <a:rPr lang="en-US" sz="1000" cap="all" dirty="0">
                <a:solidFill>
                  <a:srgbClr val="171C27"/>
                </a:solidFill>
                <a:latin typeface="Montserrat ExtraBold" panose="00000900000000000000" pitchFamily="2" charset="0"/>
              </a:rPr>
              <a:t>LONDON</a:t>
            </a:r>
          </a:p>
          <a:p>
            <a:pPr algn="r"/>
            <a:r>
              <a:rPr lang="en-US" sz="1000" dirty="0">
                <a:solidFill>
                  <a:srgbClr val="171C27"/>
                </a:solidFill>
                <a:latin typeface="Montserrat Light" panose="00000400000000000000" pitchFamily="2" charset="0"/>
              </a:rPr>
              <a:t>8 Traders</a:t>
            </a:r>
          </a:p>
        </p:txBody>
      </p:sp>
      <p:cxnSp>
        <p:nvCxnSpPr>
          <p:cNvPr id="30" name="Straight Connector 29">
            <a:extLst>
              <a:ext uri="{FF2B5EF4-FFF2-40B4-BE49-F238E27FC236}">
                <a16:creationId xmlns:a16="http://schemas.microsoft.com/office/drawing/2014/main" id="{EDF1F63C-85C8-439F-95AC-D4C935D55EC6}"/>
              </a:ext>
            </a:extLst>
          </p:cNvPr>
          <p:cNvCxnSpPr>
            <a:cxnSpLocks/>
          </p:cNvCxnSpPr>
          <p:nvPr/>
        </p:nvCxnSpPr>
        <p:spPr>
          <a:xfrm>
            <a:off x="7157258" y="1217286"/>
            <a:ext cx="0" cy="261938"/>
          </a:xfrm>
          <a:prstGeom prst="line">
            <a:avLst/>
          </a:prstGeom>
          <a:ln w="25400">
            <a:solidFill>
              <a:srgbClr val="171C27"/>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D5973D7C-F39E-4E36-8136-D0C6FF9AA054}"/>
              </a:ext>
            </a:extLst>
          </p:cNvPr>
          <p:cNvCxnSpPr>
            <a:cxnSpLocks/>
          </p:cNvCxnSpPr>
          <p:nvPr/>
        </p:nvCxnSpPr>
        <p:spPr>
          <a:xfrm>
            <a:off x="5879124" y="1343750"/>
            <a:ext cx="0" cy="2165008"/>
          </a:xfrm>
          <a:prstGeom prst="line">
            <a:avLst/>
          </a:prstGeom>
          <a:ln w="6350">
            <a:solidFill>
              <a:srgbClr val="171C27"/>
            </a:solidFill>
            <a:tailEnd type="ova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0B15CAC-B13C-4DFD-BB3D-6B1812E45C0C}"/>
              </a:ext>
            </a:extLst>
          </p:cNvPr>
          <p:cNvCxnSpPr/>
          <p:nvPr/>
        </p:nvCxnSpPr>
        <p:spPr>
          <a:xfrm flipH="1">
            <a:off x="5669947" y="1343750"/>
            <a:ext cx="209177" cy="0"/>
          </a:xfrm>
          <a:prstGeom prst="line">
            <a:avLst/>
          </a:prstGeom>
          <a:ln w="6350">
            <a:solidFill>
              <a:srgbClr val="171C27"/>
            </a:solidFill>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1660836B-B1D9-47DC-9A8C-70231D939D43}"/>
              </a:ext>
            </a:extLst>
          </p:cNvPr>
          <p:cNvSpPr txBox="1"/>
          <p:nvPr/>
        </p:nvSpPr>
        <p:spPr>
          <a:xfrm>
            <a:off x="4638729" y="1151752"/>
            <a:ext cx="1037811" cy="400110"/>
          </a:xfrm>
          <a:prstGeom prst="rect">
            <a:avLst/>
          </a:prstGeom>
          <a:noFill/>
        </p:spPr>
        <p:txBody>
          <a:bodyPr wrap="square" rtlCol="0">
            <a:spAutoFit/>
          </a:bodyPr>
          <a:lstStyle/>
          <a:p>
            <a:pPr algn="r"/>
            <a:r>
              <a:rPr lang="en-US" sz="1000" cap="all" dirty="0">
                <a:solidFill>
                  <a:srgbClr val="171C27"/>
                </a:solidFill>
                <a:latin typeface="Montserrat ExtraBold" panose="00000900000000000000" pitchFamily="2" charset="0"/>
              </a:rPr>
              <a:t>New York</a:t>
            </a:r>
          </a:p>
          <a:p>
            <a:pPr algn="r"/>
            <a:r>
              <a:rPr lang="en-US" sz="1000" dirty="0">
                <a:solidFill>
                  <a:srgbClr val="171C27"/>
                </a:solidFill>
                <a:latin typeface="Montserrat Light" panose="00000400000000000000" pitchFamily="2" charset="0"/>
              </a:rPr>
              <a:t>1 Trader</a:t>
            </a:r>
          </a:p>
        </p:txBody>
      </p:sp>
      <p:cxnSp>
        <p:nvCxnSpPr>
          <p:cNvPr id="48" name="Straight Connector 47">
            <a:extLst>
              <a:ext uri="{FF2B5EF4-FFF2-40B4-BE49-F238E27FC236}">
                <a16:creationId xmlns:a16="http://schemas.microsoft.com/office/drawing/2014/main" id="{08ACE244-8921-4AC5-BE77-C7B96722A7B1}"/>
              </a:ext>
            </a:extLst>
          </p:cNvPr>
          <p:cNvCxnSpPr>
            <a:cxnSpLocks/>
          </p:cNvCxnSpPr>
          <p:nvPr/>
        </p:nvCxnSpPr>
        <p:spPr>
          <a:xfrm>
            <a:off x="5676540" y="1217286"/>
            <a:ext cx="0" cy="261938"/>
          </a:xfrm>
          <a:prstGeom prst="line">
            <a:avLst/>
          </a:prstGeom>
          <a:ln w="25400">
            <a:solidFill>
              <a:srgbClr val="171C27"/>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90F7A21F-E68F-49B3-AB89-B5974663B98E}"/>
              </a:ext>
            </a:extLst>
          </p:cNvPr>
          <p:cNvCxnSpPr>
            <a:cxnSpLocks/>
          </p:cNvCxnSpPr>
          <p:nvPr/>
        </p:nvCxnSpPr>
        <p:spPr>
          <a:xfrm>
            <a:off x="7649988" y="1343750"/>
            <a:ext cx="0" cy="1808345"/>
          </a:xfrm>
          <a:prstGeom prst="line">
            <a:avLst/>
          </a:prstGeom>
          <a:ln w="6350">
            <a:solidFill>
              <a:srgbClr val="171C27"/>
            </a:solidFill>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0C8CD02-3462-4D19-8E6F-6AF54EA2C2BF}"/>
              </a:ext>
            </a:extLst>
          </p:cNvPr>
          <p:cNvCxnSpPr/>
          <p:nvPr/>
        </p:nvCxnSpPr>
        <p:spPr>
          <a:xfrm flipH="1">
            <a:off x="7649988" y="1343750"/>
            <a:ext cx="209177" cy="0"/>
          </a:xfrm>
          <a:prstGeom prst="line">
            <a:avLst/>
          </a:prstGeom>
          <a:ln w="6350">
            <a:solidFill>
              <a:srgbClr val="171C27"/>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DFFC7D61-FEFB-4BAD-AA4A-38BE7A0CCF3E}"/>
              </a:ext>
            </a:extLst>
          </p:cNvPr>
          <p:cNvCxnSpPr>
            <a:cxnSpLocks/>
          </p:cNvCxnSpPr>
          <p:nvPr/>
        </p:nvCxnSpPr>
        <p:spPr>
          <a:xfrm>
            <a:off x="7850692" y="1217286"/>
            <a:ext cx="0" cy="261938"/>
          </a:xfrm>
          <a:prstGeom prst="line">
            <a:avLst/>
          </a:prstGeom>
          <a:ln w="25400">
            <a:solidFill>
              <a:srgbClr val="171C27"/>
            </a:solidFill>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id="{96579C90-CA69-433F-8176-40B92DEDC659}"/>
              </a:ext>
            </a:extLst>
          </p:cNvPr>
          <p:cNvSpPr txBox="1"/>
          <p:nvPr/>
        </p:nvSpPr>
        <p:spPr>
          <a:xfrm>
            <a:off x="7850172" y="1151752"/>
            <a:ext cx="1037811" cy="400110"/>
          </a:xfrm>
          <a:prstGeom prst="rect">
            <a:avLst/>
          </a:prstGeom>
          <a:noFill/>
        </p:spPr>
        <p:txBody>
          <a:bodyPr wrap="square" rtlCol="0">
            <a:spAutoFit/>
          </a:bodyPr>
          <a:lstStyle/>
          <a:p>
            <a:r>
              <a:rPr lang="en-US" sz="1000" cap="all" dirty="0">
                <a:solidFill>
                  <a:srgbClr val="171C27"/>
                </a:solidFill>
                <a:latin typeface="Montserrat ExtraBold" panose="00000900000000000000" pitchFamily="2" charset="0"/>
              </a:rPr>
              <a:t>Hamburg</a:t>
            </a:r>
          </a:p>
          <a:p>
            <a:r>
              <a:rPr lang="en-US" sz="1000" dirty="0">
                <a:solidFill>
                  <a:srgbClr val="171C27"/>
                </a:solidFill>
                <a:latin typeface="Montserrat Light" panose="00000400000000000000" pitchFamily="2" charset="0"/>
              </a:rPr>
              <a:t>2 Traders</a:t>
            </a:r>
          </a:p>
        </p:txBody>
      </p:sp>
      <p:cxnSp>
        <p:nvCxnSpPr>
          <p:cNvPr id="57" name="Straight Connector 56">
            <a:extLst>
              <a:ext uri="{FF2B5EF4-FFF2-40B4-BE49-F238E27FC236}">
                <a16:creationId xmlns:a16="http://schemas.microsoft.com/office/drawing/2014/main" id="{E48A90A6-23AF-4149-A79E-4A8C3E0664F2}"/>
              </a:ext>
            </a:extLst>
          </p:cNvPr>
          <p:cNvCxnSpPr>
            <a:cxnSpLocks/>
          </p:cNvCxnSpPr>
          <p:nvPr/>
        </p:nvCxnSpPr>
        <p:spPr>
          <a:xfrm>
            <a:off x="9824304" y="1343750"/>
            <a:ext cx="0" cy="2414770"/>
          </a:xfrm>
          <a:prstGeom prst="line">
            <a:avLst/>
          </a:prstGeom>
          <a:ln w="6350">
            <a:solidFill>
              <a:srgbClr val="171C27"/>
            </a:solidFill>
            <a:tailEnd type="ova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7EDEF9C2-1BCD-43BA-AA62-5F4598434187}"/>
              </a:ext>
            </a:extLst>
          </p:cNvPr>
          <p:cNvCxnSpPr/>
          <p:nvPr/>
        </p:nvCxnSpPr>
        <p:spPr>
          <a:xfrm flipH="1">
            <a:off x="9824304" y="1343750"/>
            <a:ext cx="209177" cy="0"/>
          </a:xfrm>
          <a:prstGeom prst="line">
            <a:avLst/>
          </a:prstGeom>
          <a:ln w="6350">
            <a:solidFill>
              <a:srgbClr val="171C27"/>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E45A632C-A4CE-4518-97D0-A15292D8C783}"/>
              </a:ext>
            </a:extLst>
          </p:cNvPr>
          <p:cNvCxnSpPr>
            <a:cxnSpLocks/>
          </p:cNvCxnSpPr>
          <p:nvPr/>
        </p:nvCxnSpPr>
        <p:spPr>
          <a:xfrm>
            <a:off x="10025008" y="1217286"/>
            <a:ext cx="0" cy="261938"/>
          </a:xfrm>
          <a:prstGeom prst="line">
            <a:avLst/>
          </a:prstGeom>
          <a:ln w="25400">
            <a:solidFill>
              <a:srgbClr val="171C27"/>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2F00AA94-69CE-4267-BC20-D0A9BC8ACAF3}"/>
              </a:ext>
            </a:extLst>
          </p:cNvPr>
          <p:cNvSpPr txBox="1"/>
          <p:nvPr/>
        </p:nvSpPr>
        <p:spPr>
          <a:xfrm>
            <a:off x="10024488" y="1151752"/>
            <a:ext cx="1037811" cy="400110"/>
          </a:xfrm>
          <a:prstGeom prst="rect">
            <a:avLst/>
          </a:prstGeom>
          <a:noFill/>
        </p:spPr>
        <p:txBody>
          <a:bodyPr wrap="square" rtlCol="0">
            <a:spAutoFit/>
          </a:bodyPr>
          <a:lstStyle/>
          <a:p>
            <a:r>
              <a:rPr lang="en-US" sz="1000" cap="all" dirty="0">
                <a:solidFill>
                  <a:srgbClr val="171C27"/>
                </a:solidFill>
                <a:latin typeface="Montserrat ExtraBold" panose="00000900000000000000" pitchFamily="2" charset="0"/>
              </a:rPr>
              <a:t>shanghai</a:t>
            </a:r>
          </a:p>
          <a:p>
            <a:r>
              <a:rPr lang="en-US" sz="1000" dirty="0">
                <a:solidFill>
                  <a:srgbClr val="171C27"/>
                </a:solidFill>
                <a:latin typeface="Montserrat Light" panose="00000400000000000000" pitchFamily="2" charset="0"/>
              </a:rPr>
              <a:t>3 Traders</a:t>
            </a:r>
          </a:p>
        </p:txBody>
      </p:sp>
      <p:cxnSp>
        <p:nvCxnSpPr>
          <p:cNvPr id="66" name="Straight Connector 65">
            <a:extLst>
              <a:ext uri="{FF2B5EF4-FFF2-40B4-BE49-F238E27FC236}">
                <a16:creationId xmlns:a16="http://schemas.microsoft.com/office/drawing/2014/main" id="{01E41863-4DFE-416C-BBAB-7CD1DAA1E45D}"/>
              </a:ext>
            </a:extLst>
          </p:cNvPr>
          <p:cNvCxnSpPr/>
          <p:nvPr/>
        </p:nvCxnSpPr>
        <p:spPr>
          <a:xfrm flipH="1">
            <a:off x="5461674" y="6105844"/>
            <a:ext cx="209177" cy="0"/>
          </a:xfrm>
          <a:prstGeom prst="line">
            <a:avLst/>
          </a:prstGeom>
          <a:ln w="6350">
            <a:solidFill>
              <a:srgbClr val="171C27"/>
            </a:solidFill>
          </a:ln>
        </p:spPr>
        <p:style>
          <a:lnRef idx="1">
            <a:schemeClr val="accent1"/>
          </a:lnRef>
          <a:fillRef idx="0">
            <a:schemeClr val="accent1"/>
          </a:fillRef>
          <a:effectRef idx="0">
            <a:schemeClr val="accent1"/>
          </a:effectRef>
          <a:fontRef idx="minor">
            <a:schemeClr val="tx1"/>
          </a:fontRef>
        </p:style>
      </p:cxnSp>
      <p:sp>
        <p:nvSpPr>
          <p:cNvPr id="67" name="TextBox 66">
            <a:extLst>
              <a:ext uri="{FF2B5EF4-FFF2-40B4-BE49-F238E27FC236}">
                <a16:creationId xmlns:a16="http://schemas.microsoft.com/office/drawing/2014/main" id="{D48A0CE8-052E-4AE0-9015-AE87E3AD0374}"/>
              </a:ext>
            </a:extLst>
          </p:cNvPr>
          <p:cNvSpPr txBox="1"/>
          <p:nvPr/>
        </p:nvSpPr>
        <p:spPr>
          <a:xfrm>
            <a:off x="4430456" y="5913846"/>
            <a:ext cx="1037811" cy="400110"/>
          </a:xfrm>
          <a:prstGeom prst="rect">
            <a:avLst/>
          </a:prstGeom>
          <a:noFill/>
        </p:spPr>
        <p:txBody>
          <a:bodyPr wrap="square" rtlCol="0">
            <a:spAutoFit/>
          </a:bodyPr>
          <a:lstStyle/>
          <a:p>
            <a:pPr algn="r"/>
            <a:r>
              <a:rPr lang="en-US" sz="1000" cap="all" dirty="0">
                <a:solidFill>
                  <a:srgbClr val="171C27"/>
                </a:solidFill>
                <a:latin typeface="Montserrat ExtraBold" panose="00000900000000000000" pitchFamily="2" charset="0"/>
              </a:rPr>
              <a:t>Orlando</a:t>
            </a:r>
          </a:p>
          <a:p>
            <a:pPr algn="r"/>
            <a:r>
              <a:rPr lang="en-US" sz="1000" dirty="0">
                <a:solidFill>
                  <a:srgbClr val="171C27"/>
                </a:solidFill>
                <a:latin typeface="Montserrat Light" panose="00000400000000000000" pitchFamily="2" charset="0"/>
              </a:rPr>
              <a:t>1 Trader</a:t>
            </a:r>
          </a:p>
        </p:txBody>
      </p:sp>
      <p:cxnSp>
        <p:nvCxnSpPr>
          <p:cNvPr id="68" name="Straight Connector 67">
            <a:extLst>
              <a:ext uri="{FF2B5EF4-FFF2-40B4-BE49-F238E27FC236}">
                <a16:creationId xmlns:a16="http://schemas.microsoft.com/office/drawing/2014/main" id="{018CE1E1-D3C5-4AE3-9011-F0B63CFD942F}"/>
              </a:ext>
            </a:extLst>
          </p:cNvPr>
          <p:cNvCxnSpPr>
            <a:cxnSpLocks/>
          </p:cNvCxnSpPr>
          <p:nvPr/>
        </p:nvCxnSpPr>
        <p:spPr>
          <a:xfrm>
            <a:off x="5468267" y="5979380"/>
            <a:ext cx="0" cy="261938"/>
          </a:xfrm>
          <a:prstGeom prst="line">
            <a:avLst/>
          </a:prstGeom>
          <a:ln w="25400">
            <a:solidFill>
              <a:srgbClr val="171C27"/>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8A3936D1-69A4-41BC-AA0E-7CEDDAC41ACE}"/>
              </a:ext>
            </a:extLst>
          </p:cNvPr>
          <p:cNvCxnSpPr>
            <a:cxnSpLocks/>
          </p:cNvCxnSpPr>
          <p:nvPr/>
        </p:nvCxnSpPr>
        <p:spPr>
          <a:xfrm flipV="1">
            <a:off x="5465886" y="3758522"/>
            <a:ext cx="0" cy="1890251"/>
          </a:xfrm>
          <a:prstGeom prst="line">
            <a:avLst/>
          </a:prstGeom>
          <a:ln w="6350">
            <a:solidFill>
              <a:srgbClr val="171C27"/>
            </a:solidFill>
            <a:tailEnd type="ova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BA13AFB7-C847-43D6-8B37-FB7D18C63A10}"/>
              </a:ext>
            </a:extLst>
          </p:cNvPr>
          <p:cNvCxnSpPr>
            <a:cxnSpLocks/>
          </p:cNvCxnSpPr>
          <p:nvPr/>
        </p:nvCxnSpPr>
        <p:spPr>
          <a:xfrm flipV="1">
            <a:off x="7830307" y="3558468"/>
            <a:ext cx="0" cy="2547376"/>
          </a:xfrm>
          <a:prstGeom prst="line">
            <a:avLst/>
          </a:prstGeom>
          <a:ln w="6350">
            <a:solidFill>
              <a:srgbClr val="171C27"/>
            </a:solidFill>
            <a:tailEnd type="ova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78F85A2B-866B-45B1-B457-5A461D750E8E}"/>
              </a:ext>
            </a:extLst>
          </p:cNvPr>
          <p:cNvCxnSpPr>
            <a:cxnSpLocks/>
          </p:cNvCxnSpPr>
          <p:nvPr/>
        </p:nvCxnSpPr>
        <p:spPr>
          <a:xfrm flipV="1">
            <a:off x="8828527" y="4015668"/>
            <a:ext cx="0" cy="1633105"/>
          </a:xfrm>
          <a:prstGeom prst="line">
            <a:avLst/>
          </a:prstGeom>
          <a:ln w="6350">
            <a:solidFill>
              <a:srgbClr val="171C27"/>
            </a:solidFill>
            <a:tailEnd type="ova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91E88178-3EE8-4862-B680-086B2F79713B}"/>
              </a:ext>
            </a:extLst>
          </p:cNvPr>
          <p:cNvCxnSpPr/>
          <p:nvPr/>
        </p:nvCxnSpPr>
        <p:spPr>
          <a:xfrm flipH="1">
            <a:off x="8619347" y="5640716"/>
            <a:ext cx="209177" cy="0"/>
          </a:xfrm>
          <a:prstGeom prst="line">
            <a:avLst/>
          </a:prstGeom>
          <a:ln w="6350">
            <a:solidFill>
              <a:srgbClr val="171C27"/>
            </a:solidFill>
          </a:ln>
        </p:spPr>
        <p:style>
          <a:lnRef idx="1">
            <a:schemeClr val="accent1"/>
          </a:lnRef>
          <a:fillRef idx="0">
            <a:schemeClr val="accent1"/>
          </a:fillRef>
          <a:effectRef idx="0">
            <a:schemeClr val="accent1"/>
          </a:effectRef>
          <a:fontRef idx="minor">
            <a:schemeClr val="tx1"/>
          </a:fontRef>
        </p:style>
      </p:cxnSp>
      <p:sp>
        <p:nvSpPr>
          <p:cNvPr id="83" name="TextBox 82">
            <a:extLst>
              <a:ext uri="{FF2B5EF4-FFF2-40B4-BE49-F238E27FC236}">
                <a16:creationId xmlns:a16="http://schemas.microsoft.com/office/drawing/2014/main" id="{92DFCAD7-CB73-43E2-8743-9444DD885922}"/>
              </a:ext>
            </a:extLst>
          </p:cNvPr>
          <p:cNvSpPr txBox="1"/>
          <p:nvPr/>
        </p:nvSpPr>
        <p:spPr>
          <a:xfrm>
            <a:off x="7588129" y="5448718"/>
            <a:ext cx="1037811" cy="400110"/>
          </a:xfrm>
          <a:prstGeom prst="rect">
            <a:avLst/>
          </a:prstGeom>
          <a:noFill/>
        </p:spPr>
        <p:txBody>
          <a:bodyPr wrap="square" rtlCol="0">
            <a:spAutoFit/>
          </a:bodyPr>
          <a:lstStyle/>
          <a:p>
            <a:pPr algn="r"/>
            <a:r>
              <a:rPr lang="en-US" sz="1000" cap="all" dirty="0">
                <a:solidFill>
                  <a:srgbClr val="171C27"/>
                </a:solidFill>
                <a:latin typeface="Montserrat ExtraBold" panose="00000900000000000000" pitchFamily="2" charset="0"/>
              </a:rPr>
              <a:t>Mumbai</a:t>
            </a:r>
          </a:p>
          <a:p>
            <a:pPr algn="r"/>
            <a:r>
              <a:rPr lang="en-US" sz="1000" dirty="0">
                <a:solidFill>
                  <a:srgbClr val="171C27"/>
                </a:solidFill>
                <a:latin typeface="Montserrat Light" panose="00000400000000000000" pitchFamily="2" charset="0"/>
              </a:rPr>
              <a:t>3 Traders</a:t>
            </a:r>
          </a:p>
        </p:txBody>
      </p:sp>
      <p:cxnSp>
        <p:nvCxnSpPr>
          <p:cNvPr id="84" name="Straight Connector 83">
            <a:extLst>
              <a:ext uri="{FF2B5EF4-FFF2-40B4-BE49-F238E27FC236}">
                <a16:creationId xmlns:a16="http://schemas.microsoft.com/office/drawing/2014/main" id="{408AE46F-62A8-4717-ADC0-BBE7E4EBCBD8}"/>
              </a:ext>
            </a:extLst>
          </p:cNvPr>
          <p:cNvCxnSpPr>
            <a:cxnSpLocks/>
          </p:cNvCxnSpPr>
          <p:nvPr/>
        </p:nvCxnSpPr>
        <p:spPr>
          <a:xfrm>
            <a:off x="8625940" y="5514252"/>
            <a:ext cx="0" cy="261938"/>
          </a:xfrm>
          <a:prstGeom prst="line">
            <a:avLst/>
          </a:prstGeom>
          <a:ln w="25400">
            <a:solidFill>
              <a:srgbClr val="171C27"/>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5613524A-F364-4E79-B180-EE2FEDCC929C}"/>
              </a:ext>
            </a:extLst>
          </p:cNvPr>
          <p:cNvCxnSpPr>
            <a:cxnSpLocks/>
          </p:cNvCxnSpPr>
          <p:nvPr/>
        </p:nvCxnSpPr>
        <p:spPr>
          <a:xfrm flipV="1">
            <a:off x="9483847" y="4419528"/>
            <a:ext cx="0" cy="1686316"/>
          </a:xfrm>
          <a:prstGeom prst="line">
            <a:avLst/>
          </a:prstGeom>
          <a:ln w="6350">
            <a:solidFill>
              <a:srgbClr val="171C27"/>
            </a:solidFil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EE836EDF-684D-40BB-B993-65B09BC3FFAA}"/>
              </a:ext>
            </a:extLst>
          </p:cNvPr>
          <p:cNvCxnSpPr>
            <a:cxnSpLocks/>
          </p:cNvCxnSpPr>
          <p:nvPr/>
        </p:nvCxnSpPr>
        <p:spPr>
          <a:xfrm flipV="1">
            <a:off x="7582731" y="3025068"/>
            <a:ext cx="0" cy="2624142"/>
          </a:xfrm>
          <a:prstGeom prst="line">
            <a:avLst/>
          </a:prstGeom>
          <a:ln w="6350">
            <a:solidFill>
              <a:srgbClr val="171C27"/>
            </a:solidFill>
            <a:tailEnd type="ova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0FBAF14E-7A4A-4749-948C-64BBA2B771E3}"/>
              </a:ext>
            </a:extLst>
          </p:cNvPr>
          <p:cNvCxnSpPr>
            <a:cxnSpLocks/>
          </p:cNvCxnSpPr>
          <p:nvPr/>
        </p:nvCxnSpPr>
        <p:spPr>
          <a:xfrm flipV="1">
            <a:off x="10215367" y="3642288"/>
            <a:ext cx="0" cy="1999650"/>
          </a:xfrm>
          <a:prstGeom prst="line">
            <a:avLst/>
          </a:prstGeom>
          <a:ln w="6350">
            <a:solidFill>
              <a:srgbClr val="171C27"/>
            </a:solidFill>
            <a:tailEnd type="ova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9EE6E51A-9216-4844-8570-67A89851217C}"/>
              </a:ext>
            </a:extLst>
          </p:cNvPr>
          <p:cNvCxnSpPr/>
          <p:nvPr/>
        </p:nvCxnSpPr>
        <p:spPr>
          <a:xfrm flipH="1">
            <a:off x="9480397" y="6109175"/>
            <a:ext cx="209177" cy="0"/>
          </a:xfrm>
          <a:prstGeom prst="line">
            <a:avLst/>
          </a:prstGeom>
          <a:ln w="6350">
            <a:solidFill>
              <a:srgbClr val="171C27"/>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80AD5767-6ACA-4222-86FD-A29FA3934AFD}"/>
              </a:ext>
            </a:extLst>
          </p:cNvPr>
          <p:cNvCxnSpPr>
            <a:cxnSpLocks/>
          </p:cNvCxnSpPr>
          <p:nvPr/>
        </p:nvCxnSpPr>
        <p:spPr>
          <a:xfrm>
            <a:off x="9681101" y="5982711"/>
            <a:ext cx="0" cy="261938"/>
          </a:xfrm>
          <a:prstGeom prst="line">
            <a:avLst/>
          </a:prstGeom>
          <a:ln w="25400">
            <a:solidFill>
              <a:srgbClr val="171C27"/>
            </a:solidFill>
          </a:ln>
        </p:spPr>
        <p:style>
          <a:lnRef idx="1">
            <a:schemeClr val="accent1"/>
          </a:lnRef>
          <a:fillRef idx="0">
            <a:schemeClr val="accent1"/>
          </a:fillRef>
          <a:effectRef idx="0">
            <a:schemeClr val="accent1"/>
          </a:effectRef>
          <a:fontRef idx="minor">
            <a:schemeClr val="tx1"/>
          </a:fontRef>
        </p:style>
      </p:cxnSp>
      <p:sp>
        <p:nvSpPr>
          <p:cNvPr id="94" name="TextBox 93">
            <a:extLst>
              <a:ext uri="{FF2B5EF4-FFF2-40B4-BE49-F238E27FC236}">
                <a16:creationId xmlns:a16="http://schemas.microsoft.com/office/drawing/2014/main" id="{5C28E9BC-DE10-4C25-9047-315C2342D938}"/>
              </a:ext>
            </a:extLst>
          </p:cNvPr>
          <p:cNvSpPr txBox="1"/>
          <p:nvPr/>
        </p:nvSpPr>
        <p:spPr>
          <a:xfrm>
            <a:off x="9680581" y="5917177"/>
            <a:ext cx="1037811" cy="400110"/>
          </a:xfrm>
          <a:prstGeom prst="rect">
            <a:avLst/>
          </a:prstGeom>
          <a:noFill/>
        </p:spPr>
        <p:txBody>
          <a:bodyPr wrap="square" rtlCol="0">
            <a:spAutoFit/>
          </a:bodyPr>
          <a:lstStyle/>
          <a:p>
            <a:r>
              <a:rPr lang="en-US" sz="1000" cap="all" dirty="0">
                <a:solidFill>
                  <a:srgbClr val="171C27"/>
                </a:solidFill>
                <a:latin typeface="Montserrat ExtraBold" panose="00000900000000000000" pitchFamily="2" charset="0"/>
              </a:rPr>
              <a:t>Singapore</a:t>
            </a:r>
          </a:p>
          <a:p>
            <a:r>
              <a:rPr lang="en-US" sz="1000" dirty="0">
                <a:solidFill>
                  <a:srgbClr val="171C27"/>
                </a:solidFill>
                <a:latin typeface="Montserrat Light" panose="00000400000000000000" pitchFamily="2" charset="0"/>
              </a:rPr>
              <a:t>18 Traders</a:t>
            </a:r>
          </a:p>
        </p:txBody>
      </p:sp>
      <p:cxnSp>
        <p:nvCxnSpPr>
          <p:cNvPr id="97" name="Straight Connector 96">
            <a:extLst>
              <a:ext uri="{FF2B5EF4-FFF2-40B4-BE49-F238E27FC236}">
                <a16:creationId xmlns:a16="http://schemas.microsoft.com/office/drawing/2014/main" id="{8CA271C7-DD9E-418F-B302-288CDDFC5DD2}"/>
              </a:ext>
            </a:extLst>
          </p:cNvPr>
          <p:cNvCxnSpPr/>
          <p:nvPr/>
        </p:nvCxnSpPr>
        <p:spPr>
          <a:xfrm flipH="1">
            <a:off x="7370199" y="5646829"/>
            <a:ext cx="209177" cy="0"/>
          </a:xfrm>
          <a:prstGeom prst="line">
            <a:avLst/>
          </a:prstGeom>
          <a:ln w="6350">
            <a:solidFill>
              <a:srgbClr val="171C27"/>
            </a:solidFill>
          </a:ln>
        </p:spPr>
        <p:style>
          <a:lnRef idx="1">
            <a:schemeClr val="accent1"/>
          </a:lnRef>
          <a:fillRef idx="0">
            <a:schemeClr val="accent1"/>
          </a:fillRef>
          <a:effectRef idx="0">
            <a:schemeClr val="accent1"/>
          </a:effectRef>
          <a:fontRef idx="minor">
            <a:schemeClr val="tx1"/>
          </a:fontRef>
        </p:style>
      </p:cxnSp>
      <p:sp>
        <p:nvSpPr>
          <p:cNvPr id="98" name="TextBox 97">
            <a:extLst>
              <a:ext uri="{FF2B5EF4-FFF2-40B4-BE49-F238E27FC236}">
                <a16:creationId xmlns:a16="http://schemas.microsoft.com/office/drawing/2014/main" id="{99D75DD1-5FD4-488B-83CC-85FDCD9905C8}"/>
              </a:ext>
            </a:extLst>
          </p:cNvPr>
          <p:cNvSpPr txBox="1"/>
          <p:nvPr/>
        </p:nvSpPr>
        <p:spPr>
          <a:xfrm>
            <a:off x="6338981" y="5454831"/>
            <a:ext cx="1037811" cy="400110"/>
          </a:xfrm>
          <a:prstGeom prst="rect">
            <a:avLst/>
          </a:prstGeom>
          <a:noFill/>
        </p:spPr>
        <p:txBody>
          <a:bodyPr wrap="square" rtlCol="0">
            <a:spAutoFit/>
          </a:bodyPr>
          <a:lstStyle/>
          <a:p>
            <a:pPr algn="r"/>
            <a:r>
              <a:rPr lang="en-US" sz="1000" cap="all" dirty="0">
                <a:solidFill>
                  <a:srgbClr val="171C27"/>
                </a:solidFill>
                <a:latin typeface="Montserrat ExtraBold" panose="00000900000000000000" pitchFamily="2" charset="0"/>
              </a:rPr>
              <a:t>Oslo</a:t>
            </a:r>
          </a:p>
          <a:p>
            <a:pPr algn="r"/>
            <a:r>
              <a:rPr lang="en-US" sz="1000" dirty="0">
                <a:solidFill>
                  <a:srgbClr val="171C27"/>
                </a:solidFill>
                <a:latin typeface="Montserrat Light" panose="00000400000000000000" pitchFamily="2" charset="0"/>
              </a:rPr>
              <a:t>3 Traders</a:t>
            </a:r>
          </a:p>
        </p:txBody>
      </p:sp>
      <p:cxnSp>
        <p:nvCxnSpPr>
          <p:cNvPr id="99" name="Straight Connector 98">
            <a:extLst>
              <a:ext uri="{FF2B5EF4-FFF2-40B4-BE49-F238E27FC236}">
                <a16:creationId xmlns:a16="http://schemas.microsoft.com/office/drawing/2014/main" id="{314253A7-0161-4C2A-83BE-02CCF7D405D5}"/>
              </a:ext>
            </a:extLst>
          </p:cNvPr>
          <p:cNvCxnSpPr>
            <a:cxnSpLocks/>
          </p:cNvCxnSpPr>
          <p:nvPr/>
        </p:nvCxnSpPr>
        <p:spPr>
          <a:xfrm>
            <a:off x="7376792" y="5520365"/>
            <a:ext cx="0" cy="261938"/>
          </a:xfrm>
          <a:prstGeom prst="line">
            <a:avLst/>
          </a:prstGeom>
          <a:ln w="25400">
            <a:solidFill>
              <a:srgbClr val="171C27"/>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22689E77-0049-490D-8AFD-2EB3DD9818BA}"/>
              </a:ext>
            </a:extLst>
          </p:cNvPr>
          <p:cNvCxnSpPr/>
          <p:nvPr/>
        </p:nvCxnSpPr>
        <p:spPr>
          <a:xfrm flipH="1">
            <a:off x="10215892" y="5641938"/>
            <a:ext cx="209177" cy="0"/>
          </a:xfrm>
          <a:prstGeom prst="line">
            <a:avLst/>
          </a:prstGeom>
          <a:ln w="6350">
            <a:solidFill>
              <a:srgbClr val="171C27"/>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96490AC6-4B43-4D59-A1DF-4EEC73B199EE}"/>
              </a:ext>
            </a:extLst>
          </p:cNvPr>
          <p:cNvCxnSpPr>
            <a:cxnSpLocks/>
          </p:cNvCxnSpPr>
          <p:nvPr/>
        </p:nvCxnSpPr>
        <p:spPr>
          <a:xfrm>
            <a:off x="10416596" y="5515474"/>
            <a:ext cx="0" cy="261938"/>
          </a:xfrm>
          <a:prstGeom prst="line">
            <a:avLst/>
          </a:prstGeom>
          <a:ln w="25400">
            <a:solidFill>
              <a:srgbClr val="171C27"/>
            </a:solidFill>
          </a:ln>
        </p:spPr>
        <p:style>
          <a:lnRef idx="1">
            <a:schemeClr val="accent1"/>
          </a:lnRef>
          <a:fillRef idx="0">
            <a:schemeClr val="accent1"/>
          </a:fillRef>
          <a:effectRef idx="0">
            <a:schemeClr val="accent1"/>
          </a:effectRef>
          <a:fontRef idx="minor">
            <a:schemeClr val="tx1"/>
          </a:fontRef>
        </p:style>
      </p:cxnSp>
      <p:sp>
        <p:nvSpPr>
          <p:cNvPr id="103" name="TextBox 102">
            <a:extLst>
              <a:ext uri="{FF2B5EF4-FFF2-40B4-BE49-F238E27FC236}">
                <a16:creationId xmlns:a16="http://schemas.microsoft.com/office/drawing/2014/main" id="{1FDEB001-4C58-4F78-9FA8-ECF216DE4936}"/>
              </a:ext>
            </a:extLst>
          </p:cNvPr>
          <p:cNvSpPr txBox="1"/>
          <p:nvPr/>
        </p:nvSpPr>
        <p:spPr>
          <a:xfrm>
            <a:off x="10416076" y="5449940"/>
            <a:ext cx="1037811" cy="400110"/>
          </a:xfrm>
          <a:prstGeom prst="rect">
            <a:avLst/>
          </a:prstGeom>
          <a:noFill/>
        </p:spPr>
        <p:txBody>
          <a:bodyPr wrap="square" rtlCol="0">
            <a:spAutoFit/>
          </a:bodyPr>
          <a:lstStyle/>
          <a:p>
            <a:r>
              <a:rPr lang="en-US" sz="1000" cap="all" dirty="0">
                <a:solidFill>
                  <a:srgbClr val="171C27"/>
                </a:solidFill>
                <a:latin typeface="Montserrat ExtraBold" panose="00000900000000000000" pitchFamily="2" charset="0"/>
              </a:rPr>
              <a:t>Tokyo</a:t>
            </a:r>
          </a:p>
          <a:p>
            <a:r>
              <a:rPr lang="en-US" sz="1000" dirty="0">
                <a:solidFill>
                  <a:srgbClr val="171C27"/>
                </a:solidFill>
                <a:latin typeface="Montserrat Light" panose="00000400000000000000" pitchFamily="2" charset="0"/>
              </a:rPr>
              <a:t>1 Trader</a:t>
            </a:r>
          </a:p>
        </p:txBody>
      </p:sp>
      <p:cxnSp>
        <p:nvCxnSpPr>
          <p:cNvPr id="105" name="Straight Connector 104">
            <a:extLst>
              <a:ext uri="{FF2B5EF4-FFF2-40B4-BE49-F238E27FC236}">
                <a16:creationId xmlns:a16="http://schemas.microsoft.com/office/drawing/2014/main" id="{41586DCE-02E1-4F96-8CE5-0AA1C1654D87}"/>
              </a:ext>
            </a:extLst>
          </p:cNvPr>
          <p:cNvCxnSpPr/>
          <p:nvPr/>
        </p:nvCxnSpPr>
        <p:spPr>
          <a:xfrm flipH="1">
            <a:off x="5263762" y="5648773"/>
            <a:ext cx="209177" cy="0"/>
          </a:xfrm>
          <a:prstGeom prst="line">
            <a:avLst/>
          </a:prstGeom>
          <a:ln w="6350">
            <a:solidFill>
              <a:srgbClr val="171C27"/>
            </a:solidFill>
          </a:ln>
        </p:spPr>
        <p:style>
          <a:lnRef idx="1">
            <a:schemeClr val="accent1"/>
          </a:lnRef>
          <a:fillRef idx="0">
            <a:schemeClr val="accent1"/>
          </a:fillRef>
          <a:effectRef idx="0">
            <a:schemeClr val="accent1"/>
          </a:effectRef>
          <a:fontRef idx="minor">
            <a:schemeClr val="tx1"/>
          </a:fontRef>
        </p:style>
      </p:cxnSp>
      <p:sp>
        <p:nvSpPr>
          <p:cNvPr id="106" name="TextBox 105">
            <a:extLst>
              <a:ext uri="{FF2B5EF4-FFF2-40B4-BE49-F238E27FC236}">
                <a16:creationId xmlns:a16="http://schemas.microsoft.com/office/drawing/2014/main" id="{BF955965-9769-454E-8297-6254614AE3FA}"/>
              </a:ext>
            </a:extLst>
          </p:cNvPr>
          <p:cNvSpPr txBox="1"/>
          <p:nvPr/>
        </p:nvSpPr>
        <p:spPr>
          <a:xfrm>
            <a:off x="4232544" y="5456775"/>
            <a:ext cx="1037811" cy="400110"/>
          </a:xfrm>
          <a:prstGeom prst="rect">
            <a:avLst/>
          </a:prstGeom>
          <a:noFill/>
        </p:spPr>
        <p:txBody>
          <a:bodyPr wrap="square" rtlCol="0">
            <a:spAutoFit/>
          </a:bodyPr>
          <a:lstStyle/>
          <a:p>
            <a:pPr algn="r"/>
            <a:r>
              <a:rPr lang="en-US" sz="1000" cap="all" dirty="0">
                <a:solidFill>
                  <a:srgbClr val="171C27"/>
                </a:solidFill>
                <a:latin typeface="Montserrat ExtraBold" panose="00000900000000000000" pitchFamily="2" charset="0"/>
              </a:rPr>
              <a:t>Houston</a:t>
            </a:r>
          </a:p>
          <a:p>
            <a:pPr algn="r"/>
            <a:r>
              <a:rPr lang="en-US" sz="1000" dirty="0">
                <a:solidFill>
                  <a:srgbClr val="171C27"/>
                </a:solidFill>
                <a:latin typeface="Montserrat Light" panose="00000400000000000000" pitchFamily="2" charset="0"/>
              </a:rPr>
              <a:t>5 Traders</a:t>
            </a:r>
          </a:p>
        </p:txBody>
      </p:sp>
      <p:cxnSp>
        <p:nvCxnSpPr>
          <p:cNvPr id="107" name="Straight Connector 106">
            <a:extLst>
              <a:ext uri="{FF2B5EF4-FFF2-40B4-BE49-F238E27FC236}">
                <a16:creationId xmlns:a16="http://schemas.microsoft.com/office/drawing/2014/main" id="{277E742B-2235-42FD-8FD0-A06A3FC7EAB0}"/>
              </a:ext>
            </a:extLst>
          </p:cNvPr>
          <p:cNvCxnSpPr>
            <a:cxnSpLocks/>
          </p:cNvCxnSpPr>
          <p:nvPr/>
        </p:nvCxnSpPr>
        <p:spPr>
          <a:xfrm>
            <a:off x="5270355" y="5522309"/>
            <a:ext cx="0" cy="261938"/>
          </a:xfrm>
          <a:prstGeom prst="line">
            <a:avLst/>
          </a:prstGeom>
          <a:ln w="25400">
            <a:solidFill>
              <a:srgbClr val="171C27"/>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FB9DACC8-DFFE-46F9-8591-A6F272A23E04}"/>
              </a:ext>
            </a:extLst>
          </p:cNvPr>
          <p:cNvCxnSpPr>
            <a:cxnSpLocks/>
          </p:cNvCxnSpPr>
          <p:nvPr/>
        </p:nvCxnSpPr>
        <p:spPr>
          <a:xfrm flipV="1">
            <a:off x="5671626" y="3804243"/>
            <a:ext cx="0" cy="2301601"/>
          </a:xfrm>
          <a:prstGeom prst="line">
            <a:avLst/>
          </a:prstGeom>
          <a:ln w="6350">
            <a:solidFill>
              <a:srgbClr val="171C27"/>
            </a:solidFill>
            <a:tailEnd type="ova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B9E43CAB-32B5-4B63-B31C-DFDA45404C24}"/>
              </a:ext>
            </a:extLst>
          </p:cNvPr>
          <p:cNvCxnSpPr>
            <a:cxnSpLocks/>
          </p:cNvCxnSpPr>
          <p:nvPr/>
        </p:nvCxnSpPr>
        <p:spPr>
          <a:xfrm>
            <a:off x="8503211" y="1777566"/>
            <a:ext cx="0" cy="2111638"/>
          </a:xfrm>
          <a:prstGeom prst="line">
            <a:avLst/>
          </a:prstGeom>
          <a:ln w="6350">
            <a:solidFill>
              <a:srgbClr val="171C27"/>
            </a:solidFill>
            <a:tailEnd type="ova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157E6396-D46E-4994-9B02-02364CADD3E7}"/>
              </a:ext>
            </a:extLst>
          </p:cNvPr>
          <p:cNvCxnSpPr/>
          <p:nvPr/>
        </p:nvCxnSpPr>
        <p:spPr>
          <a:xfrm flipH="1">
            <a:off x="8501440" y="1777566"/>
            <a:ext cx="209177" cy="0"/>
          </a:xfrm>
          <a:prstGeom prst="line">
            <a:avLst/>
          </a:prstGeom>
          <a:ln w="6350">
            <a:solidFill>
              <a:srgbClr val="171C27"/>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F53570DC-2F66-4F25-96CE-DEEC7FE6782E}"/>
              </a:ext>
            </a:extLst>
          </p:cNvPr>
          <p:cNvCxnSpPr>
            <a:cxnSpLocks/>
          </p:cNvCxnSpPr>
          <p:nvPr/>
        </p:nvCxnSpPr>
        <p:spPr>
          <a:xfrm>
            <a:off x="8702144" y="1651102"/>
            <a:ext cx="0" cy="261938"/>
          </a:xfrm>
          <a:prstGeom prst="line">
            <a:avLst/>
          </a:prstGeom>
          <a:ln w="25400">
            <a:solidFill>
              <a:srgbClr val="171C27"/>
            </a:solidFill>
          </a:ln>
        </p:spPr>
        <p:style>
          <a:lnRef idx="1">
            <a:schemeClr val="accent1"/>
          </a:lnRef>
          <a:fillRef idx="0">
            <a:schemeClr val="accent1"/>
          </a:fillRef>
          <a:effectRef idx="0">
            <a:schemeClr val="accent1"/>
          </a:effectRef>
          <a:fontRef idx="minor">
            <a:schemeClr val="tx1"/>
          </a:fontRef>
        </p:style>
      </p:cxnSp>
      <p:sp>
        <p:nvSpPr>
          <p:cNvPr id="118" name="TextBox 117">
            <a:extLst>
              <a:ext uri="{FF2B5EF4-FFF2-40B4-BE49-F238E27FC236}">
                <a16:creationId xmlns:a16="http://schemas.microsoft.com/office/drawing/2014/main" id="{908789BC-16E7-4A2C-B8F3-9C6B8FC95D23}"/>
              </a:ext>
            </a:extLst>
          </p:cNvPr>
          <p:cNvSpPr txBox="1"/>
          <p:nvPr/>
        </p:nvSpPr>
        <p:spPr>
          <a:xfrm>
            <a:off x="8701624" y="1585568"/>
            <a:ext cx="1037811" cy="400110"/>
          </a:xfrm>
          <a:prstGeom prst="rect">
            <a:avLst/>
          </a:prstGeom>
          <a:noFill/>
        </p:spPr>
        <p:txBody>
          <a:bodyPr wrap="square" rtlCol="0">
            <a:spAutoFit/>
          </a:bodyPr>
          <a:lstStyle/>
          <a:p>
            <a:r>
              <a:rPr lang="en-US" sz="1000" cap="all" dirty="0">
                <a:solidFill>
                  <a:srgbClr val="171C27"/>
                </a:solidFill>
                <a:latin typeface="Montserrat ExtraBold" panose="00000900000000000000" pitchFamily="2" charset="0"/>
              </a:rPr>
              <a:t>Dubai</a:t>
            </a:r>
          </a:p>
          <a:p>
            <a:r>
              <a:rPr lang="en-US" sz="1000" dirty="0">
                <a:solidFill>
                  <a:srgbClr val="171C27"/>
                </a:solidFill>
                <a:latin typeface="Montserrat Light" panose="00000400000000000000" pitchFamily="2" charset="0"/>
              </a:rPr>
              <a:t>9 Traders</a:t>
            </a:r>
          </a:p>
        </p:txBody>
      </p:sp>
      <p:cxnSp>
        <p:nvCxnSpPr>
          <p:cNvPr id="126" name="Straight Connector 125">
            <a:extLst>
              <a:ext uri="{FF2B5EF4-FFF2-40B4-BE49-F238E27FC236}">
                <a16:creationId xmlns:a16="http://schemas.microsoft.com/office/drawing/2014/main" id="{D04B6F4A-47CD-4005-A24C-5E8145993BDC}"/>
              </a:ext>
            </a:extLst>
          </p:cNvPr>
          <p:cNvCxnSpPr/>
          <p:nvPr/>
        </p:nvCxnSpPr>
        <p:spPr>
          <a:xfrm flipH="1">
            <a:off x="7625538" y="6105844"/>
            <a:ext cx="209177" cy="0"/>
          </a:xfrm>
          <a:prstGeom prst="line">
            <a:avLst/>
          </a:prstGeom>
          <a:ln w="6350">
            <a:solidFill>
              <a:srgbClr val="171C27"/>
            </a:solidFill>
          </a:ln>
        </p:spPr>
        <p:style>
          <a:lnRef idx="1">
            <a:schemeClr val="accent1"/>
          </a:lnRef>
          <a:fillRef idx="0">
            <a:schemeClr val="accent1"/>
          </a:fillRef>
          <a:effectRef idx="0">
            <a:schemeClr val="accent1"/>
          </a:effectRef>
          <a:fontRef idx="minor">
            <a:schemeClr val="tx1"/>
          </a:fontRef>
        </p:style>
      </p:cxnSp>
      <p:sp>
        <p:nvSpPr>
          <p:cNvPr id="127" name="TextBox 126">
            <a:extLst>
              <a:ext uri="{FF2B5EF4-FFF2-40B4-BE49-F238E27FC236}">
                <a16:creationId xmlns:a16="http://schemas.microsoft.com/office/drawing/2014/main" id="{850BB1C4-29BB-4012-8492-7BA56E09CC58}"/>
              </a:ext>
            </a:extLst>
          </p:cNvPr>
          <p:cNvSpPr txBox="1"/>
          <p:nvPr/>
        </p:nvSpPr>
        <p:spPr>
          <a:xfrm>
            <a:off x="6594320" y="5913846"/>
            <a:ext cx="1037811" cy="400110"/>
          </a:xfrm>
          <a:prstGeom prst="rect">
            <a:avLst/>
          </a:prstGeom>
          <a:noFill/>
        </p:spPr>
        <p:txBody>
          <a:bodyPr wrap="square" rtlCol="0">
            <a:spAutoFit/>
          </a:bodyPr>
          <a:lstStyle/>
          <a:p>
            <a:pPr algn="r"/>
            <a:r>
              <a:rPr lang="en-US" sz="1000" cap="all" dirty="0">
                <a:solidFill>
                  <a:srgbClr val="171C27"/>
                </a:solidFill>
                <a:latin typeface="Montserrat ExtraBold" panose="00000900000000000000" pitchFamily="2" charset="0"/>
              </a:rPr>
              <a:t>Athens</a:t>
            </a:r>
          </a:p>
          <a:p>
            <a:pPr algn="r"/>
            <a:r>
              <a:rPr lang="en-US" sz="1000" dirty="0">
                <a:solidFill>
                  <a:srgbClr val="171C27"/>
                </a:solidFill>
                <a:latin typeface="Montserrat Light" panose="00000400000000000000" pitchFamily="2" charset="0"/>
              </a:rPr>
              <a:t>5 Traders</a:t>
            </a:r>
          </a:p>
        </p:txBody>
      </p:sp>
      <p:cxnSp>
        <p:nvCxnSpPr>
          <p:cNvPr id="128" name="Straight Connector 127">
            <a:extLst>
              <a:ext uri="{FF2B5EF4-FFF2-40B4-BE49-F238E27FC236}">
                <a16:creationId xmlns:a16="http://schemas.microsoft.com/office/drawing/2014/main" id="{25532DA5-B7C9-4F86-BC17-2C42C7D9C421}"/>
              </a:ext>
            </a:extLst>
          </p:cNvPr>
          <p:cNvCxnSpPr>
            <a:cxnSpLocks/>
          </p:cNvCxnSpPr>
          <p:nvPr/>
        </p:nvCxnSpPr>
        <p:spPr>
          <a:xfrm>
            <a:off x="7632131" y="5979380"/>
            <a:ext cx="0" cy="261938"/>
          </a:xfrm>
          <a:prstGeom prst="line">
            <a:avLst/>
          </a:prstGeom>
          <a:ln w="25400">
            <a:solidFill>
              <a:srgbClr val="171C27"/>
            </a:solidFill>
          </a:ln>
        </p:spPr>
        <p:style>
          <a:lnRef idx="1">
            <a:schemeClr val="accent1"/>
          </a:lnRef>
          <a:fillRef idx="0">
            <a:schemeClr val="accent1"/>
          </a:fillRef>
          <a:effectRef idx="0">
            <a:schemeClr val="accent1"/>
          </a:effectRef>
          <a:fontRef idx="minor">
            <a:schemeClr val="tx1"/>
          </a:fontRef>
        </p:style>
      </p:cxnSp>
      <p:sp>
        <p:nvSpPr>
          <p:cNvPr id="156" name="TextBox 155">
            <a:extLst>
              <a:ext uri="{FF2B5EF4-FFF2-40B4-BE49-F238E27FC236}">
                <a16:creationId xmlns:a16="http://schemas.microsoft.com/office/drawing/2014/main" id="{6C132420-FE19-4D3C-9BC7-E581FE6F1E1A}"/>
              </a:ext>
            </a:extLst>
          </p:cNvPr>
          <p:cNvSpPr txBox="1"/>
          <p:nvPr/>
        </p:nvSpPr>
        <p:spPr>
          <a:xfrm>
            <a:off x="603978" y="2019919"/>
            <a:ext cx="2552579" cy="1569660"/>
          </a:xfrm>
          <a:prstGeom prst="rect">
            <a:avLst/>
          </a:prstGeom>
          <a:noFill/>
        </p:spPr>
        <p:txBody>
          <a:bodyPr wrap="square" rtlCol="0">
            <a:spAutoFit/>
          </a:bodyPr>
          <a:lstStyle/>
          <a:p>
            <a:pPr algn="r"/>
            <a:r>
              <a:rPr lang="en-US" sz="1200" dirty="0">
                <a:solidFill>
                  <a:srgbClr val="252C36"/>
                </a:solidFill>
                <a:latin typeface="Montserrat Medium" panose="00000600000000000000" pitchFamily="2" charset="0"/>
              </a:rPr>
              <a:t>A truly global presence with twelve offices in the main bunkering hubs</a:t>
            </a:r>
          </a:p>
          <a:p>
            <a:pPr algn="r"/>
            <a:endParaRPr lang="en-US" sz="1200" dirty="0">
              <a:solidFill>
                <a:srgbClr val="252C36"/>
              </a:solidFill>
              <a:latin typeface="Montserrat Medium" panose="00000600000000000000" pitchFamily="2" charset="0"/>
            </a:endParaRPr>
          </a:p>
          <a:p>
            <a:pPr algn="r"/>
            <a:r>
              <a:rPr lang="en-US" sz="1200" dirty="0">
                <a:solidFill>
                  <a:srgbClr val="252C36"/>
                </a:solidFill>
                <a:latin typeface="Montserrat Medium" panose="00000600000000000000" pitchFamily="2" charset="0"/>
              </a:rPr>
              <a:t>Local presence is a must in this industry, in order to develop key relationships with customers and suppliers</a:t>
            </a:r>
            <a:endParaRPr lang="en-GB" sz="1200" dirty="0">
              <a:solidFill>
                <a:srgbClr val="252C36"/>
              </a:solidFill>
              <a:latin typeface="Montserrat Medium" panose="00000600000000000000" pitchFamily="2" charset="0"/>
            </a:endParaRPr>
          </a:p>
        </p:txBody>
      </p:sp>
    </p:spTree>
    <p:extLst>
      <p:ext uri="{BB962C8B-B14F-4D97-AF65-F5344CB8AC3E}">
        <p14:creationId xmlns:p14="http://schemas.microsoft.com/office/powerpoint/2010/main" val="22552166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62F67388-D8BE-4C34-AF38-D3DFE88D386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740032" y="114301"/>
            <a:ext cx="1309094" cy="467350"/>
          </a:xfrm>
          <a:prstGeom prst="rect">
            <a:avLst/>
          </a:prstGeom>
        </p:spPr>
      </p:pic>
      <p:sp>
        <p:nvSpPr>
          <p:cNvPr id="9" name="TextBox 8">
            <a:extLst>
              <a:ext uri="{FF2B5EF4-FFF2-40B4-BE49-F238E27FC236}">
                <a16:creationId xmlns:a16="http://schemas.microsoft.com/office/drawing/2014/main" id="{5297F855-171F-47EA-A134-185475D34EC9}"/>
              </a:ext>
            </a:extLst>
          </p:cNvPr>
          <p:cNvSpPr txBox="1"/>
          <p:nvPr/>
        </p:nvSpPr>
        <p:spPr>
          <a:xfrm>
            <a:off x="1173322" y="804404"/>
            <a:ext cx="1983235" cy="584775"/>
          </a:xfrm>
          <a:prstGeom prst="rect">
            <a:avLst/>
          </a:prstGeom>
          <a:noFill/>
        </p:spPr>
        <p:txBody>
          <a:bodyPr wrap="none" rtlCol="0">
            <a:spAutoFit/>
          </a:bodyPr>
          <a:lstStyle/>
          <a:p>
            <a:pPr algn="r"/>
            <a:r>
              <a:rPr lang="en-US" sz="3200" dirty="0">
                <a:solidFill>
                  <a:srgbClr val="252C36"/>
                </a:solidFill>
                <a:latin typeface="Montserrat ExtraBold" panose="00000900000000000000" pitchFamily="2" charset="0"/>
              </a:rPr>
              <a:t>IMO 2020</a:t>
            </a:r>
            <a:endParaRPr lang="en-GB" sz="3200" dirty="0">
              <a:solidFill>
                <a:srgbClr val="252C36"/>
              </a:solidFill>
              <a:latin typeface="Montserrat ExtraBold" panose="00000900000000000000" pitchFamily="2" charset="0"/>
            </a:endParaRPr>
          </a:p>
        </p:txBody>
      </p:sp>
      <p:sp>
        <p:nvSpPr>
          <p:cNvPr id="5" name="TextBox 4">
            <a:extLst>
              <a:ext uri="{FF2B5EF4-FFF2-40B4-BE49-F238E27FC236}">
                <a16:creationId xmlns:a16="http://schemas.microsoft.com/office/drawing/2014/main" id="{C8D4D9E5-B561-4F7D-B20C-E70FABA6D572}"/>
              </a:ext>
            </a:extLst>
          </p:cNvPr>
          <p:cNvSpPr txBox="1"/>
          <p:nvPr/>
        </p:nvSpPr>
        <p:spPr>
          <a:xfrm>
            <a:off x="4600161" y="894578"/>
            <a:ext cx="2175596" cy="338554"/>
          </a:xfrm>
          <a:prstGeom prst="rect">
            <a:avLst/>
          </a:prstGeom>
          <a:noFill/>
        </p:spPr>
        <p:txBody>
          <a:bodyPr wrap="none" rtlCol="0">
            <a:spAutoFit/>
          </a:bodyPr>
          <a:lstStyle/>
          <a:p>
            <a:r>
              <a:rPr lang="en-US" sz="1600" dirty="0">
                <a:solidFill>
                  <a:srgbClr val="252C36"/>
                </a:solidFill>
                <a:latin typeface="Montserrat Medium" panose="00000600000000000000" pitchFamily="2" charset="0"/>
              </a:rPr>
              <a:t>THE CHANGE-OVER</a:t>
            </a:r>
            <a:endParaRPr lang="en-GB" sz="1600" dirty="0">
              <a:solidFill>
                <a:srgbClr val="252C36"/>
              </a:solidFill>
              <a:latin typeface="Montserrat Medium" panose="00000600000000000000" pitchFamily="2" charset="0"/>
            </a:endParaRPr>
          </a:p>
        </p:txBody>
      </p:sp>
      <p:sp>
        <p:nvSpPr>
          <p:cNvPr id="7" name="TextBox 6">
            <a:extLst>
              <a:ext uri="{FF2B5EF4-FFF2-40B4-BE49-F238E27FC236}">
                <a16:creationId xmlns:a16="http://schemas.microsoft.com/office/drawing/2014/main" id="{C27B2960-BA57-4F24-9B6B-E6043D0E9E51}"/>
              </a:ext>
            </a:extLst>
          </p:cNvPr>
          <p:cNvSpPr txBox="1"/>
          <p:nvPr/>
        </p:nvSpPr>
        <p:spPr>
          <a:xfrm>
            <a:off x="3263121" y="894578"/>
            <a:ext cx="1061509" cy="338554"/>
          </a:xfrm>
          <a:prstGeom prst="rect">
            <a:avLst/>
          </a:prstGeom>
          <a:noFill/>
        </p:spPr>
        <p:txBody>
          <a:bodyPr wrap="none" rtlCol="0">
            <a:spAutoFit/>
          </a:bodyPr>
          <a:lstStyle/>
          <a:p>
            <a:pPr algn="r"/>
            <a:r>
              <a:rPr lang="en-US" sz="1600" dirty="0">
                <a:solidFill>
                  <a:srgbClr val="252C36"/>
                </a:solidFill>
                <a:latin typeface="Montserrat ExtraBold" panose="00000900000000000000" pitchFamily="2" charset="0"/>
              </a:rPr>
              <a:t>Nov 2019</a:t>
            </a:r>
            <a:endParaRPr lang="en-GB" sz="1600" dirty="0">
              <a:solidFill>
                <a:srgbClr val="252C36"/>
              </a:solidFill>
              <a:latin typeface="Montserrat ExtraBold" panose="00000900000000000000" pitchFamily="2" charset="0"/>
            </a:endParaRPr>
          </a:p>
        </p:txBody>
      </p:sp>
      <p:sp>
        <p:nvSpPr>
          <p:cNvPr id="8" name="TextBox 7">
            <a:extLst>
              <a:ext uri="{FF2B5EF4-FFF2-40B4-BE49-F238E27FC236}">
                <a16:creationId xmlns:a16="http://schemas.microsoft.com/office/drawing/2014/main" id="{62EA1295-A690-4E46-96DB-2A435C73D094}"/>
              </a:ext>
            </a:extLst>
          </p:cNvPr>
          <p:cNvSpPr txBox="1"/>
          <p:nvPr/>
        </p:nvSpPr>
        <p:spPr>
          <a:xfrm>
            <a:off x="4600162" y="1233132"/>
            <a:ext cx="7287038" cy="461665"/>
          </a:xfrm>
          <a:prstGeom prst="rect">
            <a:avLst/>
          </a:prstGeom>
          <a:noFill/>
        </p:spPr>
        <p:txBody>
          <a:bodyPr wrap="square" rtlCol="0">
            <a:spAutoFit/>
          </a:bodyPr>
          <a:lstStyle/>
          <a:p>
            <a:pPr>
              <a:spcAft>
                <a:spcPts val="600"/>
              </a:spcAft>
            </a:pPr>
            <a:r>
              <a:rPr lang="en-US" sz="1200" dirty="0">
                <a:solidFill>
                  <a:srgbClr val="252C36"/>
                </a:solidFill>
                <a:latin typeface="Montserrat Light" panose="00000400000000000000" pitchFamily="2" charset="0"/>
              </a:rPr>
              <a:t>Integr8 saw a sharp uptick of VLSFO orders and requests for HSFO Debunkering during the month of November 19. Sulphur claims were prevalent in the early days probably as a result of cross-over</a:t>
            </a:r>
            <a:endParaRPr lang="en-GB" sz="1200" dirty="0">
              <a:solidFill>
                <a:srgbClr val="252C36"/>
              </a:solidFill>
              <a:latin typeface="Montserrat Light" panose="00000400000000000000" pitchFamily="2" charset="0"/>
            </a:endParaRPr>
          </a:p>
        </p:txBody>
      </p:sp>
      <p:sp>
        <p:nvSpPr>
          <p:cNvPr id="10" name="TextBox 9">
            <a:extLst>
              <a:ext uri="{FF2B5EF4-FFF2-40B4-BE49-F238E27FC236}">
                <a16:creationId xmlns:a16="http://schemas.microsoft.com/office/drawing/2014/main" id="{2663AA10-C55A-4ABF-AD82-54998F35A2BE}"/>
              </a:ext>
            </a:extLst>
          </p:cNvPr>
          <p:cNvSpPr txBox="1"/>
          <p:nvPr/>
        </p:nvSpPr>
        <p:spPr>
          <a:xfrm>
            <a:off x="4600161" y="1793593"/>
            <a:ext cx="1641796" cy="338554"/>
          </a:xfrm>
          <a:prstGeom prst="rect">
            <a:avLst/>
          </a:prstGeom>
          <a:noFill/>
        </p:spPr>
        <p:txBody>
          <a:bodyPr wrap="none" rtlCol="0">
            <a:spAutoFit/>
          </a:bodyPr>
          <a:lstStyle/>
          <a:p>
            <a:r>
              <a:rPr lang="en-US" sz="1600" dirty="0">
                <a:solidFill>
                  <a:srgbClr val="252C36"/>
                </a:solidFill>
                <a:latin typeface="Montserrat Medium" panose="00000600000000000000" pitchFamily="2" charset="0"/>
              </a:rPr>
              <a:t>AVAILABILITY?</a:t>
            </a:r>
            <a:endParaRPr lang="en-GB" sz="1600" dirty="0">
              <a:solidFill>
                <a:srgbClr val="252C36"/>
              </a:solidFill>
              <a:latin typeface="Montserrat Medium" panose="00000600000000000000" pitchFamily="2" charset="0"/>
            </a:endParaRPr>
          </a:p>
        </p:txBody>
      </p:sp>
      <p:sp>
        <p:nvSpPr>
          <p:cNvPr id="11" name="TextBox 10">
            <a:extLst>
              <a:ext uri="{FF2B5EF4-FFF2-40B4-BE49-F238E27FC236}">
                <a16:creationId xmlns:a16="http://schemas.microsoft.com/office/drawing/2014/main" id="{338F8D34-B957-4F57-98EA-E1CE2950B98D}"/>
              </a:ext>
            </a:extLst>
          </p:cNvPr>
          <p:cNvSpPr txBox="1"/>
          <p:nvPr/>
        </p:nvSpPr>
        <p:spPr>
          <a:xfrm>
            <a:off x="3300540" y="1793593"/>
            <a:ext cx="1027845" cy="338554"/>
          </a:xfrm>
          <a:prstGeom prst="rect">
            <a:avLst/>
          </a:prstGeom>
          <a:noFill/>
        </p:spPr>
        <p:txBody>
          <a:bodyPr wrap="none" rtlCol="0">
            <a:spAutoFit/>
          </a:bodyPr>
          <a:lstStyle/>
          <a:p>
            <a:pPr algn="r"/>
            <a:r>
              <a:rPr lang="en-US" sz="1600" dirty="0">
                <a:solidFill>
                  <a:srgbClr val="252C36"/>
                </a:solidFill>
                <a:latin typeface="Montserrat ExtraBold" panose="00000900000000000000" pitchFamily="2" charset="0"/>
              </a:rPr>
              <a:t>Jan 2020</a:t>
            </a:r>
            <a:endParaRPr lang="en-GB" sz="1600" dirty="0">
              <a:solidFill>
                <a:srgbClr val="252C36"/>
              </a:solidFill>
              <a:latin typeface="Montserrat ExtraBold" panose="00000900000000000000" pitchFamily="2" charset="0"/>
            </a:endParaRPr>
          </a:p>
        </p:txBody>
      </p:sp>
      <p:sp>
        <p:nvSpPr>
          <p:cNvPr id="12" name="TextBox 11">
            <a:extLst>
              <a:ext uri="{FF2B5EF4-FFF2-40B4-BE49-F238E27FC236}">
                <a16:creationId xmlns:a16="http://schemas.microsoft.com/office/drawing/2014/main" id="{F59EDD06-2C46-4678-ACC4-D6C2038BF13B}"/>
              </a:ext>
            </a:extLst>
          </p:cNvPr>
          <p:cNvSpPr txBox="1"/>
          <p:nvPr/>
        </p:nvSpPr>
        <p:spPr>
          <a:xfrm>
            <a:off x="4600161" y="2087648"/>
            <a:ext cx="7287038" cy="646331"/>
          </a:xfrm>
          <a:prstGeom prst="rect">
            <a:avLst/>
          </a:prstGeom>
          <a:noFill/>
        </p:spPr>
        <p:txBody>
          <a:bodyPr wrap="square" rtlCol="0">
            <a:spAutoFit/>
          </a:bodyPr>
          <a:lstStyle/>
          <a:p>
            <a:pPr>
              <a:spcAft>
                <a:spcPts val="600"/>
              </a:spcAft>
            </a:pPr>
            <a:r>
              <a:rPr lang="en-US" sz="1200" dirty="0">
                <a:solidFill>
                  <a:srgbClr val="252C36"/>
                </a:solidFill>
                <a:latin typeface="Montserrat Light" panose="00000400000000000000" pitchFamily="2" charset="0"/>
              </a:rPr>
              <a:t>Despite Initial tight availabilities VLSFO supply ramped up rapidly to more than 400 ports worldwide, an increase of 50% from Nov 19, Infrastructure lagged but caught up &amp; most challenges overcome. FONAR’s quickly fell away after an initial spike supporting a relatively seamless changeover.</a:t>
            </a:r>
          </a:p>
        </p:txBody>
      </p:sp>
      <p:cxnSp>
        <p:nvCxnSpPr>
          <p:cNvPr id="3" name="Straight Connector 2">
            <a:extLst>
              <a:ext uri="{FF2B5EF4-FFF2-40B4-BE49-F238E27FC236}">
                <a16:creationId xmlns:a16="http://schemas.microsoft.com/office/drawing/2014/main" id="{5117CACE-2332-4EAE-9D0D-6FECA1DB3FEF}"/>
              </a:ext>
            </a:extLst>
          </p:cNvPr>
          <p:cNvCxnSpPr>
            <a:cxnSpLocks/>
          </p:cNvCxnSpPr>
          <p:nvPr/>
        </p:nvCxnSpPr>
        <p:spPr>
          <a:xfrm>
            <a:off x="3284348" y="950813"/>
            <a:ext cx="0" cy="2182912"/>
          </a:xfrm>
          <a:prstGeom prst="line">
            <a:avLst/>
          </a:prstGeom>
          <a:ln w="76200">
            <a:solidFill>
              <a:srgbClr val="87889F"/>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5367FD03-6D56-4DFB-8777-4710D5FEFDA6}"/>
              </a:ext>
            </a:extLst>
          </p:cNvPr>
          <p:cNvCxnSpPr>
            <a:cxnSpLocks/>
          </p:cNvCxnSpPr>
          <p:nvPr/>
        </p:nvCxnSpPr>
        <p:spPr>
          <a:xfrm flipH="1">
            <a:off x="3757157" y="2132147"/>
            <a:ext cx="476251" cy="0"/>
          </a:xfrm>
          <a:prstGeom prst="line">
            <a:avLst/>
          </a:prstGeom>
          <a:ln w="38100">
            <a:solidFill>
              <a:srgbClr val="87889F"/>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0A69FE3F-4C85-42CC-8900-4F6F82EA1E38}"/>
              </a:ext>
            </a:extLst>
          </p:cNvPr>
          <p:cNvCxnSpPr>
            <a:cxnSpLocks/>
          </p:cNvCxnSpPr>
          <p:nvPr/>
        </p:nvCxnSpPr>
        <p:spPr>
          <a:xfrm flipH="1">
            <a:off x="3800019" y="1240939"/>
            <a:ext cx="433390" cy="0"/>
          </a:xfrm>
          <a:prstGeom prst="line">
            <a:avLst/>
          </a:prstGeom>
          <a:ln w="38100">
            <a:solidFill>
              <a:srgbClr val="87889F"/>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C078680C-C994-4573-A6BF-D78ED27FBDE9}"/>
              </a:ext>
            </a:extLst>
          </p:cNvPr>
          <p:cNvSpPr txBox="1"/>
          <p:nvPr/>
        </p:nvSpPr>
        <p:spPr>
          <a:xfrm>
            <a:off x="603978" y="2019919"/>
            <a:ext cx="2552579" cy="646331"/>
          </a:xfrm>
          <a:prstGeom prst="rect">
            <a:avLst/>
          </a:prstGeom>
          <a:noFill/>
        </p:spPr>
        <p:txBody>
          <a:bodyPr wrap="square" rtlCol="0">
            <a:spAutoFit/>
          </a:bodyPr>
          <a:lstStyle/>
          <a:p>
            <a:pPr algn="r"/>
            <a:r>
              <a:rPr lang="en-US" sz="1200" dirty="0">
                <a:solidFill>
                  <a:srgbClr val="252C36"/>
                </a:solidFill>
                <a:latin typeface="Montserrat Medium" panose="00000600000000000000" pitchFamily="2" charset="0"/>
              </a:rPr>
              <a:t>A little over 16 months ago the Industry faced one of the biggest challenges it had ever faced</a:t>
            </a:r>
            <a:endParaRPr lang="en-GB" sz="1200" dirty="0">
              <a:solidFill>
                <a:srgbClr val="252C36"/>
              </a:solidFill>
              <a:latin typeface="Montserrat Medium" panose="00000600000000000000" pitchFamily="2" charset="0"/>
            </a:endParaRPr>
          </a:p>
        </p:txBody>
      </p:sp>
      <p:pic>
        <p:nvPicPr>
          <p:cNvPr id="4" name="Picture 3">
            <a:extLst>
              <a:ext uri="{FF2B5EF4-FFF2-40B4-BE49-F238E27FC236}">
                <a16:creationId xmlns:a16="http://schemas.microsoft.com/office/drawing/2014/main" id="{D5E8F986-6F08-4703-9A15-429A031B8784}"/>
              </a:ext>
            </a:extLst>
          </p:cNvPr>
          <p:cNvPicPr>
            <a:picLocks noChangeAspect="1"/>
          </p:cNvPicPr>
          <p:nvPr/>
        </p:nvPicPr>
        <p:blipFill>
          <a:blip r:embed="rId5"/>
          <a:stretch>
            <a:fillRect/>
          </a:stretch>
        </p:blipFill>
        <p:spPr>
          <a:xfrm>
            <a:off x="4600160" y="3028034"/>
            <a:ext cx="6653992" cy="3548040"/>
          </a:xfrm>
          <a:prstGeom prst="rect">
            <a:avLst/>
          </a:prstGeom>
        </p:spPr>
      </p:pic>
      <p:sp>
        <p:nvSpPr>
          <p:cNvPr id="28" name="TextBox 27">
            <a:extLst>
              <a:ext uri="{FF2B5EF4-FFF2-40B4-BE49-F238E27FC236}">
                <a16:creationId xmlns:a16="http://schemas.microsoft.com/office/drawing/2014/main" id="{CE11F738-A697-4161-804B-865CA0F72CE6}"/>
              </a:ext>
            </a:extLst>
          </p:cNvPr>
          <p:cNvSpPr txBox="1"/>
          <p:nvPr/>
        </p:nvSpPr>
        <p:spPr>
          <a:xfrm rot="5400000" flipH="1">
            <a:off x="6723377" y="4606947"/>
            <a:ext cx="2762514" cy="528014"/>
          </a:xfrm>
          <a:prstGeom prst="rect">
            <a:avLst/>
          </a:prstGeom>
          <a:noFill/>
          <a:ln w="25400">
            <a:solidFill>
              <a:srgbClr val="FF0000"/>
            </a:solidFill>
            <a:extLst>
              <a:ext uri="{C807C97D-BFC1-408E-A445-0C87EB9F89A2}">
                <ask:lineSketchStyleProps xmlns:ask="http://schemas.microsoft.com/office/drawing/2018/sketchyshapes">
                  <ask:type>
                    <ask:lineSketchNone/>
                  </ask:type>
                </ask:lineSketchStyleProps>
              </a:ext>
            </a:extLst>
          </a:ln>
        </p:spPr>
        <p:txBody>
          <a:bodyPr wrap="square" rtlCol="0">
            <a:spAutoFit/>
          </a:bodyPr>
          <a:lstStyle/>
          <a:p>
            <a:endParaRPr lang="en-SG" dirty="0"/>
          </a:p>
        </p:txBody>
      </p:sp>
      <p:sp>
        <p:nvSpPr>
          <p:cNvPr id="16" name="TextBox 15">
            <a:extLst>
              <a:ext uri="{FF2B5EF4-FFF2-40B4-BE49-F238E27FC236}">
                <a16:creationId xmlns:a16="http://schemas.microsoft.com/office/drawing/2014/main" id="{98DF0282-7931-47E2-B29D-99505AF96E9D}"/>
              </a:ext>
            </a:extLst>
          </p:cNvPr>
          <p:cNvSpPr txBox="1"/>
          <p:nvPr/>
        </p:nvSpPr>
        <p:spPr>
          <a:xfrm rot="5400000" flipH="1">
            <a:off x="7762207" y="4606947"/>
            <a:ext cx="2762514" cy="528014"/>
          </a:xfrm>
          <a:prstGeom prst="rect">
            <a:avLst/>
          </a:prstGeom>
          <a:noFill/>
          <a:ln w="25400">
            <a:solidFill>
              <a:srgbClr val="FF0000"/>
            </a:solidFill>
            <a:extLst>
              <a:ext uri="{C807C97D-BFC1-408E-A445-0C87EB9F89A2}">
                <ask:lineSketchStyleProps xmlns:ask="http://schemas.microsoft.com/office/drawing/2018/sketchyshapes">
                  <ask:type>
                    <ask:lineSketchNone/>
                  </ask:type>
                </ask:lineSketchStyleProps>
              </a:ext>
            </a:extLst>
          </a:ln>
        </p:spPr>
        <p:txBody>
          <a:bodyPr wrap="square" rtlCol="0">
            <a:spAutoFit/>
          </a:bodyPr>
          <a:lstStyle/>
          <a:p>
            <a:endParaRPr lang="en-SG" dirty="0"/>
          </a:p>
        </p:txBody>
      </p:sp>
      <p:sp>
        <p:nvSpPr>
          <p:cNvPr id="17" name="TextBox 16">
            <a:extLst>
              <a:ext uri="{FF2B5EF4-FFF2-40B4-BE49-F238E27FC236}">
                <a16:creationId xmlns:a16="http://schemas.microsoft.com/office/drawing/2014/main" id="{413035FA-FA03-4AFA-9D0E-0E413E97C100}"/>
              </a:ext>
            </a:extLst>
          </p:cNvPr>
          <p:cNvSpPr txBox="1"/>
          <p:nvPr/>
        </p:nvSpPr>
        <p:spPr>
          <a:xfrm rot="5400000" flipH="1">
            <a:off x="9606032" y="4606947"/>
            <a:ext cx="2762513" cy="528014"/>
          </a:xfrm>
          <a:prstGeom prst="rect">
            <a:avLst/>
          </a:prstGeom>
          <a:noFill/>
          <a:ln w="25400">
            <a:solidFill>
              <a:srgbClr val="FF0000"/>
            </a:solidFill>
            <a:extLst>
              <a:ext uri="{C807C97D-BFC1-408E-A445-0C87EB9F89A2}">
                <ask:lineSketchStyleProps xmlns:ask="http://schemas.microsoft.com/office/drawing/2018/sketchyshapes">
                  <ask:type>
                    <ask:lineSketchNone/>
                  </ask:type>
                </ask:lineSketchStyleProps>
              </a:ext>
            </a:extLst>
          </a:ln>
        </p:spPr>
        <p:txBody>
          <a:bodyPr wrap="square" rtlCol="0">
            <a:spAutoFit/>
          </a:bodyPr>
          <a:lstStyle/>
          <a:p>
            <a:endParaRPr lang="en-SG" dirty="0"/>
          </a:p>
        </p:txBody>
      </p:sp>
    </p:spTree>
    <p:extLst>
      <p:ext uri="{BB962C8B-B14F-4D97-AF65-F5344CB8AC3E}">
        <p14:creationId xmlns:p14="http://schemas.microsoft.com/office/powerpoint/2010/main" val="12933303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297F855-171F-47EA-A134-185475D34EC9}"/>
              </a:ext>
            </a:extLst>
          </p:cNvPr>
          <p:cNvSpPr txBox="1"/>
          <p:nvPr/>
        </p:nvSpPr>
        <p:spPr>
          <a:xfrm>
            <a:off x="739066" y="632183"/>
            <a:ext cx="10713865" cy="584775"/>
          </a:xfrm>
          <a:prstGeom prst="rect">
            <a:avLst/>
          </a:prstGeom>
          <a:noFill/>
        </p:spPr>
        <p:txBody>
          <a:bodyPr wrap="square" rtlCol="0">
            <a:spAutoFit/>
          </a:bodyPr>
          <a:lstStyle/>
          <a:p>
            <a:pPr algn="r"/>
            <a:r>
              <a:rPr lang="en-US" sz="3200" dirty="0">
                <a:solidFill>
                  <a:schemeClr val="tx1">
                    <a:lumMod val="85000"/>
                    <a:lumOff val="15000"/>
                  </a:schemeClr>
                </a:solidFill>
                <a:latin typeface="Montserrat ExtraBold" panose="00000900000000000000" pitchFamily="2" charset="0"/>
              </a:rPr>
              <a:t>IMO 2020 &amp; DIVERSITY IN THE BUNKER MARKET</a:t>
            </a:r>
            <a:endParaRPr lang="en-GB" sz="3200" dirty="0">
              <a:solidFill>
                <a:schemeClr val="tx1">
                  <a:lumMod val="85000"/>
                  <a:lumOff val="15000"/>
                </a:schemeClr>
              </a:solidFill>
              <a:latin typeface="Montserrat ExtraBold" panose="00000900000000000000" pitchFamily="2" charset="0"/>
            </a:endParaRPr>
          </a:p>
        </p:txBody>
      </p:sp>
      <p:cxnSp>
        <p:nvCxnSpPr>
          <p:cNvPr id="3" name="Straight Connector 2">
            <a:extLst>
              <a:ext uri="{FF2B5EF4-FFF2-40B4-BE49-F238E27FC236}">
                <a16:creationId xmlns:a16="http://schemas.microsoft.com/office/drawing/2014/main" id="{5117CACE-2332-4EAE-9D0D-6FECA1DB3FEF}"/>
              </a:ext>
            </a:extLst>
          </p:cNvPr>
          <p:cNvCxnSpPr>
            <a:cxnSpLocks/>
          </p:cNvCxnSpPr>
          <p:nvPr/>
        </p:nvCxnSpPr>
        <p:spPr>
          <a:xfrm>
            <a:off x="6095998" y="1328441"/>
            <a:ext cx="1" cy="5276336"/>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graphicFrame>
        <p:nvGraphicFramePr>
          <p:cNvPr id="20" name="Chart 19">
            <a:extLst>
              <a:ext uri="{FF2B5EF4-FFF2-40B4-BE49-F238E27FC236}">
                <a16:creationId xmlns:a16="http://schemas.microsoft.com/office/drawing/2014/main" id="{3F88DE1A-9E96-4A9E-9B3C-FED653C7E8ED}"/>
              </a:ext>
            </a:extLst>
          </p:cNvPr>
          <p:cNvGraphicFramePr/>
          <p:nvPr/>
        </p:nvGraphicFramePr>
        <p:xfrm>
          <a:off x="6172548" y="1324056"/>
          <a:ext cx="5702761" cy="3485392"/>
        </p:xfrm>
        <a:graphic>
          <a:graphicData uri="http://schemas.openxmlformats.org/drawingml/2006/chart">
            <c:chart xmlns:c="http://schemas.openxmlformats.org/drawingml/2006/chart" xmlns:r="http://schemas.openxmlformats.org/officeDocument/2006/relationships" r:id="rId3"/>
          </a:graphicData>
        </a:graphic>
      </p:graphicFrame>
      <p:pic>
        <p:nvPicPr>
          <p:cNvPr id="31" name="Picture 30" descr="Map&#10;&#10;Description automatically generated">
            <a:extLst>
              <a:ext uri="{FF2B5EF4-FFF2-40B4-BE49-F238E27FC236}">
                <a16:creationId xmlns:a16="http://schemas.microsoft.com/office/drawing/2014/main" id="{7BE67DCC-BB10-4168-B005-FE5F0E26315B}"/>
              </a:ext>
            </a:extLst>
          </p:cNvPr>
          <p:cNvPicPr>
            <a:picLocks noChangeAspect="1"/>
          </p:cNvPicPr>
          <p:nvPr/>
        </p:nvPicPr>
        <p:blipFill rotWithShape="1">
          <a:blip r:embed="rId4">
            <a:extLst>
              <a:ext uri="{28A0092B-C50C-407E-A947-70E740481C1C}">
                <a14:useLocalDpi xmlns:a14="http://schemas.microsoft.com/office/drawing/2010/main" val="0"/>
              </a:ext>
            </a:extLst>
          </a:blip>
          <a:srcRect l="1177" t="3188" r="2238" b="2893"/>
          <a:stretch/>
        </p:blipFill>
        <p:spPr>
          <a:xfrm>
            <a:off x="1668364" y="4153848"/>
            <a:ext cx="3834390" cy="2480452"/>
          </a:xfrm>
          <a:prstGeom prst="rect">
            <a:avLst/>
          </a:prstGeom>
        </p:spPr>
      </p:pic>
      <p:pic>
        <p:nvPicPr>
          <p:cNvPr id="34" name="Picture 33" descr="Map&#10;&#10;Description automatically generated">
            <a:extLst>
              <a:ext uri="{FF2B5EF4-FFF2-40B4-BE49-F238E27FC236}">
                <a16:creationId xmlns:a16="http://schemas.microsoft.com/office/drawing/2014/main" id="{C2F5AB20-62B4-47BC-A811-DF089438EA84}"/>
              </a:ext>
            </a:extLst>
          </p:cNvPr>
          <p:cNvPicPr>
            <a:picLocks noChangeAspect="1"/>
          </p:cNvPicPr>
          <p:nvPr/>
        </p:nvPicPr>
        <p:blipFill rotWithShape="1">
          <a:blip r:embed="rId5">
            <a:extLst>
              <a:ext uri="{28A0092B-C50C-407E-A947-70E740481C1C}">
                <a14:useLocalDpi xmlns:a14="http://schemas.microsoft.com/office/drawing/2010/main" val="0"/>
              </a:ext>
            </a:extLst>
          </a:blip>
          <a:srcRect l="2011" t="1814" r="1404" b="4267"/>
          <a:stretch/>
        </p:blipFill>
        <p:spPr>
          <a:xfrm>
            <a:off x="1668355" y="1516502"/>
            <a:ext cx="3834399" cy="2480457"/>
          </a:xfrm>
          <a:prstGeom prst="rect">
            <a:avLst/>
          </a:prstGeom>
        </p:spPr>
      </p:pic>
      <p:sp>
        <p:nvSpPr>
          <p:cNvPr id="39" name="TextBox 38">
            <a:extLst>
              <a:ext uri="{FF2B5EF4-FFF2-40B4-BE49-F238E27FC236}">
                <a16:creationId xmlns:a16="http://schemas.microsoft.com/office/drawing/2014/main" id="{4422C415-62C1-418F-9811-FF2C16AC26E5}"/>
              </a:ext>
            </a:extLst>
          </p:cNvPr>
          <p:cNvSpPr txBox="1"/>
          <p:nvPr/>
        </p:nvSpPr>
        <p:spPr>
          <a:xfrm>
            <a:off x="165141" y="4098074"/>
            <a:ext cx="1268686" cy="830997"/>
          </a:xfrm>
          <a:prstGeom prst="rect">
            <a:avLst/>
          </a:prstGeom>
          <a:noFill/>
        </p:spPr>
        <p:txBody>
          <a:bodyPr wrap="square" rtlCol="0">
            <a:spAutoFit/>
          </a:bodyPr>
          <a:lstStyle/>
          <a:p>
            <a:r>
              <a:rPr lang="en-GB" sz="1200" b="1" dirty="0">
                <a:solidFill>
                  <a:schemeClr val="tx1">
                    <a:lumMod val="85000"/>
                    <a:lumOff val="15000"/>
                  </a:schemeClr>
                </a:solidFill>
                <a:latin typeface="Montserrat" panose="00000500000000000000" pitchFamily="2" charset="0"/>
              </a:rPr>
              <a:t>PORTS SUPPLYING HSFO - MARCH 2021</a:t>
            </a:r>
          </a:p>
        </p:txBody>
      </p:sp>
      <p:sp>
        <p:nvSpPr>
          <p:cNvPr id="41" name="TextBox 40">
            <a:extLst>
              <a:ext uri="{FF2B5EF4-FFF2-40B4-BE49-F238E27FC236}">
                <a16:creationId xmlns:a16="http://schemas.microsoft.com/office/drawing/2014/main" id="{EC91BA72-6D90-43DC-B4D2-FE97ADB2D9B5}"/>
              </a:ext>
            </a:extLst>
          </p:cNvPr>
          <p:cNvSpPr txBox="1"/>
          <p:nvPr/>
        </p:nvSpPr>
        <p:spPr>
          <a:xfrm>
            <a:off x="223456" y="1480196"/>
            <a:ext cx="1289489" cy="830997"/>
          </a:xfrm>
          <a:prstGeom prst="rect">
            <a:avLst/>
          </a:prstGeom>
          <a:noFill/>
        </p:spPr>
        <p:txBody>
          <a:bodyPr wrap="square" rtlCol="0">
            <a:spAutoFit/>
          </a:bodyPr>
          <a:lstStyle/>
          <a:p>
            <a:r>
              <a:rPr lang="en-GB" sz="1200" b="1" dirty="0">
                <a:solidFill>
                  <a:schemeClr val="tx1">
                    <a:lumMod val="85000"/>
                    <a:lumOff val="15000"/>
                  </a:schemeClr>
                </a:solidFill>
                <a:latin typeface="Montserrat" panose="00000500000000000000" pitchFamily="2" charset="0"/>
              </a:rPr>
              <a:t>PORTS SUPPLYING VLSFO -MARCH 2021</a:t>
            </a:r>
          </a:p>
        </p:txBody>
      </p:sp>
      <p:cxnSp>
        <p:nvCxnSpPr>
          <p:cNvPr id="48" name="Straight Connector 47">
            <a:extLst>
              <a:ext uri="{FF2B5EF4-FFF2-40B4-BE49-F238E27FC236}">
                <a16:creationId xmlns:a16="http://schemas.microsoft.com/office/drawing/2014/main" id="{18B623BC-C300-411D-93F6-A74D3B06C279}"/>
              </a:ext>
            </a:extLst>
          </p:cNvPr>
          <p:cNvCxnSpPr>
            <a:cxnSpLocks/>
          </p:cNvCxnSpPr>
          <p:nvPr/>
        </p:nvCxnSpPr>
        <p:spPr>
          <a:xfrm flipH="1">
            <a:off x="314703" y="2345307"/>
            <a:ext cx="848726" cy="0"/>
          </a:xfrm>
          <a:prstGeom prst="line">
            <a:avLst/>
          </a:prstGeom>
          <a:ln w="38100">
            <a:solidFill>
              <a:srgbClr val="87889F"/>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86AAC72A-AB38-4534-A291-494C774EC33E}"/>
              </a:ext>
            </a:extLst>
          </p:cNvPr>
          <p:cNvCxnSpPr>
            <a:cxnSpLocks/>
          </p:cNvCxnSpPr>
          <p:nvPr/>
        </p:nvCxnSpPr>
        <p:spPr>
          <a:xfrm flipH="1">
            <a:off x="314703" y="4945582"/>
            <a:ext cx="848726" cy="0"/>
          </a:xfrm>
          <a:prstGeom prst="line">
            <a:avLst/>
          </a:prstGeom>
          <a:ln w="38100">
            <a:solidFill>
              <a:srgbClr val="87889F"/>
            </a:solidFill>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D2EFEF2F-BA1F-4C9E-8544-C6CD5803E80D}"/>
              </a:ext>
            </a:extLst>
          </p:cNvPr>
          <p:cNvSpPr txBox="1"/>
          <p:nvPr/>
        </p:nvSpPr>
        <p:spPr>
          <a:xfrm>
            <a:off x="8551329" y="4929071"/>
            <a:ext cx="1226547" cy="523220"/>
          </a:xfrm>
          <a:prstGeom prst="rect">
            <a:avLst/>
          </a:prstGeom>
          <a:noFill/>
        </p:spPr>
        <p:txBody>
          <a:bodyPr wrap="square" rtlCol="0">
            <a:spAutoFit/>
          </a:bodyPr>
          <a:lstStyle/>
          <a:p>
            <a:pPr algn="ctr"/>
            <a:r>
              <a:rPr lang="en-GB" sz="1400" b="1" dirty="0">
                <a:solidFill>
                  <a:schemeClr val="tx1">
                    <a:lumMod val="85000"/>
                    <a:lumOff val="15000"/>
                  </a:schemeClr>
                </a:solidFill>
                <a:latin typeface="Montserrat" panose="00000500000000000000" pitchFamily="2" charset="0"/>
              </a:rPr>
              <a:t>HSFO SUPPLIERS </a:t>
            </a:r>
          </a:p>
        </p:txBody>
      </p:sp>
      <p:sp>
        <p:nvSpPr>
          <p:cNvPr id="67" name="TextBox 66">
            <a:extLst>
              <a:ext uri="{FF2B5EF4-FFF2-40B4-BE49-F238E27FC236}">
                <a16:creationId xmlns:a16="http://schemas.microsoft.com/office/drawing/2014/main" id="{89C5572A-472D-408F-9063-F7E3432D1775}"/>
              </a:ext>
            </a:extLst>
          </p:cNvPr>
          <p:cNvSpPr txBox="1"/>
          <p:nvPr/>
        </p:nvSpPr>
        <p:spPr>
          <a:xfrm>
            <a:off x="6626140" y="4929071"/>
            <a:ext cx="1226548" cy="523220"/>
          </a:xfrm>
          <a:prstGeom prst="rect">
            <a:avLst/>
          </a:prstGeom>
          <a:noFill/>
        </p:spPr>
        <p:txBody>
          <a:bodyPr wrap="square" rtlCol="0">
            <a:spAutoFit/>
          </a:bodyPr>
          <a:lstStyle/>
          <a:p>
            <a:pPr algn="ctr"/>
            <a:r>
              <a:rPr lang="en-GB" sz="1400" b="1" dirty="0">
                <a:solidFill>
                  <a:schemeClr val="tx1">
                    <a:lumMod val="85000"/>
                    <a:lumOff val="15000"/>
                  </a:schemeClr>
                </a:solidFill>
                <a:latin typeface="Montserrat" panose="00000500000000000000" pitchFamily="2" charset="0"/>
              </a:rPr>
              <a:t>VLSFO SUPPLIERS </a:t>
            </a:r>
          </a:p>
        </p:txBody>
      </p:sp>
      <p:cxnSp>
        <p:nvCxnSpPr>
          <p:cNvPr id="68" name="Straight Connector 67">
            <a:extLst>
              <a:ext uri="{FF2B5EF4-FFF2-40B4-BE49-F238E27FC236}">
                <a16:creationId xmlns:a16="http://schemas.microsoft.com/office/drawing/2014/main" id="{685A5720-F19C-4A7F-BE22-B31DAAFD6211}"/>
              </a:ext>
            </a:extLst>
          </p:cNvPr>
          <p:cNvCxnSpPr>
            <a:cxnSpLocks/>
          </p:cNvCxnSpPr>
          <p:nvPr/>
        </p:nvCxnSpPr>
        <p:spPr>
          <a:xfrm flipH="1">
            <a:off x="6815051" y="5439766"/>
            <a:ext cx="848726" cy="0"/>
          </a:xfrm>
          <a:prstGeom prst="line">
            <a:avLst/>
          </a:prstGeom>
          <a:ln w="38100">
            <a:solidFill>
              <a:srgbClr val="87889F"/>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5527F791-7972-4051-AEA4-BB8D5C3DE8A4}"/>
              </a:ext>
            </a:extLst>
          </p:cNvPr>
          <p:cNvCxnSpPr>
            <a:cxnSpLocks/>
          </p:cNvCxnSpPr>
          <p:nvPr/>
        </p:nvCxnSpPr>
        <p:spPr>
          <a:xfrm flipH="1">
            <a:off x="8740239" y="5443757"/>
            <a:ext cx="848726" cy="0"/>
          </a:xfrm>
          <a:prstGeom prst="line">
            <a:avLst/>
          </a:prstGeom>
          <a:ln w="38100">
            <a:solidFill>
              <a:srgbClr val="87889F"/>
            </a:solidFill>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456B266E-75C3-45BE-BD1A-67610309F415}"/>
              </a:ext>
            </a:extLst>
          </p:cNvPr>
          <p:cNvSpPr txBox="1"/>
          <p:nvPr/>
        </p:nvSpPr>
        <p:spPr>
          <a:xfrm>
            <a:off x="6487789" y="5408386"/>
            <a:ext cx="1447833" cy="707886"/>
          </a:xfrm>
          <a:prstGeom prst="rect">
            <a:avLst/>
          </a:prstGeom>
          <a:noFill/>
        </p:spPr>
        <p:txBody>
          <a:bodyPr wrap="square" rtlCol="0">
            <a:spAutoFit/>
          </a:bodyPr>
          <a:lstStyle/>
          <a:p>
            <a:pPr algn="ctr"/>
            <a:r>
              <a:rPr lang="en-GB" sz="2400" baseline="38000" dirty="0">
                <a:solidFill>
                  <a:srgbClr val="0C0911"/>
                </a:solidFill>
                <a:latin typeface="Montserrat ExtraBold" panose="00000900000000000000" pitchFamily="2" charset="0"/>
              </a:rPr>
              <a:t>+</a:t>
            </a:r>
            <a:r>
              <a:rPr lang="en-GB" sz="4000" dirty="0">
                <a:solidFill>
                  <a:srgbClr val="0C0911"/>
                </a:solidFill>
                <a:latin typeface="Montserrat ExtraBold" panose="00000900000000000000" pitchFamily="2" charset="0"/>
              </a:rPr>
              <a:t>450</a:t>
            </a:r>
          </a:p>
        </p:txBody>
      </p:sp>
      <p:sp>
        <p:nvSpPr>
          <p:cNvPr id="73" name="TextBox 72">
            <a:extLst>
              <a:ext uri="{FF2B5EF4-FFF2-40B4-BE49-F238E27FC236}">
                <a16:creationId xmlns:a16="http://schemas.microsoft.com/office/drawing/2014/main" id="{67A0F3DD-3B59-4C3F-8ED9-CAF602F48C54}"/>
              </a:ext>
            </a:extLst>
          </p:cNvPr>
          <p:cNvSpPr txBox="1"/>
          <p:nvPr/>
        </p:nvSpPr>
        <p:spPr>
          <a:xfrm>
            <a:off x="8551329" y="5424938"/>
            <a:ext cx="1180130" cy="707886"/>
          </a:xfrm>
          <a:prstGeom prst="rect">
            <a:avLst/>
          </a:prstGeom>
          <a:noFill/>
        </p:spPr>
        <p:txBody>
          <a:bodyPr wrap="none" rtlCol="0">
            <a:spAutoFit/>
          </a:bodyPr>
          <a:lstStyle/>
          <a:p>
            <a:pPr algn="ctr"/>
            <a:r>
              <a:rPr lang="en-GB" sz="2400" baseline="38000" dirty="0">
                <a:solidFill>
                  <a:srgbClr val="0C0911"/>
                </a:solidFill>
                <a:latin typeface="Montserrat ExtraBold" panose="00000900000000000000" pitchFamily="2" charset="0"/>
              </a:rPr>
              <a:t>+</a:t>
            </a:r>
            <a:r>
              <a:rPr lang="en-GB" sz="4000" dirty="0">
                <a:solidFill>
                  <a:srgbClr val="0C0911"/>
                </a:solidFill>
                <a:latin typeface="Montserrat ExtraBold" panose="00000900000000000000" pitchFamily="2" charset="0"/>
              </a:rPr>
              <a:t>150</a:t>
            </a:r>
          </a:p>
        </p:txBody>
      </p:sp>
      <p:sp>
        <p:nvSpPr>
          <p:cNvPr id="19" name="TextBox 18">
            <a:extLst>
              <a:ext uri="{FF2B5EF4-FFF2-40B4-BE49-F238E27FC236}">
                <a16:creationId xmlns:a16="http://schemas.microsoft.com/office/drawing/2014/main" id="{9ABC0799-3A29-4148-AF95-7D7427FE7FAF}"/>
              </a:ext>
            </a:extLst>
          </p:cNvPr>
          <p:cNvSpPr txBox="1"/>
          <p:nvPr/>
        </p:nvSpPr>
        <p:spPr>
          <a:xfrm>
            <a:off x="10260504" y="4916546"/>
            <a:ext cx="1553588" cy="523220"/>
          </a:xfrm>
          <a:prstGeom prst="rect">
            <a:avLst/>
          </a:prstGeom>
          <a:noFill/>
        </p:spPr>
        <p:txBody>
          <a:bodyPr wrap="square" rtlCol="0">
            <a:spAutoFit/>
          </a:bodyPr>
          <a:lstStyle/>
          <a:p>
            <a:pPr algn="ctr"/>
            <a:r>
              <a:rPr lang="en-GB" sz="1400" b="1" dirty="0">
                <a:solidFill>
                  <a:schemeClr val="tx1">
                    <a:lumMod val="85000"/>
                    <a:lumOff val="15000"/>
                  </a:schemeClr>
                </a:solidFill>
                <a:latin typeface="Montserrat" panose="00000500000000000000" pitchFamily="2" charset="0"/>
              </a:rPr>
              <a:t>GLOBAL SHIPOWNERS</a:t>
            </a:r>
          </a:p>
        </p:txBody>
      </p:sp>
      <p:cxnSp>
        <p:nvCxnSpPr>
          <p:cNvPr id="21" name="Straight Connector 20">
            <a:extLst>
              <a:ext uri="{FF2B5EF4-FFF2-40B4-BE49-F238E27FC236}">
                <a16:creationId xmlns:a16="http://schemas.microsoft.com/office/drawing/2014/main" id="{30ACA77B-A26D-4BAC-9B9E-0B62834A0D0F}"/>
              </a:ext>
            </a:extLst>
          </p:cNvPr>
          <p:cNvCxnSpPr>
            <a:cxnSpLocks/>
          </p:cNvCxnSpPr>
          <p:nvPr/>
        </p:nvCxnSpPr>
        <p:spPr>
          <a:xfrm flipH="1" flipV="1">
            <a:off x="10518607" y="5426954"/>
            <a:ext cx="1037383" cy="3629"/>
          </a:xfrm>
          <a:prstGeom prst="line">
            <a:avLst/>
          </a:prstGeom>
          <a:ln w="38100">
            <a:solidFill>
              <a:srgbClr val="87889F"/>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BB24A618-675B-4BD0-8AA9-CF01C0307DD5}"/>
              </a:ext>
            </a:extLst>
          </p:cNvPr>
          <p:cNvSpPr txBox="1"/>
          <p:nvPr/>
        </p:nvSpPr>
        <p:spPr>
          <a:xfrm>
            <a:off x="10230025" y="5439766"/>
            <a:ext cx="1614545" cy="707886"/>
          </a:xfrm>
          <a:prstGeom prst="rect">
            <a:avLst/>
          </a:prstGeom>
          <a:noFill/>
        </p:spPr>
        <p:txBody>
          <a:bodyPr wrap="none" rtlCol="0">
            <a:spAutoFit/>
          </a:bodyPr>
          <a:lstStyle/>
          <a:p>
            <a:pPr algn="ctr"/>
            <a:r>
              <a:rPr lang="en-GB" sz="4000" dirty="0">
                <a:solidFill>
                  <a:srgbClr val="0C0911"/>
                </a:solidFill>
                <a:latin typeface="Montserrat ExtraBold" panose="00000900000000000000" pitchFamily="2" charset="0"/>
              </a:rPr>
              <a:t>1000</a:t>
            </a:r>
            <a:r>
              <a:rPr lang="en-GB" sz="2400" dirty="0">
                <a:solidFill>
                  <a:srgbClr val="0C0911"/>
                </a:solidFill>
                <a:latin typeface="Montserrat ExtraBold" panose="00000900000000000000" pitchFamily="2" charset="0"/>
              </a:rPr>
              <a:t>s</a:t>
            </a:r>
          </a:p>
        </p:txBody>
      </p:sp>
      <p:pic>
        <p:nvPicPr>
          <p:cNvPr id="23" name="Graphic 22">
            <a:extLst>
              <a:ext uri="{FF2B5EF4-FFF2-40B4-BE49-F238E27FC236}">
                <a16:creationId xmlns:a16="http://schemas.microsoft.com/office/drawing/2014/main" id="{363C42F9-4A84-46B7-A72B-69BFF926D88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740032" y="114301"/>
            <a:ext cx="1309094" cy="467350"/>
          </a:xfrm>
          <a:prstGeom prst="rect">
            <a:avLst/>
          </a:prstGeom>
        </p:spPr>
      </p:pic>
    </p:spTree>
    <p:extLst>
      <p:ext uri="{BB962C8B-B14F-4D97-AF65-F5344CB8AC3E}">
        <p14:creationId xmlns:p14="http://schemas.microsoft.com/office/powerpoint/2010/main" val="62390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62F67388-D8BE-4C34-AF38-D3DFE88D386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740032" y="114301"/>
            <a:ext cx="1309094" cy="467350"/>
          </a:xfrm>
          <a:prstGeom prst="rect">
            <a:avLst/>
          </a:prstGeom>
        </p:spPr>
      </p:pic>
      <p:sp>
        <p:nvSpPr>
          <p:cNvPr id="9" name="TextBox 8">
            <a:extLst>
              <a:ext uri="{FF2B5EF4-FFF2-40B4-BE49-F238E27FC236}">
                <a16:creationId xmlns:a16="http://schemas.microsoft.com/office/drawing/2014/main" id="{5297F855-171F-47EA-A134-185475D34EC9}"/>
              </a:ext>
            </a:extLst>
          </p:cNvPr>
          <p:cNvSpPr txBox="1"/>
          <p:nvPr/>
        </p:nvSpPr>
        <p:spPr>
          <a:xfrm>
            <a:off x="1283928" y="804404"/>
            <a:ext cx="1872629" cy="1077218"/>
          </a:xfrm>
          <a:prstGeom prst="rect">
            <a:avLst/>
          </a:prstGeom>
          <a:noFill/>
        </p:spPr>
        <p:txBody>
          <a:bodyPr wrap="none" rtlCol="0">
            <a:spAutoFit/>
          </a:bodyPr>
          <a:lstStyle/>
          <a:p>
            <a:pPr algn="r"/>
            <a:r>
              <a:rPr lang="en-US" sz="3200" dirty="0">
                <a:solidFill>
                  <a:srgbClr val="252C36"/>
                </a:solidFill>
                <a:latin typeface="Montserrat ExtraBold" panose="00000900000000000000" pitchFamily="2" charset="0"/>
              </a:rPr>
              <a:t>VLSFO</a:t>
            </a:r>
          </a:p>
          <a:p>
            <a:pPr algn="r"/>
            <a:r>
              <a:rPr lang="en-US" sz="3200" dirty="0">
                <a:solidFill>
                  <a:srgbClr val="252C36"/>
                </a:solidFill>
                <a:latin typeface="Montserrat ExtraBold" panose="00000900000000000000" pitchFamily="2" charset="0"/>
              </a:rPr>
              <a:t>TRENDS</a:t>
            </a:r>
            <a:endParaRPr lang="en-GB" sz="3200" dirty="0">
              <a:solidFill>
                <a:srgbClr val="252C36"/>
              </a:solidFill>
              <a:latin typeface="Montserrat ExtraBold" panose="00000900000000000000" pitchFamily="2" charset="0"/>
            </a:endParaRPr>
          </a:p>
        </p:txBody>
      </p:sp>
      <p:sp>
        <p:nvSpPr>
          <p:cNvPr id="5" name="TextBox 4">
            <a:extLst>
              <a:ext uri="{FF2B5EF4-FFF2-40B4-BE49-F238E27FC236}">
                <a16:creationId xmlns:a16="http://schemas.microsoft.com/office/drawing/2014/main" id="{C8D4D9E5-B561-4F7D-B20C-E70FABA6D572}"/>
              </a:ext>
            </a:extLst>
          </p:cNvPr>
          <p:cNvSpPr txBox="1"/>
          <p:nvPr/>
        </p:nvSpPr>
        <p:spPr>
          <a:xfrm>
            <a:off x="4600161" y="894578"/>
            <a:ext cx="184731" cy="338554"/>
          </a:xfrm>
          <a:prstGeom prst="rect">
            <a:avLst/>
          </a:prstGeom>
          <a:noFill/>
        </p:spPr>
        <p:txBody>
          <a:bodyPr wrap="none" rtlCol="0">
            <a:spAutoFit/>
          </a:bodyPr>
          <a:lstStyle/>
          <a:p>
            <a:endParaRPr lang="en-GB" sz="1600" dirty="0">
              <a:solidFill>
                <a:srgbClr val="252C36"/>
              </a:solidFill>
              <a:latin typeface="Montserrat Medium" panose="00000600000000000000" pitchFamily="2" charset="0"/>
            </a:endParaRPr>
          </a:p>
        </p:txBody>
      </p:sp>
      <p:sp>
        <p:nvSpPr>
          <p:cNvPr id="7" name="TextBox 6">
            <a:extLst>
              <a:ext uri="{FF2B5EF4-FFF2-40B4-BE49-F238E27FC236}">
                <a16:creationId xmlns:a16="http://schemas.microsoft.com/office/drawing/2014/main" id="{C27B2960-BA57-4F24-9B6B-E6043D0E9E51}"/>
              </a:ext>
            </a:extLst>
          </p:cNvPr>
          <p:cNvSpPr txBox="1"/>
          <p:nvPr/>
        </p:nvSpPr>
        <p:spPr>
          <a:xfrm>
            <a:off x="3612768" y="894578"/>
            <a:ext cx="711862" cy="338554"/>
          </a:xfrm>
          <a:prstGeom prst="rect">
            <a:avLst/>
          </a:prstGeom>
          <a:noFill/>
        </p:spPr>
        <p:txBody>
          <a:bodyPr wrap="none" rtlCol="0">
            <a:spAutoFit/>
          </a:bodyPr>
          <a:lstStyle/>
          <a:p>
            <a:pPr algn="r"/>
            <a:r>
              <a:rPr lang="en-US" sz="1600" dirty="0">
                <a:solidFill>
                  <a:srgbClr val="252C36"/>
                </a:solidFill>
                <a:latin typeface="Montserrat ExtraBold" panose="00000900000000000000" pitchFamily="2" charset="0"/>
              </a:rPr>
              <a:t>VLSFO</a:t>
            </a:r>
            <a:endParaRPr lang="en-GB" sz="1600" dirty="0">
              <a:solidFill>
                <a:srgbClr val="252C36"/>
              </a:solidFill>
              <a:latin typeface="Montserrat ExtraBold" panose="00000900000000000000" pitchFamily="2" charset="0"/>
            </a:endParaRPr>
          </a:p>
        </p:txBody>
      </p:sp>
      <p:sp>
        <p:nvSpPr>
          <p:cNvPr id="8" name="TextBox 7">
            <a:extLst>
              <a:ext uri="{FF2B5EF4-FFF2-40B4-BE49-F238E27FC236}">
                <a16:creationId xmlns:a16="http://schemas.microsoft.com/office/drawing/2014/main" id="{62EA1295-A690-4E46-96DB-2A435C73D094}"/>
              </a:ext>
            </a:extLst>
          </p:cNvPr>
          <p:cNvSpPr txBox="1"/>
          <p:nvPr/>
        </p:nvSpPr>
        <p:spPr>
          <a:xfrm>
            <a:off x="4600162" y="1233132"/>
            <a:ext cx="7287038" cy="1246495"/>
          </a:xfrm>
          <a:prstGeom prst="rect">
            <a:avLst/>
          </a:prstGeom>
          <a:noFill/>
        </p:spPr>
        <p:txBody>
          <a:bodyPr wrap="square" rtlCol="0">
            <a:spAutoFit/>
          </a:bodyPr>
          <a:lstStyle/>
          <a:p>
            <a:pPr>
              <a:spcAft>
                <a:spcPts val="600"/>
              </a:spcAft>
            </a:pPr>
            <a:r>
              <a:rPr lang="en-US" sz="1200" dirty="0">
                <a:solidFill>
                  <a:srgbClr val="252C36"/>
                </a:solidFill>
                <a:latin typeface="Montserrat Light" panose="00000400000000000000" pitchFamily="2" charset="0"/>
              </a:rPr>
              <a:t>Effects of targeting Sulphur when blending VLSFO</a:t>
            </a:r>
          </a:p>
          <a:p>
            <a:pPr>
              <a:spcAft>
                <a:spcPts val="600"/>
              </a:spcAft>
            </a:pPr>
            <a:endParaRPr lang="en-US" sz="1200" dirty="0">
              <a:solidFill>
                <a:srgbClr val="252C36"/>
              </a:solidFill>
              <a:latin typeface="Montserrat Light" panose="00000400000000000000" pitchFamily="2" charset="0"/>
            </a:endParaRPr>
          </a:p>
          <a:p>
            <a:pPr marL="628650" lvl="1" indent="-171450">
              <a:spcAft>
                <a:spcPts val="600"/>
              </a:spcAft>
              <a:buFont typeface="Arial" panose="020B0604020202020204" pitchFamily="34" charset="0"/>
              <a:buChar char="•"/>
            </a:pPr>
            <a:r>
              <a:rPr lang="en-US" sz="1200" dirty="0">
                <a:solidFill>
                  <a:srgbClr val="252C36"/>
                </a:solidFill>
                <a:latin typeface="Montserrat Light" panose="00000400000000000000" pitchFamily="2" charset="0"/>
              </a:rPr>
              <a:t>Significant variance of Densities create an important risk when considering Vessel Intakes and also onboard set up of equipment</a:t>
            </a:r>
          </a:p>
          <a:p>
            <a:pPr marL="628650" lvl="1" indent="-171450">
              <a:spcAft>
                <a:spcPts val="600"/>
              </a:spcAft>
              <a:buFont typeface="Arial" panose="020B0604020202020204" pitchFamily="34" charset="0"/>
              <a:buChar char="•"/>
            </a:pPr>
            <a:r>
              <a:rPr lang="en-GB" sz="1200" dirty="0">
                <a:solidFill>
                  <a:srgbClr val="252C36"/>
                </a:solidFill>
                <a:latin typeface="Montserrat Light" panose="00000400000000000000" pitchFamily="2" charset="0"/>
              </a:rPr>
              <a:t>Variances In Viscosity require adjustment to settings onboard vessels for Purifiers and Injection.</a:t>
            </a:r>
          </a:p>
        </p:txBody>
      </p:sp>
      <p:cxnSp>
        <p:nvCxnSpPr>
          <p:cNvPr id="3" name="Straight Connector 2">
            <a:extLst>
              <a:ext uri="{FF2B5EF4-FFF2-40B4-BE49-F238E27FC236}">
                <a16:creationId xmlns:a16="http://schemas.microsoft.com/office/drawing/2014/main" id="{5117CACE-2332-4EAE-9D0D-6FECA1DB3FEF}"/>
              </a:ext>
            </a:extLst>
          </p:cNvPr>
          <p:cNvCxnSpPr>
            <a:cxnSpLocks/>
          </p:cNvCxnSpPr>
          <p:nvPr/>
        </p:nvCxnSpPr>
        <p:spPr>
          <a:xfrm>
            <a:off x="3284348" y="950813"/>
            <a:ext cx="0" cy="2182912"/>
          </a:xfrm>
          <a:prstGeom prst="line">
            <a:avLst/>
          </a:prstGeom>
          <a:ln w="76200">
            <a:solidFill>
              <a:srgbClr val="87889F"/>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0A69FE3F-4C85-42CC-8900-4F6F82EA1E38}"/>
              </a:ext>
            </a:extLst>
          </p:cNvPr>
          <p:cNvCxnSpPr>
            <a:cxnSpLocks/>
          </p:cNvCxnSpPr>
          <p:nvPr/>
        </p:nvCxnSpPr>
        <p:spPr>
          <a:xfrm flipH="1">
            <a:off x="3800019" y="1240939"/>
            <a:ext cx="433390" cy="0"/>
          </a:xfrm>
          <a:prstGeom prst="line">
            <a:avLst/>
          </a:prstGeom>
          <a:ln w="38100">
            <a:solidFill>
              <a:srgbClr val="87889F"/>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C078680C-C994-4573-A6BF-D78ED27FBDE9}"/>
              </a:ext>
            </a:extLst>
          </p:cNvPr>
          <p:cNvSpPr txBox="1"/>
          <p:nvPr/>
        </p:nvSpPr>
        <p:spPr>
          <a:xfrm>
            <a:off x="603978" y="2019919"/>
            <a:ext cx="2552579" cy="646331"/>
          </a:xfrm>
          <a:prstGeom prst="rect">
            <a:avLst/>
          </a:prstGeom>
          <a:noFill/>
        </p:spPr>
        <p:txBody>
          <a:bodyPr wrap="square" rtlCol="0">
            <a:spAutoFit/>
          </a:bodyPr>
          <a:lstStyle/>
          <a:p>
            <a:pPr algn="r"/>
            <a:r>
              <a:rPr lang="en-US" sz="1200" dirty="0">
                <a:solidFill>
                  <a:srgbClr val="252C36"/>
                </a:solidFill>
                <a:latin typeface="Montserrat Medium" panose="00000600000000000000" pitchFamily="2" charset="0"/>
              </a:rPr>
              <a:t>The targeting of Sulphur has resulted in profound changes to the Fuels that are commercially available</a:t>
            </a:r>
            <a:endParaRPr lang="en-GB" sz="1200" dirty="0">
              <a:solidFill>
                <a:srgbClr val="252C36"/>
              </a:solidFill>
              <a:latin typeface="Montserrat Medium" panose="00000600000000000000" pitchFamily="2" charset="0"/>
            </a:endParaRPr>
          </a:p>
        </p:txBody>
      </p:sp>
      <p:pic>
        <p:nvPicPr>
          <p:cNvPr id="2" name="Picture 1">
            <a:extLst>
              <a:ext uri="{FF2B5EF4-FFF2-40B4-BE49-F238E27FC236}">
                <a16:creationId xmlns:a16="http://schemas.microsoft.com/office/drawing/2014/main" id="{8155F550-2067-4A2E-A1C6-FA2EE3C0130F}"/>
              </a:ext>
            </a:extLst>
          </p:cNvPr>
          <p:cNvPicPr>
            <a:picLocks noChangeAspect="1"/>
          </p:cNvPicPr>
          <p:nvPr/>
        </p:nvPicPr>
        <p:blipFill rotWithShape="1">
          <a:blip r:embed="rId5"/>
          <a:srcRect t="16105" b="67791"/>
          <a:stretch/>
        </p:blipFill>
        <p:spPr>
          <a:xfrm>
            <a:off x="665380" y="5243842"/>
            <a:ext cx="11437625" cy="1104619"/>
          </a:xfrm>
          <a:prstGeom prst="rect">
            <a:avLst/>
          </a:prstGeom>
        </p:spPr>
      </p:pic>
      <p:pic>
        <p:nvPicPr>
          <p:cNvPr id="19" name="Picture 18">
            <a:extLst>
              <a:ext uri="{FF2B5EF4-FFF2-40B4-BE49-F238E27FC236}">
                <a16:creationId xmlns:a16="http://schemas.microsoft.com/office/drawing/2014/main" id="{03976D72-FBDB-426C-BB72-82AC94696C66}"/>
              </a:ext>
            </a:extLst>
          </p:cNvPr>
          <p:cNvPicPr>
            <a:picLocks noChangeAspect="1"/>
          </p:cNvPicPr>
          <p:nvPr/>
        </p:nvPicPr>
        <p:blipFill rotWithShape="1">
          <a:blip r:embed="rId5"/>
          <a:srcRect t="83895"/>
          <a:stretch/>
        </p:blipFill>
        <p:spPr>
          <a:xfrm>
            <a:off x="611491" y="3345077"/>
            <a:ext cx="11437635" cy="1104619"/>
          </a:xfrm>
          <a:prstGeom prst="rect">
            <a:avLst/>
          </a:prstGeom>
        </p:spPr>
      </p:pic>
      <p:sp>
        <p:nvSpPr>
          <p:cNvPr id="20" name="TextBox 19">
            <a:extLst>
              <a:ext uri="{FF2B5EF4-FFF2-40B4-BE49-F238E27FC236}">
                <a16:creationId xmlns:a16="http://schemas.microsoft.com/office/drawing/2014/main" id="{64BEC8A4-CDDD-41CE-ACCA-8C92B598DC88}"/>
              </a:ext>
            </a:extLst>
          </p:cNvPr>
          <p:cNvSpPr txBox="1"/>
          <p:nvPr/>
        </p:nvSpPr>
        <p:spPr>
          <a:xfrm rot="5400000" flipH="1">
            <a:off x="6475819" y="1313371"/>
            <a:ext cx="617710" cy="4369028"/>
          </a:xfrm>
          <a:prstGeom prst="rect">
            <a:avLst/>
          </a:prstGeom>
          <a:noFill/>
          <a:ln w="25400">
            <a:solidFill>
              <a:srgbClr val="FF0000"/>
            </a:solidFill>
            <a:extLst>
              <a:ext uri="{C807C97D-BFC1-408E-A445-0C87EB9F89A2}">
                <ask:lineSketchStyleProps xmlns:ask="http://schemas.microsoft.com/office/drawing/2018/sketchyshapes">
                  <ask:type>
                    <ask:lineSketchNone/>
                  </ask:type>
                </ask:lineSketchStyleProps>
              </a:ext>
            </a:extLst>
          </a:ln>
        </p:spPr>
        <p:txBody>
          <a:bodyPr wrap="square" rtlCol="0">
            <a:spAutoFit/>
          </a:bodyPr>
          <a:lstStyle/>
          <a:p>
            <a:endParaRPr lang="en-SG" dirty="0"/>
          </a:p>
        </p:txBody>
      </p:sp>
      <p:sp>
        <p:nvSpPr>
          <p:cNvPr id="21" name="TextBox 20">
            <a:extLst>
              <a:ext uri="{FF2B5EF4-FFF2-40B4-BE49-F238E27FC236}">
                <a16:creationId xmlns:a16="http://schemas.microsoft.com/office/drawing/2014/main" id="{6DF6703B-8D27-484C-93FD-3468AB69CC9E}"/>
              </a:ext>
            </a:extLst>
          </p:cNvPr>
          <p:cNvSpPr txBox="1"/>
          <p:nvPr/>
        </p:nvSpPr>
        <p:spPr>
          <a:xfrm rot="5400000" flipH="1">
            <a:off x="8848097" y="3117896"/>
            <a:ext cx="551466" cy="2084294"/>
          </a:xfrm>
          <a:prstGeom prst="rect">
            <a:avLst/>
          </a:prstGeom>
          <a:noFill/>
          <a:ln w="25400">
            <a:solidFill>
              <a:srgbClr val="FF0000"/>
            </a:solidFill>
            <a:extLst>
              <a:ext uri="{C807C97D-BFC1-408E-A445-0C87EB9F89A2}">
                <ask:lineSketchStyleProps xmlns:ask="http://schemas.microsoft.com/office/drawing/2018/sketchyshapes">
                  <ask:type>
                    <ask:lineSketchNone/>
                  </ask:type>
                </ask:lineSketchStyleProps>
              </a:ext>
            </a:extLst>
          </a:ln>
        </p:spPr>
        <p:txBody>
          <a:bodyPr wrap="square" rtlCol="0">
            <a:spAutoFit/>
          </a:bodyPr>
          <a:lstStyle/>
          <a:p>
            <a:endParaRPr lang="en-SG" dirty="0"/>
          </a:p>
        </p:txBody>
      </p:sp>
      <p:sp>
        <p:nvSpPr>
          <p:cNvPr id="22" name="TextBox 21">
            <a:extLst>
              <a:ext uri="{FF2B5EF4-FFF2-40B4-BE49-F238E27FC236}">
                <a16:creationId xmlns:a16="http://schemas.microsoft.com/office/drawing/2014/main" id="{67D19CC4-F462-46AD-B50E-6BD236DA8420}"/>
              </a:ext>
            </a:extLst>
          </p:cNvPr>
          <p:cNvSpPr txBox="1"/>
          <p:nvPr/>
        </p:nvSpPr>
        <p:spPr>
          <a:xfrm>
            <a:off x="3497261" y="2784499"/>
            <a:ext cx="889987" cy="338554"/>
          </a:xfrm>
          <a:prstGeom prst="rect">
            <a:avLst/>
          </a:prstGeom>
          <a:noFill/>
        </p:spPr>
        <p:txBody>
          <a:bodyPr wrap="none" rtlCol="0">
            <a:spAutoFit/>
          </a:bodyPr>
          <a:lstStyle/>
          <a:p>
            <a:pPr algn="r"/>
            <a:r>
              <a:rPr lang="en-US" sz="1600" dirty="0">
                <a:solidFill>
                  <a:srgbClr val="252C36"/>
                </a:solidFill>
                <a:latin typeface="Montserrat ExtraBold" panose="00000900000000000000" pitchFamily="2" charset="0"/>
              </a:rPr>
              <a:t>DENSITY</a:t>
            </a:r>
            <a:endParaRPr lang="en-GB" sz="1600" dirty="0">
              <a:solidFill>
                <a:srgbClr val="252C36"/>
              </a:solidFill>
              <a:latin typeface="Montserrat ExtraBold" panose="00000900000000000000" pitchFamily="2" charset="0"/>
            </a:endParaRPr>
          </a:p>
        </p:txBody>
      </p:sp>
      <p:cxnSp>
        <p:nvCxnSpPr>
          <p:cNvPr id="23" name="Straight Connector 22">
            <a:extLst>
              <a:ext uri="{FF2B5EF4-FFF2-40B4-BE49-F238E27FC236}">
                <a16:creationId xmlns:a16="http://schemas.microsoft.com/office/drawing/2014/main" id="{EC748F1D-8A33-49A0-8025-B0D820369DD1}"/>
              </a:ext>
            </a:extLst>
          </p:cNvPr>
          <p:cNvCxnSpPr>
            <a:cxnSpLocks/>
          </p:cNvCxnSpPr>
          <p:nvPr/>
        </p:nvCxnSpPr>
        <p:spPr>
          <a:xfrm flipH="1">
            <a:off x="3864756" y="3189030"/>
            <a:ext cx="433390" cy="0"/>
          </a:xfrm>
          <a:prstGeom prst="line">
            <a:avLst/>
          </a:prstGeom>
          <a:ln w="38100">
            <a:solidFill>
              <a:srgbClr val="87889F"/>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7F912CF3-631D-4442-8066-FAC262DC43D3}"/>
              </a:ext>
            </a:extLst>
          </p:cNvPr>
          <p:cNvSpPr txBox="1"/>
          <p:nvPr/>
        </p:nvSpPr>
        <p:spPr>
          <a:xfrm>
            <a:off x="3374518" y="4652290"/>
            <a:ext cx="1035668" cy="338554"/>
          </a:xfrm>
          <a:prstGeom prst="rect">
            <a:avLst/>
          </a:prstGeom>
          <a:noFill/>
        </p:spPr>
        <p:txBody>
          <a:bodyPr wrap="none" rtlCol="0">
            <a:spAutoFit/>
          </a:bodyPr>
          <a:lstStyle/>
          <a:p>
            <a:pPr algn="r"/>
            <a:r>
              <a:rPr lang="en-US" sz="1600" dirty="0">
                <a:solidFill>
                  <a:srgbClr val="252C36"/>
                </a:solidFill>
                <a:latin typeface="Montserrat ExtraBold" panose="00000900000000000000" pitchFamily="2" charset="0"/>
              </a:rPr>
              <a:t>VISCOSITY</a:t>
            </a:r>
            <a:endParaRPr lang="en-GB" sz="1600" dirty="0">
              <a:solidFill>
                <a:srgbClr val="252C36"/>
              </a:solidFill>
              <a:latin typeface="Montserrat ExtraBold" panose="00000900000000000000" pitchFamily="2" charset="0"/>
            </a:endParaRPr>
          </a:p>
        </p:txBody>
      </p:sp>
      <p:cxnSp>
        <p:nvCxnSpPr>
          <p:cNvPr id="25" name="Straight Connector 24">
            <a:extLst>
              <a:ext uri="{FF2B5EF4-FFF2-40B4-BE49-F238E27FC236}">
                <a16:creationId xmlns:a16="http://schemas.microsoft.com/office/drawing/2014/main" id="{BA7B6FF1-8F43-49D3-8999-F14F202835C0}"/>
              </a:ext>
            </a:extLst>
          </p:cNvPr>
          <p:cNvCxnSpPr>
            <a:cxnSpLocks/>
          </p:cNvCxnSpPr>
          <p:nvPr/>
        </p:nvCxnSpPr>
        <p:spPr>
          <a:xfrm flipH="1">
            <a:off x="3864756" y="5008588"/>
            <a:ext cx="433390" cy="0"/>
          </a:xfrm>
          <a:prstGeom prst="line">
            <a:avLst/>
          </a:prstGeom>
          <a:ln w="38100">
            <a:solidFill>
              <a:srgbClr val="87889F"/>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8038E00-7AC6-4D31-8C9B-E785C475F748}"/>
              </a:ext>
            </a:extLst>
          </p:cNvPr>
          <p:cNvSpPr txBox="1"/>
          <p:nvPr/>
        </p:nvSpPr>
        <p:spPr>
          <a:xfrm rot="5400000" flipH="1">
            <a:off x="5066200" y="5053871"/>
            <a:ext cx="583708" cy="2119737"/>
          </a:xfrm>
          <a:prstGeom prst="rect">
            <a:avLst/>
          </a:prstGeom>
          <a:noFill/>
          <a:ln w="25400">
            <a:solidFill>
              <a:srgbClr val="00B0F0"/>
            </a:solidFill>
            <a:extLst>
              <a:ext uri="{C807C97D-BFC1-408E-A445-0C87EB9F89A2}">
                <ask:lineSketchStyleProps xmlns:ask="http://schemas.microsoft.com/office/drawing/2018/sketchyshapes">
                  <ask:type>
                    <ask:lineSketchNone/>
                  </ask:type>
                </ask:lineSketchStyleProps>
              </a:ext>
            </a:extLst>
          </a:ln>
        </p:spPr>
        <p:txBody>
          <a:bodyPr wrap="square" rtlCol="0">
            <a:spAutoFit/>
          </a:bodyPr>
          <a:lstStyle/>
          <a:p>
            <a:endParaRPr lang="en-SG" dirty="0"/>
          </a:p>
        </p:txBody>
      </p:sp>
      <p:sp>
        <p:nvSpPr>
          <p:cNvPr id="27" name="TextBox 26">
            <a:extLst>
              <a:ext uri="{FF2B5EF4-FFF2-40B4-BE49-F238E27FC236}">
                <a16:creationId xmlns:a16="http://schemas.microsoft.com/office/drawing/2014/main" id="{E2CB57D2-FF1C-49CE-B410-638279FCB402}"/>
              </a:ext>
            </a:extLst>
          </p:cNvPr>
          <p:cNvSpPr txBox="1"/>
          <p:nvPr/>
        </p:nvSpPr>
        <p:spPr>
          <a:xfrm rot="5400000" flipH="1">
            <a:off x="2189928" y="4482202"/>
            <a:ext cx="583708" cy="2119737"/>
          </a:xfrm>
          <a:prstGeom prst="rect">
            <a:avLst/>
          </a:prstGeom>
          <a:noFill/>
          <a:ln w="25400">
            <a:solidFill>
              <a:srgbClr val="00B0F0"/>
            </a:solidFill>
            <a:extLst>
              <a:ext uri="{C807C97D-BFC1-408E-A445-0C87EB9F89A2}">
                <ask:lineSketchStyleProps xmlns:ask="http://schemas.microsoft.com/office/drawing/2018/sketchyshapes">
                  <ask:type>
                    <ask:lineSketchNone/>
                  </ask:type>
                </ask:lineSketchStyleProps>
              </a:ext>
            </a:extLst>
          </a:ln>
        </p:spPr>
        <p:txBody>
          <a:bodyPr wrap="square" rtlCol="0">
            <a:spAutoFit/>
          </a:bodyPr>
          <a:lstStyle/>
          <a:p>
            <a:endParaRPr lang="en-SG" dirty="0"/>
          </a:p>
        </p:txBody>
      </p:sp>
    </p:spTree>
    <p:extLst>
      <p:ext uri="{BB962C8B-B14F-4D97-AF65-F5344CB8AC3E}">
        <p14:creationId xmlns:p14="http://schemas.microsoft.com/office/powerpoint/2010/main" val="38178662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62F67388-D8BE-4C34-AF38-D3DFE88D386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740032" y="114301"/>
            <a:ext cx="1309094" cy="467350"/>
          </a:xfrm>
          <a:prstGeom prst="rect">
            <a:avLst/>
          </a:prstGeom>
        </p:spPr>
      </p:pic>
      <p:sp>
        <p:nvSpPr>
          <p:cNvPr id="9" name="TextBox 8">
            <a:extLst>
              <a:ext uri="{FF2B5EF4-FFF2-40B4-BE49-F238E27FC236}">
                <a16:creationId xmlns:a16="http://schemas.microsoft.com/office/drawing/2014/main" id="{5297F855-171F-47EA-A134-185475D34EC9}"/>
              </a:ext>
            </a:extLst>
          </p:cNvPr>
          <p:cNvSpPr txBox="1"/>
          <p:nvPr/>
        </p:nvSpPr>
        <p:spPr>
          <a:xfrm>
            <a:off x="1283928" y="804404"/>
            <a:ext cx="1872629" cy="1077218"/>
          </a:xfrm>
          <a:prstGeom prst="rect">
            <a:avLst/>
          </a:prstGeom>
          <a:noFill/>
        </p:spPr>
        <p:txBody>
          <a:bodyPr wrap="none" rtlCol="0">
            <a:spAutoFit/>
          </a:bodyPr>
          <a:lstStyle/>
          <a:p>
            <a:pPr algn="r"/>
            <a:r>
              <a:rPr lang="en-US" sz="3200" dirty="0">
                <a:solidFill>
                  <a:srgbClr val="252C36"/>
                </a:solidFill>
                <a:latin typeface="Montserrat ExtraBold" panose="00000900000000000000" pitchFamily="2" charset="0"/>
              </a:rPr>
              <a:t>VLSFO</a:t>
            </a:r>
          </a:p>
          <a:p>
            <a:pPr algn="r"/>
            <a:r>
              <a:rPr lang="en-US" sz="3200" dirty="0">
                <a:solidFill>
                  <a:srgbClr val="252C36"/>
                </a:solidFill>
                <a:latin typeface="Montserrat ExtraBold" panose="00000900000000000000" pitchFamily="2" charset="0"/>
              </a:rPr>
              <a:t>TRENDS</a:t>
            </a:r>
            <a:endParaRPr lang="en-GB" sz="3200" dirty="0">
              <a:solidFill>
                <a:srgbClr val="252C36"/>
              </a:solidFill>
              <a:latin typeface="Montserrat ExtraBold" panose="00000900000000000000" pitchFamily="2" charset="0"/>
            </a:endParaRPr>
          </a:p>
        </p:txBody>
      </p:sp>
      <p:cxnSp>
        <p:nvCxnSpPr>
          <p:cNvPr id="3" name="Straight Connector 2">
            <a:extLst>
              <a:ext uri="{FF2B5EF4-FFF2-40B4-BE49-F238E27FC236}">
                <a16:creationId xmlns:a16="http://schemas.microsoft.com/office/drawing/2014/main" id="{5117CACE-2332-4EAE-9D0D-6FECA1DB3FEF}"/>
              </a:ext>
            </a:extLst>
          </p:cNvPr>
          <p:cNvCxnSpPr>
            <a:cxnSpLocks/>
          </p:cNvCxnSpPr>
          <p:nvPr/>
        </p:nvCxnSpPr>
        <p:spPr>
          <a:xfrm>
            <a:off x="3284348" y="950813"/>
            <a:ext cx="0" cy="2182912"/>
          </a:xfrm>
          <a:prstGeom prst="line">
            <a:avLst/>
          </a:prstGeom>
          <a:ln w="76200">
            <a:solidFill>
              <a:srgbClr val="87889F"/>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C078680C-C994-4573-A6BF-D78ED27FBDE9}"/>
              </a:ext>
            </a:extLst>
          </p:cNvPr>
          <p:cNvSpPr txBox="1"/>
          <p:nvPr/>
        </p:nvSpPr>
        <p:spPr>
          <a:xfrm>
            <a:off x="603978" y="2019919"/>
            <a:ext cx="2552579" cy="830997"/>
          </a:xfrm>
          <a:prstGeom prst="rect">
            <a:avLst/>
          </a:prstGeom>
          <a:noFill/>
        </p:spPr>
        <p:txBody>
          <a:bodyPr wrap="square" rtlCol="0">
            <a:spAutoFit/>
          </a:bodyPr>
          <a:lstStyle/>
          <a:p>
            <a:pPr algn="r"/>
            <a:r>
              <a:rPr lang="en-US" sz="1200" dirty="0">
                <a:solidFill>
                  <a:srgbClr val="252C36"/>
                </a:solidFill>
                <a:latin typeface="Montserrat Medium" panose="00000600000000000000" pitchFamily="2" charset="0"/>
              </a:rPr>
              <a:t>Sulphur Content averaging below 95% confidence limits worldwide but its a different story in the bunker hubs</a:t>
            </a:r>
          </a:p>
        </p:txBody>
      </p:sp>
      <p:sp>
        <p:nvSpPr>
          <p:cNvPr id="22" name="TextBox 21">
            <a:extLst>
              <a:ext uri="{FF2B5EF4-FFF2-40B4-BE49-F238E27FC236}">
                <a16:creationId xmlns:a16="http://schemas.microsoft.com/office/drawing/2014/main" id="{5AF6FD7E-1A85-4E6E-B095-71729996662A}"/>
              </a:ext>
            </a:extLst>
          </p:cNvPr>
          <p:cNvSpPr txBox="1"/>
          <p:nvPr/>
        </p:nvSpPr>
        <p:spPr>
          <a:xfrm>
            <a:off x="3528153" y="979388"/>
            <a:ext cx="3444144" cy="261610"/>
          </a:xfrm>
          <a:prstGeom prst="rect">
            <a:avLst/>
          </a:prstGeom>
          <a:noFill/>
        </p:spPr>
        <p:txBody>
          <a:bodyPr wrap="square" rtlCol="0">
            <a:spAutoFit/>
          </a:bodyPr>
          <a:lstStyle/>
          <a:p>
            <a:r>
              <a:rPr lang="en-US" sz="1100" dirty="0">
                <a:solidFill>
                  <a:srgbClr val="252C36"/>
                </a:solidFill>
                <a:latin typeface="Montserrat Medium" panose="00000600000000000000" pitchFamily="2" charset="0"/>
              </a:rPr>
              <a:t>Sulphur Content</a:t>
            </a:r>
            <a:endParaRPr lang="en-GB" sz="1100" dirty="0">
              <a:solidFill>
                <a:srgbClr val="252C36"/>
              </a:solidFill>
              <a:latin typeface="Montserrat Medium" panose="00000600000000000000" pitchFamily="2" charset="0"/>
            </a:endParaRPr>
          </a:p>
        </p:txBody>
      </p:sp>
      <p:cxnSp>
        <p:nvCxnSpPr>
          <p:cNvPr id="26" name="Straight Connector 25">
            <a:extLst>
              <a:ext uri="{FF2B5EF4-FFF2-40B4-BE49-F238E27FC236}">
                <a16:creationId xmlns:a16="http://schemas.microsoft.com/office/drawing/2014/main" id="{DFF35026-BB2E-40F1-9620-D22F4418160F}"/>
              </a:ext>
            </a:extLst>
          </p:cNvPr>
          <p:cNvCxnSpPr/>
          <p:nvPr/>
        </p:nvCxnSpPr>
        <p:spPr>
          <a:xfrm>
            <a:off x="3629025" y="1314426"/>
            <a:ext cx="8105775" cy="0"/>
          </a:xfrm>
          <a:prstGeom prst="line">
            <a:avLst/>
          </a:prstGeom>
          <a:ln w="19050">
            <a:solidFill>
              <a:srgbClr val="252C36"/>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E4F54F8F-7784-4A2C-8D25-7D5238D92C1C}"/>
              </a:ext>
            </a:extLst>
          </p:cNvPr>
          <p:cNvPicPr>
            <a:picLocks noChangeAspect="1"/>
          </p:cNvPicPr>
          <p:nvPr/>
        </p:nvPicPr>
        <p:blipFill>
          <a:blip r:embed="rId5"/>
          <a:stretch>
            <a:fillRect/>
          </a:stretch>
        </p:blipFill>
        <p:spPr>
          <a:xfrm>
            <a:off x="3629025" y="1822057"/>
            <a:ext cx="8191579" cy="4677210"/>
          </a:xfrm>
          <a:prstGeom prst="rect">
            <a:avLst/>
          </a:prstGeom>
        </p:spPr>
      </p:pic>
    </p:spTree>
    <p:extLst>
      <p:ext uri="{BB962C8B-B14F-4D97-AF65-F5344CB8AC3E}">
        <p14:creationId xmlns:p14="http://schemas.microsoft.com/office/powerpoint/2010/main" val="24323785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62F67388-D8BE-4C34-AF38-D3DFE88D386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740032" y="114301"/>
            <a:ext cx="1309094" cy="467350"/>
          </a:xfrm>
          <a:prstGeom prst="rect">
            <a:avLst/>
          </a:prstGeom>
        </p:spPr>
      </p:pic>
      <p:sp>
        <p:nvSpPr>
          <p:cNvPr id="9" name="TextBox 8">
            <a:extLst>
              <a:ext uri="{FF2B5EF4-FFF2-40B4-BE49-F238E27FC236}">
                <a16:creationId xmlns:a16="http://schemas.microsoft.com/office/drawing/2014/main" id="{5297F855-171F-47EA-A134-185475D34EC9}"/>
              </a:ext>
            </a:extLst>
          </p:cNvPr>
          <p:cNvSpPr txBox="1"/>
          <p:nvPr/>
        </p:nvSpPr>
        <p:spPr>
          <a:xfrm>
            <a:off x="1283928" y="804404"/>
            <a:ext cx="1872629" cy="1077218"/>
          </a:xfrm>
          <a:prstGeom prst="rect">
            <a:avLst/>
          </a:prstGeom>
          <a:noFill/>
        </p:spPr>
        <p:txBody>
          <a:bodyPr wrap="none" rtlCol="0">
            <a:spAutoFit/>
          </a:bodyPr>
          <a:lstStyle/>
          <a:p>
            <a:pPr algn="r"/>
            <a:r>
              <a:rPr lang="en-US" sz="3200" dirty="0">
                <a:solidFill>
                  <a:srgbClr val="252C36"/>
                </a:solidFill>
                <a:latin typeface="Montserrat ExtraBold" panose="00000900000000000000" pitchFamily="2" charset="0"/>
              </a:rPr>
              <a:t>VLSFO</a:t>
            </a:r>
          </a:p>
          <a:p>
            <a:pPr algn="r"/>
            <a:r>
              <a:rPr lang="en-US" sz="3200" dirty="0">
                <a:solidFill>
                  <a:srgbClr val="252C36"/>
                </a:solidFill>
                <a:latin typeface="Montserrat ExtraBold" panose="00000900000000000000" pitchFamily="2" charset="0"/>
              </a:rPr>
              <a:t>TRENDS</a:t>
            </a:r>
            <a:endParaRPr lang="en-GB" sz="3200" dirty="0">
              <a:solidFill>
                <a:srgbClr val="252C36"/>
              </a:solidFill>
              <a:latin typeface="Montserrat ExtraBold" panose="00000900000000000000" pitchFamily="2" charset="0"/>
            </a:endParaRPr>
          </a:p>
        </p:txBody>
      </p:sp>
      <p:sp>
        <p:nvSpPr>
          <p:cNvPr id="13" name="TextBox 12">
            <a:extLst>
              <a:ext uri="{FF2B5EF4-FFF2-40B4-BE49-F238E27FC236}">
                <a16:creationId xmlns:a16="http://schemas.microsoft.com/office/drawing/2014/main" id="{AC614001-4894-49FD-9AF0-367A6AC2A542}"/>
              </a:ext>
            </a:extLst>
          </p:cNvPr>
          <p:cNvSpPr txBox="1"/>
          <p:nvPr/>
        </p:nvSpPr>
        <p:spPr>
          <a:xfrm>
            <a:off x="4600159" y="1342834"/>
            <a:ext cx="1130438" cy="338554"/>
          </a:xfrm>
          <a:prstGeom prst="rect">
            <a:avLst/>
          </a:prstGeom>
          <a:noFill/>
        </p:spPr>
        <p:txBody>
          <a:bodyPr wrap="none" rtlCol="0">
            <a:spAutoFit/>
          </a:bodyPr>
          <a:lstStyle/>
          <a:p>
            <a:r>
              <a:rPr lang="en-US" sz="1600" cap="all" dirty="0">
                <a:solidFill>
                  <a:srgbClr val="252C36"/>
                </a:solidFill>
                <a:latin typeface="Montserrat Medium" panose="00000600000000000000" pitchFamily="2" charset="0"/>
              </a:rPr>
              <a:t>COVID-19</a:t>
            </a:r>
            <a:endParaRPr lang="en-GB" sz="1600" cap="all" dirty="0">
              <a:solidFill>
                <a:srgbClr val="252C36"/>
              </a:solidFill>
              <a:latin typeface="Montserrat Medium" panose="00000600000000000000" pitchFamily="2" charset="0"/>
            </a:endParaRPr>
          </a:p>
        </p:txBody>
      </p:sp>
      <p:sp>
        <p:nvSpPr>
          <p:cNvPr id="14" name="TextBox 13">
            <a:extLst>
              <a:ext uri="{FF2B5EF4-FFF2-40B4-BE49-F238E27FC236}">
                <a16:creationId xmlns:a16="http://schemas.microsoft.com/office/drawing/2014/main" id="{A32615A0-6A65-4A90-8A2C-35D0120E5E60}"/>
              </a:ext>
            </a:extLst>
          </p:cNvPr>
          <p:cNvSpPr txBox="1"/>
          <p:nvPr/>
        </p:nvSpPr>
        <p:spPr>
          <a:xfrm>
            <a:off x="3497260" y="1342834"/>
            <a:ext cx="889988" cy="338554"/>
          </a:xfrm>
          <a:prstGeom prst="rect">
            <a:avLst/>
          </a:prstGeom>
          <a:noFill/>
        </p:spPr>
        <p:txBody>
          <a:bodyPr wrap="none" rtlCol="0">
            <a:spAutoFit/>
          </a:bodyPr>
          <a:lstStyle/>
          <a:p>
            <a:pPr algn="r"/>
            <a:r>
              <a:rPr lang="en-US" sz="1600" dirty="0">
                <a:solidFill>
                  <a:srgbClr val="252C36"/>
                </a:solidFill>
                <a:latin typeface="Montserrat ExtraBold" panose="00000900000000000000" pitchFamily="2" charset="0"/>
              </a:rPr>
              <a:t>Q2 2020</a:t>
            </a:r>
            <a:endParaRPr lang="en-GB" sz="1600" dirty="0">
              <a:solidFill>
                <a:srgbClr val="252C36"/>
              </a:solidFill>
              <a:latin typeface="Montserrat ExtraBold" panose="00000900000000000000" pitchFamily="2" charset="0"/>
            </a:endParaRPr>
          </a:p>
        </p:txBody>
      </p:sp>
      <p:cxnSp>
        <p:nvCxnSpPr>
          <p:cNvPr id="3" name="Straight Connector 2">
            <a:extLst>
              <a:ext uri="{FF2B5EF4-FFF2-40B4-BE49-F238E27FC236}">
                <a16:creationId xmlns:a16="http://schemas.microsoft.com/office/drawing/2014/main" id="{5117CACE-2332-4EAE-9D0D-6FECA1DB3FEF}"/>
              </a:ext>
            </a:extLst>
          </p:cNvPr>
          <p:cNvCxnSpPr>
            <a:cxnSpLocks/>
          </p:cNvCxnSpPr>
          <p:nvPr/>
        </p:nvCxnSpPr>
        <p:spPr>
          <a:xfrm>
            <a:off x="3284348" y="950813"/>
            <a:ext cx="0" cy="2182912"/>
          </a:xfrm>
          <a:prstGeom prst="line">
            <a:avLst/>
          </a:prstGeom>
          <a:ln w="76200">
            <a:solidFill>
              <a:srgbClr val="87889F"/>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597447FA-C1DE-41EC-8115-661D4694B30A}"/>
              </a:ext>
            </a:extLst>
          </p:cNvPr>
          <p:cNvCxnSpPr>
            <a:cxnSpLocks/>
          </p:cNvCxnSpPr>
          <p:nvPr/>
        </p:nvCxnSpPr>
        <p:spPr>
          <a:xfrm flipH="1">
            <a:off x="3852365" y="1684440"/>
            <a:ext cx="476251" cy="0"/>
          </a:xfrm>
          <a:prstGeom prst="line">
            <a:avLst/>
          </a:prstGeom>
          <a:ln w="38100">
            <a:solidFill>
              <a:srgbClr val="87889F"/>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C078680C-C994-4573-A6BF-D78ED27FBDE9}"/>
              </a:ext>
            </a:extLst>
          </p:cNvPr>
          <p:cNvSpPr txBox="1"/>
          <p:nvPr/>
        </p:nvSpPr>
        <p:spPr>
          <a:xfrm>
            <a:off x="603978" y="2019919"/>
            <a:ext cx="2552579" cy="646331"/>
          </a:xfrm>
          <a:prstGeom prst="rect">
            <a:avLst/>
          </a:prstGeom>
          <a:noFill/>
        </p:spPr>
        <p:txBody>
          <a:bodyPr wrap="square" rtlCol="0">
            <a:spAutoFit/>
          </a:bodyPr>
          <a:lstStyle/>
          <a:p>
            <a:pPr algn="r"/>
            <a:r>
              <a:rPr lang="en-US" sz="1200" dirty="0">
                <a:solidFill>
                  <a:srgbClr val="252C36"/>
                </a:solidFill>
                <a:latin typeface="Montserrat Medium" panose="00000600000000000000" pitchFamily="2" charset="0"/>
              </a:rPr>
              <a:t>VLSFO blends have been affected by the prevalence of blend components based on market forces </a:t>
            </a:r>
          </a:p>
        </p:txBody>
      </p:sp>
      <p:sp>
        <p:nvSpPr>
          <p:cNvPr id="22" name="TextBox 21">
            <a:extLst>
              <a:ext uri="{FF2B5EF4-FFF2-40B4-BE49-F238E27FC236}">
                <a16:creationId xmlns:a16="http://schemas.microsoft.com/office/drawing/2014/main" id="{5AF6FD7E-1A85-4E6E-B095-71729996662A}"/>
              </a:ext>
            </a:extLst>
          </p:cNvPr>
          <p:cNvSpPr txBox="1"/>
          <p:nvPr/>
        </p:nvSpPr>
        <p:spPr>
          <a:xfrm>
            <a:off x="3528153" y="979388"/>
            <a:ext cx="3444144" cy="261610"/>
          </a:xfrm>
          <a:prstGeom prst="rect">
            <a:avLst/>
          </a:prstGeom>
          <a:noFill/>
        </p:spPr>
        <p:txBody>
          <a:bodyPr wrap="square" rtlCol="0">
            <a:spAutoFit/>
          </a:bodyPr>
          <a:lstStyle/>
          <a:p>
            <a:r>
              <a:rPr lang="en-US" sz="1100" dirty="0">
                <a:solidFill>
                  <a:srgbClr val="252C36"/>
                </a:solidFill>
                <a:latin typeface="Montserrat Medium" panose="00000600000000000000" pitchFamily="2" charset="0"/>
              </a:rPr>
              <a:t>Fuel Composition by Base Component</a:t>
            </a:r>
            <a:endParaRPr lang="en-GB" sz="1100" dirty="0">
              <a:solidFill>
                <a:srgbClr val="252C36"/>
              </a:solidFill>
              <a:latin typeface="Montserrat Medium" panose="00000600000000000000" pitchFamily="2" charset="0"/>
            </a:endParaRPr>
          </a:p>
        </p:txBody>
      </p:sp>
      <p:cxnSp>
        <p:nvCxnSpPr>
          <p:cNvPr id="26" name="Straight Connector 25">
            <a:extLst>
              <a:ext uri="{FF2B5EF4-FFF2-40B4-BE49-F238E27FC236}">
                <a16:creationId xmlns:a16="http://schemas.microsoft.com/office/drawing/2014/main" id="{DFF35026-BB2E-40F1-9620-D22F4418160F}"/>
              </a:ext>
            </a:extLst>
          </p:cNvPr>
          <p:cNvCxnSpPr/>
          <p:nvPr/>
        </p:nvCxnSpPr>
        <p:spPr>
          <a:xfrm>
            <a:off x="3629025" y="1314426"/>
            <a:ext cx="8105775" cy="0"/>
          </a:xfrm>
          <a:prstGeom prst="line">
            <a:avLst/>
          </a:prstGeom>
          <a:ln w="19050">
            <a:solidFill>
              <a:srgbClr val="252C36"/>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EE8E1B68-E0C5-4E91-A707-BA5DF8F18BEB}"/>
              </a:ext>
            </a:extLst>
          </p:cNvPr>
          <p:cNvPicPr>
            <a:picLocks noChangeAspect="1"/>
          </p:cNvPicPr>
          <p:nvPr/>
        </p:nvPicPr>
        <p:blipFill>
          <a:blip r:embed="rId5"/>
          <a:stretch>
            <a:fillRect/>
          </a:stretch>
        </p:blipFill>
        <p:spPr>
          <a:xfrm>
            <a:off x="3330255" y="1783224"/>
            <a:ext cx="8764223" cy="4525006"/>
          </a:xfrm>
          <a:prstGeom prst="rect">
            <a:avLst/>
          </a:prstGeom>
        </p:spPr>
      </p:pic>
    </p:spTree>
    <p:extLst>
      <p:ext uri="{BB962C8B-B14F-4D97-AF65-F5344CB8AC3E}">
        <p14:creationId xmlns:p14="http://schemas.microsoft.com/office/powerpoint/2010/main" val="783382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62F67388-D8BE-4C34-AF38-D3DFE88D386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740032" y="114301"/>
            <a:ext cx="1309094" cy="467350"/>
          </a:xfrm>
          <a:prstGeom prst="rect">
            <a:avLst/>
          </a:prstGeom>
        </p:spPr>
      </p:pic>
      <p:sp>
        <p:nvSpPr>
          <p:cNvPr id="9" name="TextBox 8">
            <a:extLst>
              <a:ext uri="{FF2B5EF4-FFF2-40B4-BE49-F238E27FC236}">
                <a16:creationId xmlns:a16="http://schemas.microsoft.com/office/drawing/2014/main" id="{5297F855-171F-47EA-A134-185475D34EC9}"/>
              </a:ext>
            </a:extLst>
          </p:cNvPr>
          <p:cNvSpPr txBox="1"/>
          <p:nvPr/>
        </p:nvSpPr>
        <p:spPr>
          <a:xfrm>
            <a:off x="298019" y="804404"/>
            <a:ext cx="2858538" cy="1077218"/>
          </a:xfrm>
          <a:prstGeom prst="rect">
            <a:avLst/>
          </a:prstGeom>
          <a:noFill/>
        </p:spPr>
        <p:txBody>
          <a:bodyPr wrap="square" rtlCol="0">
            <a:spAutoFit/>
          </a:bodyPr>
          <a:lstStyle/>
          <a:p>
            <a:pPr algn="r"/>
            <a:r>
              <a:rPr lang="en-US" sz="3200" cap="all" dirty="0">
                <a:solidFill>
                  <a:srgbClr val="252C36"/>
                </a:solidFill>
                <a:latin typeface="Montserrat ExtraBold" panose="00000900000000000000" pitchFamily="2" charset="0"/>
              </a:rPr>
              <a:t>VLSFO </a:t>
            </a:r>
          </a:p>
          <a:p>
            <a:pPr algn="r"/>
            <a:r>
              <a:rPr lang="en-US" sz="3200" cap="all" dirty="0">
                <a:solidFill>
                  <a:srgbClr val="252C36"/>
                </a:solidFill>
                <a:latin typeface="Montserrat ExtraBold" panose="00000900000000000000" pitchFamily="2" charset="0"/>
              </a:rPr>
              <a:t>trends</a:t>
            </a:r>
            <a:endParaRPr lang="en-GB" sz="3200" cap="all" dirty="0">
              <a:solidFill>
                <a:srgbClr val="252C36"/>
              </a:solidFill>
              <a:latin typeface="Montserrat ExtraBold" panose="00000900000000000000" pitchFamily="2" charset="0"/>
            </a:endParaRPr>
          </a:p>
        </p:txBody>
      </p:sp>
      <p:cxnSp>
        <p:nvCxnSpPr>
          <p:cNvPr id="3" name="Straight Connector 2">
            <a:extLst>
              <a:ext uri="{FF2B5EF4-FFF2-40B4-BE49-F238E27FC236}">
                <a16:creationId xmlns:a16="http://schemas.microsoft.com/office/drawing/2014/main" id="{5117CACE-2332-4EAE-9D0D-6FECA1DB3FEF}"/>
              </a:ext>
            </a:extLst>
          </p:cNvPr>
          <p:cNvCxnSpPr>
            <a:cxnSpLocks/>
          </p:cNvCxnSpPr>
          <p:nvPr/>
        </p:nvCxnSpPr>
        <p:spPr>
          <a:xfrm>
            <a:off x="3284348" y="950813"/>
            <a:ext cx="0" cy="2741956"/>
          </a:xfrm>
          <a:prstGeom prst="line">
            <a:avLst/>
          </a:prstGeom>
          <a:ln w="76200">
            <a:solidFill>
              <a:srgbClr val="87889F"/>
            </a:solidFill>
          </a:ln>
        </p:spPr>
        <p:style>
          <a:lnRef idx="1">
            <a:schemeClr val="accent1"/>
          </a:lnRef>
          <a:fillRef idx="0">
            <a:schemeClr val="accent1"/>
          </a:fillRef>
          <a:effectRef idx="0">
            <a:schemeClr val="accent1"/>
          </a:effectRef>
          <a:fontRef idx="minor">
            <a:schemeClr val="tx1"/>
          </a:fontRef>
        </p:style>
      </p:cxnSp>
      <p:sp>
        <p:nvSpPr>
          <p:cNvPr id="156" name="TextBox 155">
            <a:extLst>
              <a:ext uri="{FF2B5EF4-FFF2-40B4-BE49-F238E27FC236}">
                <a16:creationId xmlns:a16="http://schemas.microsoft.com/office/drawing/2014/main" id="{6C132420-FE19-4D3C-9BC7-E581FE6F1E1A}"/>
              </a:ext>
            </a:extLst>
          </p:cNvPr>
          <p:cNvSpPr txBox="1"/>
          <p:nvPr/>
        </p:nvSpPr>
        <p:spPr>
          <a:xfrm>
            <a:off x="603978" y="2019919"/>
            <a:ext cx="2552579" cy="646331"/>
          </a:xfrm>
          <a:prstGeom prst="rect">
            <a:avLst/>
          </a:prstGeom>
          <a:noFill/>
        </p:spPr>
        <p:txBody>
          <a:bodyPr wrap="square" rtlCol="0">
            <a:spAutoFit/>
          </a:bodyPr>
          <a:lstStyle/>
          <a:p>
            <a:pPr algn="r"/>
            <a:r>
              <a:rPr lang="en-US" sz="1200" dirty="0">
                <a:solidFill>
                  <a:srgbClr val="252C36"/>
                </a:solidFill>
                <a:latin typeface="Montserrat Medium" panose="00000600000000000000" pitchFamily="2" charset="0"/>
              </a:rPr>
              <a:t>Viscosity is routinely much lower than HSFO and often </a:t>
            </a:r>
          </a:p>
          <a:p>
            <a:pPr algn="r"/>
            <a:r>
              <a:rPr lang="en-US" sz="1200" dirty="0">
                <a:solidFill>
                  <a:srgbClr val="252C36"/>
                </a:solidFill>
                <a:latin typeface="Montserrat Medium" panose="00000600000000000000" pitchFamily="2" charset="0"/>
              </a:rPr>
              <a:t>less than 100 </a:t>
            </a:r>
            <a:r>
              <a:rPr lang="en-US" sz="1200" dirty="0" err="1">
                <a:solidFill>
                  <a:srgbClr val="252C36"/>
                </a:solidFill>
                <a:latin typeface="Montserrat Medium" panose="00000600000000000000" pitchFamily="2" charset="0"/>
              </a:rPr>
              <a:t>cst</a:t>
            </a:r>
            <a:r>
              <a:rPr lang="en-US" sz="1200" dirty="0">
                <a:solidFill>
                  <a:srgbClr val="252C36"/>
                </a:solidFill>
                <a:latin typeface="Montserrat Medium" panose="00000600000000000000" pitchFamily="2" charset="0"/>
              </a:rPr>
              <a:t> </a:t>
            </a:r>
          </a:p>
        </p:txBody>
      </p:sp>
      <p:sp>
        <p:nvSpPr>
          <p:cNvPr id="61" name="TextBox 60">
            <a:extLst>
              <a:ext uri="{FF2B5EF4-FFF2-40B4-BE49-F238E27FC236}">
                <a16:creationId xmlns:a16="http://schemas.microsoft.com/office/drawing/2014/main" id="{8A11DBCC-AD0C-41E8-A976-144BFAD7667C}"/>
              </a:ext>
            </a:extLst>
          </p:cNvPr>
          <p:cNvSpPr txBox="1"/>
          <p:nvPr/>
        </p:nvSpPr>
        <p:spPr>
          <a:xfrm>
            <a:off x="3528153" y="979388"/>
            <a:ext cx="3444144" cy="261610"/>
          </a:xfrm>
          <a:prstGeom prst="rect">
            <a:avLst/>
          </a:prstGeom>
          <a:noFill/>
        </p:spPr>
        <p:txBody>
          <a:bodyPr wrap="square" rtlCol="0">
            <a:spAutoFit/>
          </a:bodyPr>
          <a:lstStyle/>
          <a:p>
            <a:r>
              <a:rPr lang="en-US" sz="1100" dirty="0">
                <a:solidFill>
                  <a:srgbClr val="252C36"/>
                </a:solidFill>
                <a:latin typeface="Montserrat Medium" panose="00000600000000000000" pitchFamily="2" charset="0"/>
              </a:rPr>
              <a:t>Viscosity Trends</a:t>
            </a:r>
            <a:endParaRPr lang="en-GB" sz="1100" dirty="0">
              <a:solidFill>
                <a:srgbClr val="252C36"/>
              </a:solidFill>
              <a:latin typeface="Montserrat Medium" panose="00000600000000000000" pitchFamily="2" charset="0"/>
            </a:endParaRPr>
          </a:p>
        </p:txBody>
      </p:sp>
      <p:cxnSp>
        <p:nvCxnSpPr>
          <p:cNvPr id="8" name="Straight Connector 7">
            <a:extLst>
              <a:ext uri="{FF2B5EF4-FFF2-40B4-BE49-F238E27FC236}">
                <a16:creationId xmlns:a16="http://schemas.microsoft.com/office/drawing/2014/main" id="{04C32223-3B06-4FF2-A27D-7310844BC7C0}"/>
              </a:ext>
            </a:extLst>
          </p:cNvPr>
          <p:cNvCxnSpPr/>
          <p:nvPr/>
        </p:nvCxnSpPr>
        <p:spPr>
          <a:xfrm>
            <a:off x="3629025" y="1314426"/>
            <a:ext cx="8105775" cy="0"/>
          </a:xfrm>
          <a:prstGeom prst="line">
            <a:avLst/>
          </a:prstGeom>
          <a:ln w="19050">
            <a:solidFill>
              <a:srgbClr val="252C36"/>
            </a:solidFill>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1F3ED74A-9174-4EAA-BCF2-2F3AF4433409}"/>
              </a:ext>
            </a:extLst>
          </p:cNvPr>
          <p:cNvSpPr txBox="1"/>
          <p:nvPr/>
        </p:nvSpPr>
        <p:spPr>
          <a:xfrm>
            <a:off x="8290656" y="988913"/>
            <a:ext cx="3444144" cy="246221"/>
          </a:xfrm>
          <a:prstGeom prst="rect">
            <a:avLst/>
          </a:prstGeom>
          <a:noFill/>
        </p:spPr>
        <p:txBody>
          <a:bodyPr wrap="square" rtlCol="0">
            <a:spAutoFit/>
          </a:bodyPr>
          <a:lstStyle/>
          <a:p>
            <a:pPr algn="r"/>
            <a:r>
              <a:rPr lang="en-US" sz="1000" dirty="0">
                <a:solidFill>
                  <a:srgbClr val="252C36"/>
                </a:solidFill>
                <a:latin typeface="Montserrat Light" panose="00000400000000000000" pitchFamily="2" charset="0"/>
              </a:rPr>
              <a:t>[Integr8]</a:t>
            </a:r>
            <a:endParaRPr lang="en-GB" sz="1000" dirty="0">
              <a:solidFill>
                <a:srgbClr val="252C36"/>
              </a:solidFill>
              <a:latin typeface="Montserrat Light" panose="00000400000000000000" pitchFamily="2" charset="0"/>
            </a:endParaRPr>
          </a:p>
        </p:txBody>
      </p:sp>
      <p:sp>
        <p:nvSpPr>
          <p:cNvPr id="10" name="TextBox 9">
            <a:extLst>
              <a:ext uri="{FF2B5EF4-FFF2-40B4-BE49-F238E27FC236}">
                <a16:creationId xmlns:a16="http://schemas.microsoft.com/office/drawing/2014/main" id="{80C165F9-64AD-4120-9073-E9A1DBD2237C}"/>
              </a:ext>
            </a:extLst>
          </p:cNvPr>
          <p:cNvSpPr txBox="1"/>
          <p:nvPr/>
        </p:nvSpPr>
        <p:spPr>
          <a:xfrm rot="5400000" flipH="1">
            <a:off x="5442967" y="3341225"/>
            <a:ext cx="689071" cy="703087"/>
          </a:xfrm>
          <a:prstGeom prst="rect">
            <a:avLst/>
          </a:prstGeom>
          <a:noFill/>
          <a:ln w="25400">
            <a:solidFill>
              <a:srgbClr val="FF0000"/>
            </a:solidFill>
            <a:extLst>
              <a:ext uri="{C807C97D-BFC1-408E-A445-0C87EB9F89A2}">
                <ask:lineSketchStyleProps xmlns:ask="http://schemas.microsoft.com/office/drawing/2018/sketchyshapes">
                  <ask:type>
                    <ask:lineSketchNone/>
                  </ask:type>
                </ask:lineSketchStyleProps>
              </a:ext>
            </a:extLst>
          </a:ln>
        </p:spPr>
        <p:txBody>
          <a:bodyPr wrap="square" rtlCol="0">
            <a:spAutoFit/>
          </a:bodyPr>
          <a:lstStyle/>
          <a:p>
            <a:endParaRPr lang="en-SG" dirty="0"/>
          </a:p>
        </p:txBody>
      </p:sp>
      <p:sp>
        <p:nvSpPr>
          <p:cNvPr id="11" name="TextBox 10">
            <a:extLst>
              <a:ext uri="{FF2B5EF4-FFF2-40B4-BE49-F238E27FC236}">
                <a16:creationId xmlns:a16="http://schemas.microsoft.com/office/drawing/2014/main" id="{191021C9-98B4-46FC-B0A2-6112403B4541}"/>
              </a:ext>
            </a:extLst>
          </p:cNvPr>
          <p:cNvSpPr txBox="1"/>
          <p:nvPr/>
        </p:nvSpPr>
        <p:spPr>
          <a:xfrm rot="5400000" flipH="1">
            <a:off x="7165027" y="3097352"/>
            <a:ext cx="344536" cy="846297"/>
          </a:xfrm>
          <a:prstGeom prst="rect">
            <a:avLst/>
          </a:prstGeom>
          <a:noFill/>
          <a:ln w="25400">
            <a:solidFill>
              <a:srgbClr val="FF0000"/>
            </a:solidFill>
            <a:extLst>
              <a:ext uri="{C807C97D-BFC1-408E-A445-0C87EB9F89A2}">
                <ask:lineSketchStyleProps xmlns:ask="http://schemas.microsoft.com/office/drawing/2018/sketchyshapes">
                  <ask:type>
                    <ask:lineSketchNone/>
                  </ask:type>
                </ask:lineSketchStyleProps>
              </a:ext>
            </a:extLst>
          </a:ln>
        </p:spPr>
        <p:txBody>
          <a:bodyPr wrap="square" rtlCol="0">
            <a:spAutoFit/>
          </a:bodyPr>
          <a:lstStyle/>
          <a:p>
            <a:endParaRPr lang="en-SG" dirty="0"/>
          </a:p>
        </p:txBody>
      </p:sp>
      <p:pic>
        <p:nvPicPr>
          <p:cNvPr id="4" name="Picture 3">
            <a:extLst>
              <a:ext uri="{FF2B5EF4-FFF2-40B4-BE49-F238E27FC236}">
                <a16:creationId xmlns:a16="http://schemas.microsoft.com/office/drawing/2014/main" id="{65EBE209-6E08-45FA-AE30-008B2182ED01}"/>
              </a:ext>
            </a:extLst>
          </p:cNvPr>
          <p:cNvPicPr>
            <a:picLocks noChangeAspect="1"/>
          </p:cNvPicPr>
          <p:nvPr/>
        </p:nvPicPr>
        <p:blipFill>
          <a:blip r:embed="rId5"/>
          <a:stretch>
            <a:fillRect/>
          </a:stretch>
        </p:blipFill>
        <p:spPr>
          <a:xfrm>
            <a:off x="3528153" y="1604707"/>
            <a:ext cx="8105774" cy="4776171"/>
          </a:xfrm>
          <a:prstGeom prst="rect">
            <a:avLst/>
          </a:prstGeom>
        </p:spPr>
      </p:pic>
    </p:spTree>
    <p:extLst>
      <p:ext uri="{BB962C8B-B14F-4D97-AF65-F5344CB8AC3E}">
        <p14:creationId xmlns:p14="http://schemas.microsoft.com/office/powerpoint/2010/main" val="30270569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62F67388-D8BE-4C34-AF38-D3DFE88D386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740032" y="114301"/>
            <a:ext cx="1309094" cy="467350"/>
          </a:xfrm>
          <a:prstGeom prst="rect">
            <a:avLst/>
          </a:prstGeom>
        </p:spPr>
      </p:pic>
      <p:sp>
        <p:nvSpPr>
          <p:cNvPr id="9" name="TextBox 8">
            <a:extLst>
              <a:ext uri="{FF2B5EF4-FFF2-40B4-BE49-F238E27FC236}">
                <a16:creationId xmlns:a16="http://schemas.microsoft.com/office/drawing/2014/main" id="{5297F855-171F-47EA-A134-185475D34EC9}"/>
              </a:ext>
            </a:extLst>
          </p:cNvPr>
          <p:cNvSpPr txBox="1"/>
          <p:nvPr/>
        </p:nvSpPr>
        <p:spPr>
          <a:xfrm>
            <a:off x="298019" y="804404"/>
            <a:ext cx="2858538" cy="1077218"/>
          </a:xfrm>
          <a:prstGeom prst="rect">
            <a:avLst/>
          </a:prstGeom>
          <a:noFill/>
        </p:spPr>
        <p:txBody>
          <a:bodyPr wrap="square" rtlCol="0">
            <a:spAutoFit/>
          </a:bodyPr>
          <a:lstStyle/>
          <a:p>
            <a:pPr algn="r"/>
            <a:r>
              <a:rPr lang="en-US" sz="3200" cap="all" dirty="0">
                <a:solidFill>
                  <a:srgbClr val="252C36"/>
                </a:solidFill>
                <a:latin typeface="Montserrat ExtraBold" panose="00000900000000000000" pitchFamily="2" charset="0"/>
              </a:rPr>
              <a:t>VLSFO TRENDS</a:t>
            </a:r>
            <a:endParaRPr lang="en-GB" sz="3200" cap="all" dirty="0">
              <a:solidFill>
                <a:srgbClr val="252C36"/>
              </a:solidFill>
              <a:latin typeface="Montserrat ExtraBold" panose="00000900000000000000" pitchFamily="2" charset="0"/>
            </a:endParaRPr>
          </a:p>
        </p:txBody>
      </p:sp>
      <p:cxnSp>
        <p:nvCxnSpPr>
          <p:cNvPr id="3" name="Straight Connector 2">
            <a:extLst>
              <a:ext uri="{FF2B5EF4-FFF2-40B4-BE49-F238E27FC236}">
                <a16:creationId xmlns:a16="http://schemas.microsoft.com/office/drawing/2014/main" id="{5117CACE-2332-4EAE-9D0D-6FECA1DB3FEF}"/>
              </a:ext>
            </a:extLst>
          </p:cNvPr>
          <p:cNvCxnSpPr>
            <a:cxnSpLocks/>
          </p:cNvCxnSpPr>
          <p:nvPr/>
        </p:nvCxnSpPr>
        <p:spPr>
          <a:xfrm>
            <a:off x="3284348" y="950813"/>
            <a:ext cx="0" cy="2741956"/>
          </a:xfrm>
          <a:prstGeom prst="line">
            <a:avLst/>
          </a:prstGeom>
          <a:ln w="76200">
            <a:solidFill>
              <a:srgbClr val="87889F"/>
            </a:solidFill>
          </a:ln>
        </p:spPr>
        <p:style>
          <a:lnRef idx="1">
            <a:schemeClr val="accent1"/>
          </a:lnRef>
          <a:fillRef idx="0">
            <a:schemeClr val="accent1"/>
          </a:fillRef>
          <a:effectRef idx="0">
            <a:schemeClr val="accent1"/>
          </a:effectRef>
          <a:fontRef idx="minor">
            <a:schemeClr val="tx1"/>
          </a:fontRef>
        </p:style>
      </p:cxnSp>
      <p:sp>
        <p:nvSpPr>
          <p:cNvPr id="156" name="TextBox 155">
            <a:extLst>
              <a:ext uri="{FF2B5EF4-FFF2-40B4-BE49-F238E27FC236}">
                <a16:creationId xmlns:a16="http://schemas.microsoft.com/office/drawing/2014/main" id="{6C132420-FE19-4D3C-9BC7-E581FE6F1E1A}"/>
              </a:ext>
            </a:extLst>
          </p:cNvPr>
          <p:cNvSpPr txBox="1"/>
          <p:nvPr/>
        </p:nvSpPr>
        <p:spPr>
          <a:xfrm>
            <a:off x="603978" y="2019919"/>
            <a:ext cx="2552579" cy="646331"/>
          </a:xfrm>
          <a:prstGeom prst="rect">
            <a:avLst/>
          </a:prstGeom>
          <a:noFill/>
        </p:spPr>
        <p:txBody>
          <a:bodyPr wrap="square" rtlCol="0">
            <a:spAutoFit/>
          </a:bodyPr>
          <a:lstStyle/>
          <a:p>
            <a:pPr algn="r"/>
            <a:r>
              <a:rPr lang="en-US" sz="1200" dirty="0">
                <a:solidFill>
                  <a:srgbClr val="252C36"/>
                </a:solidFill>
                <a:latin typeface="Montserrat Medium" panose="00000600000000000000" pitchFamily="2" charset="0"/>
              </a:rPr>
              <a:t>VLSFOs are more varied in composition and more Paraffinic in nature than HSFO</a:t>
            </a:r>
          </a:p>
        </p:txBody>
      </p:sp>
      <p:sp>
        <p:nvSpPr>
          <p:cNvPr id="61" name="TextBox 60">
            <a:extLst>
              <a:ext uri="{FF2B5EF4-FFF2-40B4-BE49-F238E27FC236}">
                <a16:creationId xmlns:a16="http://schemas.microsoft.com/office/drawing/2014/main" id="{8A11DBCC-AD0C-41E8-A976-144BFAD7667C}"/>
              </a:ext>
            </a:extLst>
          </p:cNvPr>
          <p:cNvSpPr txBox="1"/>
          <p:nvPr/>
        </p:nvSpPr>
        <p:spPr>
          <a:xfrm>
            <a:off x="3528153" y="979388"/>
            <a:ext cx="3444144" cy="261610"/>
          </a:xfrm>
          <a:prstGeom prst="rect">
            <a:avLst/>
          </a:prstGeom>
          <a:noFill/>
        </p:spPr>
        <p:txBody>
          <a:bodyPr wrap="square" rtlCol="0">
            <a:spAutoFit/>
          </a:bodyPr>
          <a:lstStyle/>
          <a:p>
            <a:r>
              <a:rPr lang="en-US" sz="1100" dirty="0">
                <a:solidFill>
                  <a:srgbClr val="252C36"/>
                </a:solidFill>
                <a:latin typeface="Montserrat Medium" panose="00000600000000000000" pitchFamily="2" charset="0"/>
              </a:rPr>
              <a:t>Compositional Changes</a:t>
            </a:r>
            <a:endParaRPr lang="en-GB" sz="1100" dirty="0">
              <a:solidFill>
                <a:srgbClr val="252C36"/>
              </a:solidFill>
              <a:latin typeface="Montserrat Medium" panose="00000600000000000000" pitchFamily="2" charset="0"/>
            </a:endParaRPr>
          </a:p>
        </p:txBody>
      </p:sp>
      <p:cxnSp>
        <p:nvCxnSpPr>
          <p:cNvPr id="8" name="Straight Connector 7">
            <a:extLst>
              <a:ext uri="{FF2B5EF4-FFF2-40B4-BE49-F238E27FC236}">
                <a16:creationId xmlns:a16="http://schemas.microsoft.com/office/drawing/2014/main" id="{04C32223-3B06-4FF2-A27D-7310844BC7C0}"/>
              </a:ext>
            </a:extLst>
          </p:cNvPr>
          <p:cNvCxnSpPr/>
          <p:nvPr/>
        </p:nvCxnSpPr>
        <p:spPr>
          <a:xfrm>
            <a:off x="3629025" y="1314426"/>
            <a:ext cx="8105775" cy="0"/>
          </a:xfrm>
          <a:prstGeom prst="line">
            <a:avLst/>
          </a:prstGeom>
          <a:ln w="19050">
            <a:solidFill>
              <a:srgbClr val="252C36"/>
            </a:solidFill>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1F3ED74A-9174-4EAA-BCF2-2F3AF4433409}"/>
              </a:ext>
            </a:extLst>
          </p:cNvPr>
          <p:cNvSpPr txBox="1"/>
          <p:nvPr/>
        </p:nvSpPr>
        <p:spPr>
          <a:xfrm>
            <a:off x="8290656" y="988913"/>
            <a:ext cx="3444144" cy="246221"/>
          </a:xfrm>
          <a:prstGeom prst="rect">
            <a:avLst/>
          </a:prstGeom>
          <a:noFill/>
        </p:spPr>
        <p:txBody>
          <a:bodyPr wrap="square" rtlCol="0">
            <a:spAutoFit/>
          </a:bodyPr>
          <a:lstStyle/>
          <a:p>
            <a:pPr algn="r"/>
            <a:r>
              <a:rPr lang="en-US" sz="1000" dirty="0">
                <a:solidFill>
                  <a:srgbClr val="252C36"/>
                </a:solidFill>
                <a:latin typeface="Montserrat Light" panose="00000400000000000000" pitchFamily="2" charset="0"/>
              </a:rPr>
              <a:t>[BMCI]</a:t>
            </a:r>
            <a:endParaRPr lang="en-GB" sz="1000" dirty="0">
              <a:solidFill>
                <a:srgbClr val="252C36"/>
              </a:solidFill>
              <a:latin typeface="Montserrat Light" panose="00000400000000000000" pitchFamily="2" charset="0"/>
            </a:endParaRPr>
          </a:p>
        </p:txBody>
      </p:sp>
      <p:pic>
        <p:nvPicPr>
          <p:cNvPr id="2" name="Picture 1">
            <a:extLst>
              <a:ext uri="{FF2B5EF4-FFF2-40B4-BE49-F238E27FC236}">
                <a16:creationId xmlns:a16="http://schemas.microsoft.com/office/drawing/2014/main" id="{85D8C373-F0B0-494D-8E0A-285E5F3F219E}"/>
              </a:ext>
            </a:extLst>
          </p:cNvPr>
          <p:cNvPicPr>
            <a:picLocks noChangeAspect="1"/>
          </p:cNvPicPr>
          <p:nvPr/>
        </p:nvPicPr>
        <p:blipFill>
          <a:blip r:embed="rId5"/>
          <a:stretch>
            <a:fillRect/>
          </a:stretch>
        </p:blipFill>
        <p:spPr>
          <a:xfrm>
            <a:off x="3629025" y="1472584"/>
            <a:ext cx="8262838" cy="4591332"/>
          </a:xfrm>
          <a:prstGeom prst="rect">
            <a:avLst/>
          </a:prstGeom>
        </p:spPr>
      </p:pic>
      <p:sp>
        <p:nvSpPr>
          <p:cNvPr id="10" name="TextBox 9">
            <a:extLst>
              <a:ext uri="{FF2B5EF4-FFF2-40B4-BE49-F238E27FC236}">
                <a16:creationId xmlns:a16="http://schemas.microsoft.com/office/drawing/2014/main" id="{80C165F9-64AD-4120-9073-E9A1DBD2237C}"/>
              </a:ext>
            </a:extLst>
          </p:cNvPr>
          <p:cNvSpPr txBox="1"/>
          <p:nvPr/>
        </p:nvSpPr>
        <p:spPr>
          <a:xfrm rot="5400000" flipH="1">
            <a:off x="5442967" y="3341225"/>
            <a:ext cx="689071" cy="703087"/>
          </a:xfrm>
          <a:prstGeom prst="rect">
            <a:avLst/>
          </a:prstGeom>
          <a:noFill/>
          <a:ln w="25400">
            <a:solidFill>
              <a:srgbClr val="FF0000"/>
            </a:solidFill>
            <a:extLst>
              <a:ext uri="{C807C97D-BFC1-408E-A445-0C87EB9F89A2}">
                <ask:lineSketchStyleProps xmlns:ask="http://schemas.microsoft.com/office/drawing/2018/sketchyshapes">
                  <ask:type>
                    <ask:lineSketchNone/>
                  </ask:type>
                </ask:lineSketchStyleProps>
              </a:ext>
            </a:extLst>
          </a:ln>
        </p:spPr>
        <p:txBody>
          <a:bodyPr wrap="square" rtlCol="0">
            <a:spAutoFit/>
          </a:bodyPr>
          <a:lstStyle/>
          <a:p>
            <a:endParaRPr lang="en-SG" dirty="0"/>
          </a:p>
        </p:txBody>
      </p:sp>
      <p:sp>
        <p:nvSpPr>
          <p:cNvPr id="11" name="TextBox 10">
            <a:extLst>
              <a:ext uri="{FF2B5EF4-FFF2-40B4-BE49-F238E27FC236}">
                <a16:creationId xmlns:a16="http://schemas.microsoft.com/office/drawing/2014/main" id="{191021C9-98B4-46FC-B0A2-6112403B4541}"/>
              </a:ext>
            </a:extLst>
          </p:cNvPr>
          <p:cNvSpPr txBox="1"/>
          <p:nvPr/>
        </p:nvSpPr>
        <p:spPr>
          <a:xfrm rot="5400000" flipH="1">
            <a:off x="7165027" y="3097352"/>
            <a:ext cx="344536" cy="846297"/>
          </a:xfrm>
          <a:prstGeom prst="rect">
            <a:avLst/>
          </a:prstGeom>
          <a:noFill/>
          <a:ln w="25400">
            <a:solidFill>
              <a:srgbClr val="FF0000"/>
            </a:solidFill>
            <a:extLst>
              <a:ext uri="{C807C97D-BFC1-408E-A445-0C87EB9F89A2}">
                <ask:lineSketchStyleProps xmlns:ask="http://schemas.microsoft.com/office/drawing/2018/sketchyshapes">
                  <ask:type>
                    <ask:lineSketchNone/>
                  </ask:type>
                </ask:lineSketchStyleProps>
              </a:ext>
            </a:extLst>
          </a:ln>
        </p:spPr>
        <p:txBody>
          <a:bodyPr wrap="square" rtlCol="0">
            <a:spAutoFit/>
          </a:bodyPr>
          <a:lstStyle/>
          <a:p>
            <a:endParaRPr lang="en-SG" dirty="0"/>
          </a:p>
        </p:txBody>
      </p:sp>
      <p:sp>
        <p:nvSpPr>
          <p:cNvPr id="12" name="TextBox 11">
            <a:extLst>
              <a:ext uri="{FF2B5EF4-FFF2-40B4-BE49-F238E27FC236}">
                <a16:creationId xmlns:a16="http://schemas.microsoft.com/office/drawing/2014/main" id="{51D771B3-4DAD-4AFD-BD06-57DC925D33C8}"/>
              </a:ext>
            </a:extLst>
          </p:cNvPr>
          <p:cNvSpPr txBox="1"/>
          <p:nvPr/>
        </p:nvSpPr>
        <p:spPr>
          <a:xfrm>
            <a:off x="3284348" y="6212142"/>
            <a:ext cx="8758190" cy="276999"/>
          </a:xfrm>
          <a:prstGeom prst="rect">
            <a:avLst/>
          </a:prstGeom>
          <a:noFill/>
        </p:spPr>
        <p:txBody>
          <a:bodyPr wrap="square" rtlCol="0">
            <a:spAutoFit/>
          </a:bodyPr>
          <a:lstStyle/>
          <a:p>
            <a:pPr algn="ctr"/>
            <a:r>
              <a:rPr lang="en-US" sz="1200" b="1" u="sng" dirty="0"/>
              <a:t>BMCI</a:t>
            </a:r>
            <a:r>
              <a:rPr lang="en-US" sz="1200" dirty="0"/>
              <a:t> Bureau of Mines Calculation index based on CCAI and Viscosity	(Paraffinic &lt;29     Napthenic &gt;29 &lt;57      Aromatic &gt;57)</a:t>
            </a:r>
            <a:endParaRPr lang="en-SG" sz="1200" u="sng" dirty="0"/>
          </a:p>
        </p:txBody>
      </p:sp>
    </p:spTree>
    <p:extLst>
      <p:ext uri="{BB962C8B-B14F-4D97-AF65-F5344CB8AC3E}">
        <p14:creationId xmlns:p14="http://schemas.microsoft.com/office/powerpoint/2010/main" val="137477133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18981</TotalTime>
  <Words>3196</Words>
  <Application>Microsoft Office PowerPoint</Application>
  <PresentationFormat>Widescreen</PresentationFormat>
  <Paragraphs>287</Paragraphs>
  <Slides>14</Slides>
  <Notes>14</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14</vt:i4>
      </vt:variant>
    </vt:vector>
  </HeadingPairs>
  <TitlesOfParts>
    <vt:vector size="23" baseType="lpstr">
      <vt:lpstr>Arial</vt:lpstr>
      <vt:lpstr>Calibri</vt:lpstr>
      <vt:lpstr>Calibri Light</vt:lpstr>
      <vt:lpstr>Montserrat</vt:lpstr>
      <vt:lpstr>Montserrat ExtraBold</vt:lpstr>
      <vt:lpstr>Montserrat Light</vt:lpstr>
      <vt:lpstr>Montserrat Medium</vt:lpstr>
      <vt:lpstr>Office Theme</vt:lpstr>
      <vt:lpstr>think-cell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Turner</dc:creator>
  <cp:lastModifiedBy>Chris Turner</cp:lastModifiedBy>
  <cp:revision>86</cp:revision>
  <cp:lastPrinted>2021-03-23T08:20:22Z</cp:lastPrinted>
  <dcterms:created xsi:type="dcterms:W3CDTF">2021-03-19T06:23:35Z</dcterms:created>
  <dcterms:modified xsi:type="dcterms:W3CDTF">2021-06-14T08:24:22Z</dcterms:modified>
</cp:coreProperties>
</file>