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340" r:id="rId3"/>
    <p:sldId id="342" r:id="rId4"/>
    <p:sldId id="341" r:id="rId5"/>
    <p:sldId id="344" r:id="rId6"/>
    <p:sldId id="345" r:id="rId7"/>
    <p:sldId id="315" r:id="rId8"/>
  </p:sldIdLst>
  <p:sldSz cx="9144000" cy="6858000" type="screen4x3"/>
  <p:notesSz cx="6858000" cy="9144000"/>
  <p:custDataLst>
    <p:tags r:id="rId1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pos="1446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4314">
          <p15:clr>
            <a:srgbClr val="A4A3A4"/>
          </p15:clr>
        </p15:guide>
        <p15:guide id="10" pos="4218">
          <p15:clr>
            <a:srgbClr val="A4A3A4"/>
          </p15:clr>
        </p15:guide>
        <p15:guide id="11" pos="2929">
          <p15:clr>
            <a:srgbClr val="A4A3A4"/>
          </p15:clr>
        </p15:guide>
        <p15:guide id="12" pos="2831">
          <p15:clr>
            <a:srgbClr val="A4A3A4"/>
          </p15:clr>
        </p15:guide>
        <p15:guide id="13" pos="1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8"/>
    <a:srgbClr val="5DA9B4"/>
    <a:srgbClr val="3F8D90"/>
    <a:srgbClr val="E16E22"/>
    <a:srgbClr val="C4262E"/>
    <a:srgbClr val="000000"/>
    <a:srgbClr val="FECB00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7" autoAdjust="0"/>
    <p:restoredTop sz="94660"/>
  </p:normalViewPr>
  <p:slideViewPr>
    <p:cSldViewPr snapToObjects="1">
      <p:cViewPr varScale="1">
        <p:scale>
          <a:sx n="81" d="100"/>
          <a:sy n="81" d="100"/>
        </p:scale>
        <p:origin x="1709" y="67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D865-0BF9-488A-9F74-24396AE782F0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F729-6C44-4B14-BE8E-FC7B33B3B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8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BB0C0D-DCEF-4870-BC68-F45BD3DDD45D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E994A9-D825-4024-8831-EF8D7C05D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4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3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2052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PS logo OW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85788"/>
            <a:ext cx="17287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VPS logo DT rgb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302918" y="2035969"/>
            <a:ext cx="7340601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VPS logo OW tagline rgb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867400"/>
            <a:ext cx="2000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38201" y="3390528"/>
            <a:ext cx="6324599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0" kern="1200" dirty="0">
                <a:solidFill>
                  <a:schemeClr val="bg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324600" cy="97488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38200" y="4114800"/>
            <a:ext cx="6324600" cy="6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98300"/>
              </a:buClr>
              <a:buSzTx/>
              <a:buFont typeface="Courier New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8" name="Picture 7" descr="vps_logo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9925" y="214313"/>
            <a:ext cx="19431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PS logo OT tagline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388" y="5867400"/>
            <a:ext cx="20716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PS logo rgb greyscale mastergraphic low re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304506" y="2026444"/>
            <a:ext cx="7346951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8201" y="3390528"/>
            <a:ext cx="6324599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0" kern="1200" dirty="0">
                <a:solidFill>
                  <a:srgbClr val="007488"/>
                </a:solidFill>
                <a:latin typeface="Trebuchet M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38200" y="4114800"/>
            <a:ext cx="6324600" cy="6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98300"/>
              </a:buClr>
              <a:buSzTx/>
              <a:buFont typeface="Courier New"/>
              <a:buNone/>
              <a:tabLst/>
              <a:defRPr sz="1800">
                <a:solidFill>
                  <a:srgbClr val="007488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324600" cy="974886"/>
          </a:xfrm>
        </p:spPr>
        <p:txBody>
          <a:bodyPr anchor="t"/>
          <a:lstStyle>
            <a:lvl1pPr>
              <a:defRPr>
                <a:solidFill>
                  <a:srgbClr val="0074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2299" y="1219200"/>
            <a:ext cx="7835901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2299" y="1219200"/>
            <a:ext cx="5016501" cy="46482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91200" y="1219200"/>
            <a:ext cx="2667000" cy="1447800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791200" y="2819400"/>
            <a:ext cx="2667000" cy="1447800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91200" y="4419600"/>
            <a:ext cx="2667000" cy="1447800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24400" y="1219201"/>
            <a:ext cx="3733800" cy="46482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2299" y="1219200"/>
            <a:ext cx="3733800" cy="4648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299" y="1219200"/>
            <a:ext cx="3733800" cy="4648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737099" y="1219200"/>
            <a:ext cx="3721101" cy="46482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PS logo DT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02918" y="2032794"/>
            <a:ext cx="7340601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838200" y="5257800"/>
            <a:ext cx="4246563" cy="273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v-p-</a:t>
            </a:r>
            <a:r>
              <a:rPr lang="en-US" sz="16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s.com</a:t>
            </a:r>
            <a:endParaRPr lang="en-US" sz="1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9" descr="VPS logo OW tagline rgb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867400"/>
            <a:ext cx="2000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4236681"/>
            <a:ext cx="4246563" cy="2160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4471466"/>
            <a:ext cx="4246563" cy="204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4676339"/>
            <a:ext cx="4246563" cy="320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324600" cy="97488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11" name="Picture 7" descr="VPS logo OT tagline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88" y="5867400"/>
            <a:ext cx="20716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838200" y="5257800"/>
            <a:ext cx="4246563" cy="273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488"/>
                </a:solidFill>
                <a:latin typeface="+mn-lt"/>
                <a:ea typeface="+mn-ea"/>
                <a:cs typeface="+mn-cs"/>
              </a:rPr>
              <a:t>v-p-</a:t>
            </a:r>
            <a:r>
              <a:rPr lang="en-US" sz="1600" dirty="0" err="1">
                <a:solidFill>
                  <a:srgbClr val="007488"/>
                </a:solidFill>
                <a:latin typeface="+mn-lt"/>
                <a:ea typeface="+mn-ea"/>
                <a:cs typeface="+mn-cs"/>
              </a:rPr>
              <a:t>s.com</a:t>
            </a:r>
            <a:endParaRPr lang="en-US" sz="1600" dirty="0">
              <a:solidFill>
                <a:srgbClr val="0074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9" descr="VPS logo rgb greyscale mastergraphic low re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04506" y="2026444"/>
            <a:ext cx="7346951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4236681"/>
            <a:ext cx="4246563" cy="2160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74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4676339"/>
            <a:ext cx="4246563" cy="320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rgbClr val="0074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4471466"/>
            <a:ext cx="4246563" cy="2048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rgbClr val="0074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324600" cy="974886"/>
          </a:xfrm>
        </p:spPr>
        <p:txBody>
          <a:bodyPr anchor="t"/>
          <a:lstStyle>
            <a:lvl1pPr>
              <a:defRPr>
                <a:solidFill>
                  <a:srgbClr val="0074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2300" y="241300"/>
            <a:ext cx="783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2300" y="1219200"/>
            <a:ext cx="7835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28" name="Straight Connector 18"/>
          <p:cNvCxnSpPr>
            <a:cxnSpLocks noChangeShapeType="1"/>
          </p:cNvCxnSpPr>
          <p:nvPr userDrawn="1"/>
        </p:nvCxnSpPr>
        <p:spPr bwMode="auto">
          <a:xfrm flipV="1">
            <a:off x="622300" y="6126163"/>
            <a:ext cx="7835900" cy="0"/>
          </a:xfrm>
          <a:prstGeom prst="line">
            <a:avLst/>
          </a:prstGeom>
          <a:noFill/>
          <a:ln w="9525">
            <a:solidFill>
              <a:srgbClr val="FF7900"/>
            </a:solidFill>
            <a:round/>
            <a:headEnd/>
            <a:tailEnd/>
          </a:ln>
        </p:spPr>
      </p:cxn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>
            <a:off x="4211960" y="6384927"/>
            <a:ext cx="3881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6AA3C3F6-FBF2-46FF-A24E-36F694B28967}" type="slidenum">
              <a:rPr lang="en-US" sz="900" smtClean="0">
                <a:solidFill>
                  <a:srgbClr val="0083A9"/>
                </a:solidFill>
                <a:latin typeface="Trebuchet MS" pitchFamily="-72" charset="0"/>
                <a:ea typeface="Verdana" pitchFamily="-72" charset="0"/>
                <a:cs typeface="Verdana" pitchFamily="-72" charset="0"/>
              </a:rPr>
              <a:pPr algn="r"/>
              <a:t>‹#›</a:t>
            </a:fld>
            <a:r>
              <a:rPr lang="en-US" sz="900" dirty="0" smtClean="0">
                <a:solidFill>
                  <a:srgbClr val="0083A9"/>
                </a:solidFill>
                <a:latin typeface="Trebuchet MS" pitchFamily="-72" charset="0"/>
                <a:ea typeface="Verdana" pitchFamily="-72" charset="0"/>
                <a:cs typeface="Verdana" pitchFamily="-72" charset="0"/>
              </a:rPr>
              <a:t> | X Bunker Forum. ISO8217:2017 | 29-Jun-17</a:t>
            </a:r>
            <a:endParaRPr lang="en-US" sz="900" dirty="0">
              <a:solidFill>
                <a:srgbClr val="0083A9"/>
              </a:solidFill>
              <a:latin typeface="Trebuchet MS" pitchFamily="-72" charset="0"/>
              <a:ea typeface="Verdana" pitchFamily="-72" charset="0"/>
              <a:cs typeface="Verdana" pitchFamily="-72" charset="0"/>
            </a:endParaRPr>
          </a:p>
        </p:txBody>
      </p:sp>
      <p:pic>
        <p:nvPicPr>
          <p:cNvPr id="1030" name="Picture 11" descr="vps_logo_rg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2300" y="6243638"/>
            <a:ext cx="830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5" r:id="rId4"/>
    <p:sldLayoutId id="2147483654" r:id="rId5"/>
    <p:sldLayoutId id="2147483653" r:id="rId6"/>
    <p:sldLayoutId id="2147483659" r:id="rId7"/>
    <p:sldLayoutId id="2147483660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rgbClr val="0077A3"/>
          </a:solidFill>
          <a:latin typeface="Trebuchet MS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77A3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179388" indent="-179388" algn="l" rtl="0" fontAlgn="base">
        <a:spcBef>
          <a:spcPts val="600"/>
        </a:spcBef>
        <a:spcAft>
          <a:spcPct val="0"/>
        </a:spcAft>
        <a:buClr>
          <a:srgbClr val="E98300"/>
        </a:buClr>
        <a:buSzPct val="100000"/>
        <a:buFont typeface="Arial" pitchFamily="-72" charset="0"/>
        <a:buChar char="•"/>
        <a:defRPr kern="1200">
          <a:solidFill>
            <a:schemeClr val="tx1"/>
          </a:solidFill>
          <a:latin typeface="Trebuchet MS"/>
          <a:ea typeface="ＭＳ Ｐゴシック" pitchFamily="-72" charset="-128"/>
          <a:cs typeface="ＭＳ Ｐゴシック" pitchFamily="-72" charset="-128"/>
        </a:defRPr>
      </a:lvl1pPr>
      <a:lvl2pPr marL="395288" indent="-196850" algn="l" rtl="0" fontAlgn="base">
        <a:spcBef>
          <a:spcPts val="600"/>
        </a:spcBef>
        <a:spcAft>
          <a:spcPct val="0"/>
        </a:spcAft>
        <a:buClr>
          <a:srgbClr val="E98300"/>
        </a:buClr>
        <a:buSzPct val="100000"/>
        <a:buFont typeface="Arial" pitchFamily="-72" charset="0"/>
        <a:buChar char="•"/>
        <a:defRPr kern="1200">
          <a:solidFill>
            <a:schemeClr val="tx1"/>
          </a:solidFill>
          <a:latin typeface="Trebuchet MS"/>
          <a:ea typeface="ＭＳ Ｐゴシック" pitchFamily="-72" charset="-128"/>
          <a:cs typeface="+mn-cs"/>
        </a:defRPr>
      </a:lvl2pPr>
      <a:lvl3pPr marL="611188" indent="-196850" algn="l" rtl="0" fontAlgn="base">
        <a:spcBef>
          <a:spcPts val="600"/>
        </a:spcBef>
        <a:spcAft>
          <a:spcPct val="0"/>
        </a:spcAft>
        <a:buClr>
          <a:srgbClr val="E98300"/>
        </a:buClr>
        <a:buSzPct val="100000"/>
        <a:buFont typeface="Arial" pitchFamily="-72" charset="0"/>
        <a:buChar char="•"/>
        <a:defRPr kern="1200">
          <a:solidFill>
            <a:schemeClr val="tx1"/>
          </a:solidFill>
          <a:latin typeface="Trebuchet MS"/>
          <a:ea typeface="ＭＳ Ｐゴシック" pitchFamily="-72" charset="-128"/>
          <a:cs typeface="+mn-cs"/>
        </a:defRPr>
      </a:lvl3pPr>
      <a:lvl4pPr marL="827088" indent="-196850" algn="l" rtl="0" fontAlgn="base">
        <a:spcBef>
          <a:spcPts val="600"/>
        </a:spcBef>
        <a:spcAft>
          <a:spcPct val="0"/>
        </a:spcAft>
        <a:buClr>
          <a:srgbClr val="E98300"/>
        </a:buClr>
        <a:buSzPct val="100000"/>
        <a:buFont typeface="Arial" pitchFamily="-72" charset="0"/>
        <a:buChar char="•"/>
        <a:defRPr kern="1200">
          <a:solidFill>
            <a:schemeClr val="tx1"/>
          </a:solidFill>
          <a:latin typeface="Trebuchet MS"/>
          <a:ea typeface="ＭＳ Ｐゴシック" pitchFamily="-72" charset="-128"/>
          <a:cs typeface="+mn-cs"/>
        </a:defRPr>
      </a:lvl4pPr>
      <a:lvl5pPr marL="1042988" indent="-196850" algn="l" rtl="0" fontAlgn="base">
        <a:spcBef>
          <a:spcPts val="600"/>
        </a:spcBef>
        <a:spcAft>
          <a:spcPct val="0"/>
        </a:spcAft>
        <a:buClr>
          <a:srgbClr val="E98300"/>
        </a:buClr>
        <a:buSzPct val="100000"/>
        <a:buFont typeface="Arial" pitchFamily="-72" charset="0"/>
        <a:buChar char="•"/>
        <a:defRPr kern="1200">
          <a:solidFill>
            <a:schemeClr val="tx1"/>
          </a:solidFill>
          <a:latin typeface="Trebuchet MS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952" y="4869160"/>
            <a:ext cx="6324600" cy="6096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>
                <a:latin typeface="Trebuchet MS" pitchFamily="-72" charset="0"/>
              </a:rPr>
              <a:t>Александр Бедай</a:t>
            </a:r>
          </a:p>
          <a:p>
            <a:pPr fontAlgn="base">
              <a:spcAft>
                <a:spcPct val="0"/>
              </a:spcAft>
            </a:pPr>
            <a:r>
              <a:rPr lang="en-US" dirty="0" err="1">
                <a:latin typeface="Trebuchet MS" pitchFamily="-72" charset="0"/>
              </a:rPr>
              <a:t>Veritas</a:t>
            </a:r>
            <a:r>
              <a:rPr lang="en-US" dirty="0">
                <a:latin typeface="Trebuchet MS" pitchFamily="-72" charset="0"/>
              </a:rPr>
              <a:t> Petroleum Services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436104" y="1988840"/>
            <a:ext cx="7592280" cy="974725"/>
          </a:xfrm>
        </p:spPr>
        <p:txBody>
          <a:bodyPr/>
          <a:lstStyle/>
          <a:p>
            <a:r>
              <a:rPr lang="ru-RU" sz="3200" dirty="0"/>
              <a:t>Новая редакция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международного </a:t>
            </a:r>
            <a:r>
              <a:rPr lang="ru-RU" sz="3200" dirty="0"/>
              <a:t>стандарта </a:t>
            </a:r>
            <a:r>
              <a:rPr lang="en-US" sz="3200" dirty="0"/>
              <a:t>ISO</a:t>
            </a:r>
            <a:r>
              <a:rPr lang="ru-RU" sz="3200" dirty="0"/>
              <a:t> </a:t>
            </a:r>
            <a:r>
              <a:rPr lang="ru-RU" sz="3200" dirty="0" smtClean="0"/>
              <a:t>8217</a:t>
            </a:r>
            <a:r>
              <a:rPr lang="ru-RU" dirty="0">
                <a:latin typeface="Trebuchet MS" pitchFamily="-72" charset="0"/>
              </a:rPr>
              <a:t/>
            </a:r>
            <a:br>
              <a:rPr lang="ru-RU" dirty="0">
                <a:latin typeface="Trebuchet MS" pitchFamily="-72" charset="0"/>
              </a:rPr>
            </a:br>
            <a:r>
              <a:rPr lang="ru-RU" dirty="0">
                <a:latin typeface="Trebuchet MS" pitchFamily="-72" charset="0"/>
              </a:rPr>
              <a:t/>
            </a:r>
            <a:br>
              <a:rPr lang="ru-RU" dirty="0">
                <a:latin typeface="Trebuchet MS" pitchFamily="-72" charset="0"/>
              </a:rPr>
            </a:br>
            <a:r>
              <a:rPr lang="ru-RU" sz="1800" dirty="0" smtClean="0">
                <a:latin typeface="Trebuchet MS" pitchFamily="-72" charset="0"/>
              </a:rPr>
              <a:t>X </a:t>
            </a:r>
            <a:r>
              <a:rPr lang="ru-RU" sz="1800" dirty="0">
                <a:latin typeface="Trebuchet MS" pitchFamily="-72" charset="0"/>
              </a:rPr>
              <a:t>Всероссийский Форум </a:t>
            </a:r>
            <a:br>
              <a:rPr lang="ru-RU" sz="1800" dirty="0">
                <a:latin typeface="Trebuchet MS" pitchFamily="-72" charset="0"/>
              </a:rPr>
            </a:br>
            <a:r>
              <a:rPr lang="ru-RU" sz="1800" dirty="0" smtClean="0">
                <a:latin typeface="Trebuchet MS" pitchFamily="-72" charset="0"/>
              </a:rPr>
              <a:t>«</a:t>
            </a:r>
            <a:r>
              <a:rPr lang="ru-RU" sz="1800" dirty="0"/>
              <a:t>Современное состояние и перспективы развития российского рынка бункеровочных услуг</a:t>
            </a:r>
            <a:r>
              <a:rPr lang="ru-RU" sz="1800" dirty="0" smtClean="0">
                <a:latin typeface="Trebuchet MS" pitchFamily="-72" charset="0"/>
              </a:rPr>
              <a:t>». </a:t>
            </a:r>
            <a:r>
              <a:rPr lang="ru-RU" sz="1800" dirty="0">
                <a:latin typeface="Trebuchet MS" pitchFamily="-72" charset="0"/>
              </a:rPr>
              <a:t/>
            </a:r>
            <a:br>
              <a:rPr lang="ru-RU" sz="1800" dirty="0">
                <a:latin typeface="Trebuchet MS" pitchFamily="-72" charset="0"/>
              </a:rPr>
            </a:br>
            <a:r>
              <a:rPr lang="ru-RU" sz="1800" dirty="0" smtClean="0">
                <a:latin typeface="Trebuchet MS" pitchFamily="-72" charset="0"/>
              </a:rPr>
              <a:t>2</a:t>
            </a:r>
            <a:r>
              <a:rPr lang="en-US" sz="1800" dirty="0" smtClean="0">
                <a:latin typeface="Trebuchet MS" pitchFamily="-72" charset="0"/>
              </a:rPr>
              <a:t>9</a:t>
            </a:r>
            <a:r>
              <a:rPr lang="ru-RU" sz="1800" dirty="0" smtClean="0">
                <a:latin typeface="Trebuchet MS" pitchFamily="-72" charset="0"/>
              </a:rPr>
              <a:t> </a:t>
            </a:r>
            <a:r>
              <a:rPr lang="ru-RU" sz="1800" dirty="0">
                <a:latin typeface="Trebuchet MS" pitchFamily="-72" charset="0"/>
              </a:rPr>
              <a:t>июня </a:t>
            </a:r>
            <a:r>
              <a:rPr lang="ru-RU" sz="1800" dirty="0" smtClean="0">
                <a:latin typeface="Trebuchet MS" pitchFamily="-72" charset="0"/>
              </a:rPr>
              <a:t>201</a:t>
            </a:r>
            <a:r>
              <a:rPr lang="en-US" sz="1800" dirty="0" smtClean="0">
                <a:latin typeface="Trebuchet MS" pitchFamily="-72" charset="0"/>
              </a:rPr>
              <a:t>7</a:t>
            </a:r>
            <a:endParaRPr lang="en-US" sz="1800" dirty="0">
              <a:latin typeface="Trebuchet MS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 8217:2017</a:t>
            </a:r>
            <a:r>
              <a:rPr lang="ru-RU" dirty="0" smtClean="0"/>
              <a:t>. Область применения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8" y="1219200"/>
            <a:ext cx="7622109" cy="464820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«Топливо» означает: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Углеводороды, полученные из нефти, нефтеносного песка и сланца;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Синтетические углеводороды и углеводороды, </a:t>
            </a:r>
            <a:r>
              <a:rPr lang="ru-RU" sz="2000" dirty="0"/>
              <a:t>полученные из </a:t>
            </a:r>
            <a:r>
              <a:rPr lang="ru-RU" sz="2000" dirty="0" smtClean="0"/>
              <a:t>возобновляемых источников, похожие по составу на нефтяное дистиллятное топливо;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Смеси вышеуказанных углеводородов с </a:t>
            </a:r>
            <a:r>
              <a:rPr lang="en-US" sz="2000" dirty="0" smtClean="0"/>
              <a:t>FAME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FAME </a:t>
            </a:r>
            <a:r>
              <a:rPr lang="ru-RU" sz="2000" dirty="0"/>
              <a:t>- сложный метиловый эфир жирной кислоты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02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 8217:2017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8" y="1219200"/>
            <a:ext cx="7835901" cy="4648200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Включены новые марки дистиллятного топлива – </a:t>
            </a:r>
            <a:r>
              <a:rPr lang="en-US" sz="2000" dirty="0" smtClean="0"/>
              <a:t>DFA, DFZ </a:t>
            </a:r>
            <a:r>
              <a:rPr lang="ru-RU" sz="2000" dirty="0" smtClean="0"/>
              <a:t>и </a:t>
            </a:r>
            <a:r>
              <a:rPr lang="en-US" sz="2000" dirty="0" smtClean="0"/>
              <a:t>DFB</a:t>
            </a:r>
          </a:p>
          <a:p>
            <a:pPr marL="0" indent="0">
              <a:buNone/>
            </a:pPr>
            <a:r>
              <a:rPr lang="ru-RU" sz="2000" dirty="0" smtClean="0"/>
              <a:t>Максимальное </a:t>
            </a:r>
            <a:r>
              <a:rPr lang="ru-RU" sz="2000" dirty="0" smtClean="0"/>
              <a:t>содержание </a:t>
            </a:r>
            <a:r>
              <a:rPr lang="en-US" sz="2000" dirty="0" smtClean="0"/>
              <a:t>FAME – </a:t>
            </a:r>
            <a:r>
              <a:rPr lang="ru-RU" sz="2000" dirty="0" smtClean="0"/>
              <a:t>до 7,0</a:t>
            </a:r>
            <a:r>
              <a:rPr lang="ru-RU" sz="2000" dirty="0" smtClean="0"/>
              <a:t>%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Содержание серы </a:t>
            </a:r>
            <a:r>
              <a:rPr lang="ru-RU" sz="2000" dirty="0" smtClean="0"/>
              <a:t>в </a:t>
            </a:r>
            <a:r>
              <a:rPr lang="en-US" sz="2000" dirty="0" smtClean="0"/>
              <a:t>DMA </a:t>
            </a:r>
            <a:r>
              <a:rPr lang="ru-RU" sz="2000" dirty="0" smtClean="0"/>
              <a:t>и </a:t>
            </a:r>
            <a:r>
              <a:rPr lang="en-US" sz="2000" dirty="0" smtClean="0"/>
              <a:t>DMZ </a:t>
            </a:r>
            <a:r>
              <a:rPr lang="ru-RU" sz="2000" dirty="0" smtClean="0"/>
              <a:t>снижено до </a:t>
            </a:r>
            <a:r>
              <a:rPr lang="en-US" sz="2000" dirty="0" smtClean="0"/>
              <a:t>1,00</a:t>
            </a:r>
            <a:r>
              <a:rPr lang="en-US" sz="2000" dirty="0" smtClean="0"/>
              <a:t>%,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Содержание серы в </a:t>
            </a:r>
            <a:r>
              <a:rPr lang="ru-RU" sz="2000" dirty="0" smtClean="0"/>
              <a:t>DM</a:t>
            </a:r>
            <a:r>
              <a:rPr lang="en-US" sz="2000" dirty="0" smtClean="0"/>
              <a:t>B</a:t>
            </a:r>
            <a:r>
              <a:rPr lang="ru-RU" sz="2000" dirty="0" smtClean="0"/>
              <a:t> </a:t>
            </a:r>
            <a:r>
              <a:rPr lang="ru-RU" sz="2000" dirty="0"/>
              <a:t>снижено </a:t>
            </a:r>
            <a:r>
              <a:rPr lang="ru-RU" sz="2000" dirty="0" smtClean="0"/>
              <a:t>до </a:t>
            </a:r>
            <a:r>
              <a:rPr lang="en-US" sz="2000" dirty="0" smtClean="0"/>
              <a:t>1,50%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000" dirty="0" smtClean="0"/>
              <a:t>Добавлены требования к температуре </a:t>
            </a:r>
            <a:r>
              <a:rPr lang="ru-RU" sz="2000" dirty="0"/>
              <a:t>помутнения CP и </a:t>
            </a:r>
            <a:r>
              <a:rPr lang="ru-RU" sz="2000" dirty="0" smtClean="0"/>
              <a:t>температуре </a:t>
            </a:r>
            <a:r>
              <a:rPr lang="ru-RU" sz="2000" dirty="0"/>
              <a:t>закупорки холодного фильтра CFPP для зимних сортов DMA и DMZ. Пределы CP и CFPP не установлены.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99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 8217:2017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8" y="1219200"/>
            <a:ext cx="7766125" cy="464820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 smtClean="0"/>
              <a:t>Удалены приложения:</a:t>
            </a:r>
          </a:p>
          <a:p>
            <a:pPr>
              <a:buFontTx/>
              <a:buChar char="-"/>
            </a:pPr>
            <a:r>
              <a:rPr lang="ru-RU" sz="2000" dirty="0" smtClean="0"/>
              <a:t>Содержание серы;</a:t>
            </a:r>
          </a:p>
          <a:p>
            <a:pPr>
              <a:buFontTx/>
              <a:buChar char="-"/>
            </a:pPr>
            <a:r>
              <a:rPr lang="ru-RU" sz="2000" dirty="0" smtClean="0"/>
              <a:t>Температура вспышки;</a:t>
            </a:r>
          </a:p>
          <a:p>
            <a:pPr>
              <a:buFontTx/>
              <a:buChar char="-"/>
            </a:pPr>
            <a:r>
              <a:rPr lang="ru-RU" sz="2000" dirty="0" smtClean="0"/>
              <a:t>Катализаторная крошка;</a:t>
            </a:r>
          </a:p>
          <a:p>
            <a:pPr>
              <a:buFontTx/>
              <a:buChar char="-"/>
            </a:pPr>
            <a:r>
              <a:rPr lang="ru-RU" sz="2000" dirty="0"/>
              <a:t>Прецизионность и интерпретация результатов </a:t>
            </a:r>
            <a:r>
              <a:rPr lang="ru-RU" sz="2000" dirty="0" smtClean="0"/>
              <a:t>испытания.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41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 8217:2017</a:t>
            </a:r>
            <a:r>
              <a:rPr lang="ru-RU" dirty="0" smtClean="0"/>
              <a:t>. Общие требования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9" y="1219200"/>
            <a:ext cx="7694118" cy="464820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Топливо должно быть однородным и соответствовать характеристикам и пределам, перечисленным в Табл. 1 и 2</a:t>
            </a:r>
          </a:p>
          <a:p>
            <a:pPr marL="0" indent="0">
              <a:buNone/>
            </a:pPr>
            <a:r>
              <a:rPr lang="ru-RU" sz="2000" dirty="0" smtClean="0"/>
              <a:t>Сорта </a:t>
            </a:r>
            <a:r>
              <a:rPr lang="en-US" sz="2000" dirty="0" smtClean="0"/>
              <a:t>DF </a:t>
            </a:r>
            <a:r>
              <a:rPr lang="ru-RU" sz="2000" dirty="0" smtClean="0"/>
              <a:t>содержат до 7,0% (по объему) </a:t>
            </a:r>
            <a:r>
              <a:rPr lang="en-US" sz="2000" dirty="0" smtClean="0"/>
              <a:t>FAME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Топливо сорта </a:t>
            </a:r>
            <a:r>
              <a:rPr lang="en-US" sz="2000" dirty="0" smtClean="0"/>
              <a:t>DMX</a:t>
            </a:r>
            <a:r>
              <a:rPr lang="ru-RU" sz="2000" dirty="0" smtClean="0"/>
              <a:t> не должно содержать </a:t>
            </a:r>
            <a:r>
              <a:rPr lang="en-US" sz="2000" dirty="0" smtClean="0"/>
              <a:t>FAME. </a:t>
            </a:r>
          </a:p>
          <a:p>
            <a:pPr marL="0" indent="0">
              <a:buNone/>
            </a:pPr>
            <a:r>
              <a:rPr lang="ru-RU" sz="2000" dirty="0" smtClean="0"/>
              <a:t>Минимальное </a:t>
            </a:r>
            <a:r>
              <a:rPr lang="ru-RU" sz="2000" dirty="0" smtClean="0"/>
              <a:t>количество </a:t>
            </a:r>
            <a:r>
              <a:rPr lang="en-US" sz="2000" dirty="0" smtClean="0"/>
              <a:t>FAME </a:t>
            </a:r>
            <a:r>
              <a:rPr lang="ru-RU" sz="2000" dirty="0" smtClean="0"/>
              <a:t>в</a:t>
            </a:r>
            <a:r>
              <a:rPr lang="en-US" sz="2000" dirty="0" smtClean="0"/>
              <a:t> DMA, DMZ, DMB </a:t>
            </a:r>
            <a:r>
              <a:rPr lang="ru-RU" sz="2000" dirty="0" smtClean="0"/>
              <a:t>и сортах</a:t>
            </a:r>
            <a:r>
              <a:rPr lang="en-US" sz="2000" dirty="0" smtClean="0"/>
              <a:t> RM</a:t>
            </a:r>
            <a:r>
              <a:rPr lang="ru-RU" sz="2000" dirty="0" smtClean="0"/>
              <a:t> – не более 0,5%.</a:t>
            </a:r>
          </a:p>
          <a:p>
            <a:pPr marL="0" indent="0">
              <a:buNone/>
            </a:pPr>
            <a:r>
              <a:rPr lang="ru-RU" sz="2000" dirty="0" smtClean="0"/>
              <a:t>Топливо не должно содержать любое вещество в количестве, которое делает топливо непригодным для использования (т.е. </a:t>
            </a:r>
            <a:r>
              <a:rPr lang="ru-RU" sz="2000" dirty="0"/>
              <a:t>б</a:t>
            </a:r>
            <a:r>
              <a:rPr lang="ru-RU" sz="2000" dirty="0" smtClean="0"/>
              <a:t>ыть опасным </a:t>
            </a:r>
            <a:r>
              <a:rPr lang="ru-RU" sz="2000" dirty="0" smtClean="0"/>
              <a:t>для персонала, </a:t>
            </a:r>
            <a:r>
              <a:rPr lang="ru-RU" sz="2000" dirty="0" smtClean="0"/>
              <a:t>угрожать </a:t>
            </a:r>
            <a:r>
              <a:rPr lang="ru-RU" sz="2000" dirty="0" smtClean="0"/>
              <a:t>безопасности судна или отрицательно </a:t>
            </a:r>
            <a:r>
              <a:rPr lang="ru-RU" sz="2000" dirty="0" smtClean="0"/>
              <a:t>влиять </a:t>
            </a:r>
            <a:r>
              <a:rPr lang="ru-RU" sz="2000" dirty="0" smtClean="0"/>
              <a:t>на работу механизмов).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Допускается наличие в топливе присадок, предназначенных для улучшения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21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 8217:2017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8" y="1219200"/>
            <a:ext cx="7835901" cy="464820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Не содержит спецификацию для </a:t>
            </a:r>
            <a:r>
              <a:rPr lang="en-US" sz="2000" dirty="0" smtClean="0"/>
              <a:t>ULSFO (0,10% S).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Пределы </a:t>
            </a:r>
            <a:r>
              <a:rPr lang="en-US" sz="2000" dirty="0" err="1" smtClean="0"/>
              <a:t>AL+Si</a:t>
            </a:r>
            <a:r>
              <a:rPr lang="en-US" sz="2000" dirty="0" smtClean="0"/>
              <a:t> </a:t>
            </a:r>
            <a:r>
              <a:rPr lang="ru-RU" sz="2000" dirty="0" smtClean="0"/>
              <a:t>без изменений.</a:t>
            </a:r>
            <a:endParaRPr lang="en-U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ru-RU" sz="2000" dirty="0" smtClean="0"/>
              <a:t>ЧТО ДАЛЬШЕ?</a:t>
            </a:r>
            <a:endParaRPr lang="en-US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71600" y="3970263"/>
            <a:ext cx="6324600" cy="499120"/>
          </a:xfrm>
        </p:spPr>
        <p:txBody>
          <a:bodyPr/>
          <a:lstStyle/>
          <a:p>
            <a:pPr algn="ctr"/>
            <a:r>
              <a:rPr lang="ru-RU" dirty="0" smtClean="0">
                <a:latin typeface="Trebuchet MS" pitchFamily="-72" charset="0"/>
              </a:rPr>
              <a:t>Благодарю за внимание!</a:t>
            </a:r>
            <a:endParaRPr lang="en-US" dirty="0">
              <a:latin typeface="Trebuchet MS" pitchFamily="-72" charset="0"/>
            </a:endParaRPr>
          </a:p>
        </p:txBody>
      </p:sp>
      <p:sp>
        <p:nvSpPr>
          <p:cNvPr id="184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199" y="4612009"/>
            <a:ext cx="4246563" cy="215900"/>
          </a:xfrm>
        </p:spPr>
        <p:txBody>
          <a:bodyPr/>
          <a:lstStyle/>
          <a:p>
            <a:r>
              <a:rPr lang="en-US" sz="1400" dirty="0" smtClean="0">
                <a:latin typeface="Trebuchet MS" pitchFamily="-72" charset="0"/>
              </a:rPr>
              <a:t>Alexander.Beday@v-p-s.com</a:t>
            </a:r>
            <a:endParaRPr lang="en-US" sz="1400" dirty="0">
              <a:latin typeface="Trebuchet MS" pitchFamily="-72" charset="0"/>
            </a:endParaRPr>
          </a:p>
        </p:txBody>
      </p:sp>
      <p:sp>
        <p:nvSpPr>
          <p:cNvPr id="1843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6892" y="4868141"/>
            <a:ext cx="4246563" cy="204787"/>
          </a:xfrm>
        </p:spPr>
        <p:txBody>
          <a:bodyPr/>
          <a:lstStyle/>
          <a:p>
            <a:r>
              <a:rPr lang="en-US" dirty="0" smtClean="0">
                <a:latin typeface="Trebuchet MS" pitchFamily="-72" charset="0"/>
              </a:rPr>
              <a:t>+</a:t>
            </a:r>
            <a:r>
              <a:rPr lang="en-US" sz="1400" dirty="0" smtClean="0">
                <a:latin typeface="Trebuchet MS" pitchFamily="-72" charset="0"/>
              </a:rPr>
              <a:t>7 (921) 952 13 66</a:t>
            </a:r>
            <a:endParaRPr lang="en-US" sz="1400" dirty="0">
              <a:latin typeface="Trebuchet MS" pitchFamily="-7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24" y="478798"/>
            <a:ext cx="342015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281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Courier New</vt:lpstr>
      <vt:lpstr>Trebuchet MS</vt:lpstr>
      <vt:lpstr>Verdana</vt:lpstr>
      <vt:lpstr>Blank</vt:lpstr>
      <vt:lpstr>Новая редакция  международного стандарта ISO 8217  X Всероссийский Форум  «Современное состояние и перспективы развития российского рынка бункеровочных услуг».  29 июня 2017</vt:lpstr>
      <vt:lpstr>ISO 8217:2017. Область применения</vt:lpstr>
      <vt:lpstr>ISO 8217:2017</vt:lpstr>
      <vt:lpstr>ISO 8217:2017</vt:lpstr>
      <vt:lpstr>ISO 8217:2017. Общие требования</vt:lpstr>
      <vt:lpstr>ISO 8217:2017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AdminDell</dc:creator>
  <cp:lastModifiedBy>Beday, Alexander</cp:lastModifiedBy>
  <cp:revision>41</cp:revision>
  <dcterms:created xsi:type="dcterms:W3CDTF">2014-04-21T07:26:12Z</dcterms:created>
  <dcterms:modified xsi:type="dcterms:W3CDTF">2017-06-09T10:17:16Z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