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sldIdLst>
    <p:sldId id="256" r:id="rId2"/>
    <p:sldId id="270" r:id="rId3"/>
    <p:sldId id="317" r:id="rId4"/>
    <p:sldId id="299" r:id="rId5"/>
    <p:sldId id="318" r:id="rId6"/>
    <p:sldId id="303" r:id="rId7"/>
    <p:sldId id="319" r:id="rId8"/>
    <p:sldId id="310" r:id="rId9"/>
    <p:sldId id="324" r:id="rId10"/>
    <p:sldId id="311" r:id="rId11"/>
    <p:sldId id="314" r:id="rId12"/>
    <p:sldId id="322" r:id="rId13"/>
  </p:sldIdLst>
  <p:sldSz cx="9144000" cy="6858000" type="screen4x3"/>
  <p:notesSz cx="6797675" cy="9928225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0F4"/>
    <a:srgbClr val="CAE1F5"/>
    <a:srgbClr val="CBE2F6"/>
    <a:srgbClr val="CCE2F5"/>
    <a:srgbClr val="CCE3F7"/>
    <a:srgbClr val="CCE3F6"/>
    <a:srgbClr val="CBE2F4"/>
    <a:srgbClr val="CCE3F5"/>
    <a:srgbClr val="CDE4F6"/>
    <a:srgbClr val="CD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61943" autoAdjust="0"/>
  </p:normalViewPr>
  <p:slideViewPr>
    <p:cSldViewPr showGuides="1">
      <p:cViewPr>
        <p:scale>
          <a:sx n="86" d="100"/>
          <a:sy n="86" d="100"/>
        </p:scale>
        <p:origin x="-2568" y="558"/>
      </p:cViewPr>
      <p:guideLst>
        <p:guide orient="horz" pos="799"/>
        <p:guide orient="horz" pos="3974"/>
        <p:guide orient="horz" pos="187"/>
        <p:guide orient="horz" pos="1457"/>
        <p:guide orient="horz" pos="3226"/>
        <p:guide orient="horz" pos="2387"/>
        <p:guide pos="181"/>
        <p:guide pos="5579"/>
        <p:guide pos="2880"/>
        <p:guide pos="249"/>
        <p:guide pos="1746"/>
        <p:guide pos="5420"/>
        <p:guide pos="2109"/>
        <p:guide pos="3583"/>
        <p:guide pos="3946"/>
      </p:guideLst>
    </p:cSldViewPr>
  </p:slideViewPr>
  <p:outlineViewPr>
    <p:cViewPr>
      <p:scale>
        <a:sx n="33" d="100"/>
        <a:sy n="33" d="100"/>
      </p:scale>
      <p:origin x="258" y="3915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rkova.um\Desktop\&#1056;&#1072;&#1073;&#1086;&#1095;&#1072;&#1103;%20&#1087;&#1072;&#1087;&#1082;&#1072;\&#1055;&#1088;&#1086;&#1077;&#1082;&#1090;&#1085;&#1099;&#1077;%20&#1076;&#1086;&#1082;&#1091;&#1084;&#1077;&#1085;&#1090;&#1099;\&#1055;&#1088;&#1077;&#1079;&#1077;&#1085;&#1090;&#1072;&#1094;&#1080;&#1103;%20&#1085;&#1072;%20&#1092;&#1086;&#1088;&#1091;&#1084;%20&#1073;&#1091;&#1085;&#1082;&#1077;&#1088;&#1086;&#1074;&#1097;&#1080;&#1082;&#1086;&#1074;_2015\Interim%20report%20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83152808599523576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Лист1!$C$28:$F$28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Лист1!$C$29:$F$29</c:f>
              <c:numCache>
                <c:formatCode>0.0</c:formatCode>
                <c:ptCount val="4"/>
                <c:pt idx="0">
                  <c:v>0.5999300671146881</c:v>
                </c:pt>
                <c:pt idx="1">
                  <c:v>2.843183154371538</c:v>
                </c:pt>
                <c:pt idx="2">
                  <c:v>8.1429890432416823</c:v>
                </c:pt>
                <c:pt idx="3">
                  <c:v>16.20098577458711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61888"/>
        <c:axId val="41863424"/>
      </c:barChart>
      <c:catAx>
        <c:axId val="4186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1863424"/>
        <c:crosses val="autoZero"/>
        <c:auto val="1"/>
        <c:lblAlgn val="ctr"/>
        <c:lblOffset val="100"/>
        <c:noMultiLvlLbl val="0"/>
      </c:catAx>
      <c:valAx>
        <c:axId val="41863424"/>
        <c:scaling>
          <c:orientation val="minMax"/>
          <c:max val="2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41861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abic Typesetting" pitchFamily="66" charset="-78"/>
          <a:cs typeface="Arabic Typesetting" pitchFamily="66" charset="-78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2729658792651"/>
          <c:y val="7.8703703703703706E-2"/>
          <c:w val="0.83698381452318471"/>
          <c:h val="0.641660104986876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'Slide 23,24,25,26'!$B$6</c:f>
              <c:strCache>
                <c:ptCount val="1"/>
                <c:pt idx="0">
                  <c:v>Танкеры</c:v>
                </c:pt>
              </c:strCache>
            </c:strRef>
          </c:tx>
          <c:invertIfNegative val="0"/>
          <c:cat>
            <c:numRef>
              <c:f>'Slide 23,24,25,26'!$I$5:$S$5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'Slide 23,24,25,26'!$I$6:$S$6</c:f>
              <c:numCache>
                <c:formatCode>_-* #,##0_-;\-* #,##0_-;_-* "-"??_-;_-@_-</c:formatCode>
                <c:ptCount val="11"/>
                <c:pt idx="0">
                  <c:v>80.184255071765179</c:v>
                </c:pt>
                <c:pt idx="1">
                  <c:v>101.28899676844966</c:v>
                </c:pt>
                <c:pt idx="2">
                  <c:v>127.94857116495943</c:v>
                </c:pt>
                <c:pt idx="3">
                  <c:v>161.62502725324666</c:v>
                </c:pt>
                <c:pt idx="4">
                  <c:v>204.16522980107175</c:v>
                </c:pt>
                <c:pt idx="5">
                  <c:v>277.48202239166653</c:v>
                </c:pt>
                <c:pt idx="6">
                  <c:v>320.73532720806082</c:v>
                </c:pt>
                <c:pt idx="7">
                  <c:v>370.73086476953438</c:v>
                </c:pt>
                <c:pt idx="8">
                  <c:v>428.51959991176352</c:v>
                </c:pt>
                <c:pt idx="9">
                  <c:v>495.31631962364742</c:v>
                </c:pt>
                <c:pt idx="10">
                  <c:v>524.59770370557783</c:v>
                </c:pt>
              </c:numCache>
            </c:numRef>
          </c:val>
        </c:ser>
        <c:ser>
          <c:idx val="1"/>
          <c:order val="1"/>
          <c:tx>
            <c:strRef>
              <c:f>'Slide 23,24,25,26'!$B$7</c:f>
              <c:strCache>
                <c:ptCount val="1"/>
                <c:pt idx="0">
                  <c:v>Балкеры и ген. грузы</c:v>
                </c:pt>
              </c:strCache>
            </c:strRef>
          </c:tx>
          <c:invertIfNegative val="0"/>
          <c:cat>
            <c:numRef>
              <c:f>'Slide 23,24,25,26'!$I$5:$S$5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'Slide 23,24,25,26'!$I$7:$S$7</c:f>
              <c:numCache>
                <c:formatCode>_-* #,##0_-;\-* #,##0_-;_-* "-"??_-;_-@_-</c:formatCode>
                <c:ptCount val="11"/>
                <c:pt idx="0">
                  <c:v>81.344861423432036</c:v>
                </c:pt>
                <c:pt idx="1">
                  <c:v>102.75507826909107</c:v>
                </c:pt>
                <c:pt idx="2">
                  <c:v>129.80052981005559</c:v>
                </c:pt>
                <c:pt idx="3">
                  <c:v>163.96442708991734</c:v>
                </c:pt>
                <c:pt idx="4">
                  <c:v>207.1203668449287</c:v>
                </c:pt>
                <c:pt idx="5">
                  <c:v>356.63518828907252</c:v>
                </c:pt>
                <c:pt idx="6">
                  <c:v>412.22671949661895</c:v>
                </c:pt>
                <c:pt idx="7">
                  <c:v>476.4837398187579</c:v>
                </c:pt>
                <c:pt idx="8">
                  <c:v>550.75700718505198</c:v>
                </c:pt>
                <c:pt idx="9">
                  <c:v>636.60783278526048</c:v>
                </c:pt>
                <c:pt idx="10">
                  <c:v>840.57494842073197</c:v>
                </c:pt>
              </c:numCache>
            </c:numRef>
          </c:val>
        </c:ser>
        <c:ser>
          <c:idx val="2"/>
          <c:order val="2"/>
          <c:tx>
            <c:strRef>
              <c:f>'Slide 23,24,25,26'!$B$8</c:f>
              <c:strCache>
                <c:ptCount val="1"/>
                <c:pt idx="0">
                  <c:v>Контейнеровозы</c:v>
                </c:pt>
              </c:strCache>
            </c:strRef>
          </c:tx>
          <c:invertIfNegative val="0"/>
          <c:cat>
            <c:numRef>
              <c:f>'Slide 23,24,25,26'!$I$5:$S$5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'Slide 23,24,25,26'!$I$8:$S$8</c:f>
              <c:numCache>
                <c:formatCode>_-* #,##0_-;\-* #,##0_-;_-* "-"??_-;_-@_-</c:formatCode>
                <c:ptCount val="11"/>
                <c:pt idx="0">
                  <c:v>90.418991034823364</c:v>
                </c:pt>
                <c:pt idx="1">
                  <c:v>114.21754660607448</c:v>
                </c:pt>
                <c:pt idx="2">
                  <c:v>144.27995494537737</c:v>
                </c:pt>
                <c:pt idx="3">
                  <c:v>182.25488129976188</c:v>
                </c:pt>
                <c:pt idx="4">
                  <c:v>230.22492466237449</c:v>
                </c:pt>
                <c:pt idx="5">
                  <c:v>326.26395745398554</c:v>
                </c:pt>
                <c:pt idx="6">
                  <c:v>377.12128608640131</c:v>
                </c:pt>
                <c:pt idx="7">
                  <c:v>435.90614645051414</c:v>
                </c:pt>
                <c:pt idx="8">
                  <c:v>503.8542652556701</c:v>
                </c:pt>
                <c:pt idx="9">
                  <c:v>582.39399165056602</c:v>
                </c:pt>
                <c:pt idx="10">
                  <c:v>699.63277664940256</c:v>
                </c:pt>
              </c:numCache>
            </c:numRef>
          </c:val>
        </c:ser>
        <c:ser>
          <c:idx val="3"/>
          <c:order val="3"/>
          <c:tx>
            <c:strRef>
              <c:f>'Slide 23,24,25,26'!$B$9</c:f>
              <c:strCache>
                <c:ptCount val="1"/>
                <c:pt idx="0">
                  <c:v>RoRo</c:v>
                </c:pt>
              </c:strCache>
            </c:strRef>
          </c:tx>
          <c:invertIfNegative val="0"/>
          <c:cat>
            <c:numRef>
              <c:f>'Slide 23,24,25,26'!$I$5:$S$5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'Slide 23,24,25,26'!$I$9:$S$9</c:f>
              <c:numCache>
                <c:formatCode>_-* #,##0_-;\-* #,##0_-;_-* "-"??_-;_-@_-</c:formatCode>
                <c:ptCount val="11"/>
                <c:pt idx="0">
                  <c:v>23.781106561559938</c:v>
                </c:pt>
                <c:pt idx="1">
                  <c:v>30.040366696780428</c:v>
                </c:pt>
                <c:pt idx="2">
                  <c:v>37.947083283993301</c:v>
                </c:pt>
                <c:pt idx="3">
                  <c:v>47.934871910756456</c:v>
                </c:pt>
                <c:pt idx="4">
                  <c:v>60.551477116288872</c:v>
                </c:pt>
                <c:pt idx="5">
                  <c:v>39.06913204506688</c:v>
                </c:pt>
                <c:pt idx="6">
                  <c:v>45.159144877941443</c:v>
                </c:pt>
                <c:pt idx="7">
                  <c:v>52.198455900030829</c:v>
                </c:pt>
                <c:pt idx="8">
                  <c:v>60.335039684915891</c:v>
                </c:pt>
                <c:pt idx="9">
                  <c:v>69.739936766562963</c:v>
                </c:pt>
                <c:pt idx="10">
                  <c:v>57.797645815077658</c:v>
                </c:pt>
              </c:numCache>
            </c:numRef>
          </c:val>
        </c:ser>
        <c:ser>
          <c:idx val="4"/>
          <c:order val="4"/>
          <c:tx>
            <c:strRef>
              <c:f>'Slide 23,24,25,26'!$B$10</c:f>
              <c:strCache>
                <c:ptCount val="1"/>
                <c:pt idx="0">
                  <c:v>Пассажирские суда</c:v>
                </c:pt>
              </c:strCache>
            </c:strRef>
          </c:tx>
          <c:invertIfNegative val="0"/>
          <c:cat>
            <c:numRef>
              <c:f>'Slide 23,24,25,26'!$I$5:$S$5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'Slide 23,24,25,26'!$I$10:$S$10</c:f>
              <c:numCache>
                <c:formatCode>_-* #,##0_-;\-* #,##0_-;_-* "-"??_-;_-@_-</c:formatCode>
                <c:ptCount val="11"/>
                <c:pt idx="0">
                  <c:v>85.144690768099039</c:v>
                </c:pt>
                <c:pt idx="1">
                  <c:v>107.55503434361177</c:v>
                </c:pt>
                <c:pt idx="2">
                  <c:v>135.86384903507917</c:v>
                </c:pt>
                <c:pt idx="3">
                  <c:v>171.62363051881778</c:v>
                </c:pt>
                <c:pt idx="4">
                  <c:v>216.79549609149285</c:v>
                </c:pt>
                <c:pt idx="5">
                  <c:v>195.82301981341683</c:v>
                </c:pt>
                <c:pt idx="6">
                  <c:v>226.34749377051205</c:v>
                </c:pt>
                <c:pt idx="7">
                  <c:v>261.63005751319611</c:v>
                </c:pt>
                <c:pt idx="8">
                  <c:v>302.4123919116962</c:v>
                </c:pt>
                <c:pt idx="9">
                  <c:v>349.55178946570624</c:v>
                </c:pt>
                <c:pt idx="10">
                  <c:v>379.94514140427674</c:v>
                </c:pt>
              </c:numCache>
            </c:numRef>
          </c:val>
        </c:ser>
        <c:ser>
          <c:idx val="5"/>
          <c:order val="5"/>
          <c:tx>
            <c:strRef>
              <c:f>'Slide 23,24,25,26'!$B$11</c:f>
              <c:strCache>
                <c:ptCount val="1"/>
                <c:pt idx="0">
                  <c:v>Суда снабжения (PSV)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 </a:t>
                    </a:r>
                    <a:r>
                      <a:rPr lang="ru-RU" b="1"/>
                      <a:t>560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8.3333333333333332E-3"/>
                  <c:y val="-8.796296296296296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 </a:t>
                    </a:r>
                    <a:r>
                      <a:rPr lang="ru-RU" b="1"/>
                      <a:t>1 800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-0.14351888305628463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3 700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'Slide 23,24,25,26'!$I$5:$S$5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'Slide 23,24,25,26'!$I$11:$S$11</c:f>
              <c:numCache>
                <c:formatCode>_-* #,##0_-;\-* #,##0_-;_-* "-"??_-;_-@_-</c:formatCode>
                <c:ptCount val="11"/>
                <c:pt idx="0">
                  <c:v>194.90591476070139</c:v>
                </c:pt>
                <c:pt idx="1">
                  <c:v>246.20574890518606</c:v>
                </c:pt>
                <c:pt idx="2">
                  <c:v>311.00785662860602</c:v>
                </c:pt>
                <c:pt idx="3">
                  <c:v>392.86607772090952</c:v>
                </c:pt>
                <c:pt idx="4">
                  <c:v>496.26963349714754</c:v>
                </c:pt>
                <c:pt idx="5">
                  <c:v>592.31960542585489</c:v>
                </c:pt>
                <c:pt idx="6">
                  <c:v>684.64912004229552</c:v>
                </c:pt>
                <c:pt idx="7">
                  <c:v>791.37076213724265</c:v>
                </c:pt>
                <c:pt idx="8">
                  <c:v>914.72794579359334</c:v>
                </c:pt>
                <c:pt idx="9">
                  <c:v>1057.3137836884837</c:v>
                </c:pt>
                <c:pt idx="10">
                  <c:v>1185.769799831914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3212160"/>
        <c:axId val="43218048"/>
      </c:barChart>
      <c:catAx>
        <c:axId val="4321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218048"/>
        <c:crosses val="autoZero"/>
        <c:auto val="1"/>
        <c:lblAlgn val="ctr"/>
        <c:lblOffset val="100"/>
        <c:tickLblSkip val="5"/>
        <c:noMultiLvlLbl val="0"/>
      </c:catAx>
      <c:valAx>
        <c:axId val="43218048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spPr>
          <a:ln w="9525">
            <a:noFill/>
          </a:ln>
        </c:spPr>
        <c:crossAx val="43212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111111111111109E-2"/>
          <c:y val="0.82551071741032367"/>
          <c:w val="0.93611111111111112"/>
          <c:h val="0.14208187518226886"/>
        </c:manualLayout>
      </c:layout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CC4AD-61B4-44B6-AD9C-CFD2860C4391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45A461-C554-4F01-ADCD-462E0FD92CC3}">
      <dgm:prSet phldrT="[Текст]"/>
      <dgm:spPr/>
      <dgm:t>
        <a:bodyPr/>
        <a:lstStyle/>
        <a:p>
          <a:r>
            <a:rPr lang="ru-RU" b="1" dirty="0" smtClean="0"/>
            <a:t>1 сценарий</a:t>
          </a:r>
        </a:p>
        <a:p>
          <a:r>
            <a:rPr lang="ru-RU" b="1" dirty="0" smtClean="0"/>
            <a:t>Бункеровка судна в подготовленные танки</a:t>
          </a:r>
          <a:endParaRPr lang="ru-RU" b="1" dirty="0"/>
        </a:p>
      </dgm:t>
    </dgm:pt>
    <dgm:pt modelId="{06CA68B1-0140-474D-956F-7635FD541BDF}" type="parTrans" cxnId="{3746DFBE-0C56-4381-89C0-9C8392B5FE77}">
      <dgm:prSet/>
      <dgm:spPr/>
      <dgm:t>
        <a:bodyPr/>
        <a:lstStyle/>
        <a:p>
          <a:endParaRPr lang="ru-RU"/>
        </a:p>
      </dgm:t>
    </dgm:pt>
    <dgm:pt modelId="{D7E4F7BD-7244-4A86-9748-70F5D2B02A25}" type="sibTrans" cxnId="{3746DFBE-0C56-4381-89C0-9C8392B5FE77}">
      <dgm:prSet/>
      <dgm:spPr/>
      <dgm:t>
        <a:bodyPr/>
        <a:lstStyle/>
        <a:p>
          <a:endParaRPr lang="ru-RU"/>
        </a:p>
      </dgm:t>
    </dgm:pt>
    <dgm:pt modelId="{1EFA7AA3-4362-4491-8CCB-9DD9D0AAFB08}">
      <dgm:prSet phldrT="[Текст]"/>
      <dgm:spPr>
        <a:noFill/>
        <a:ln>
          <a:noFill/>
        </a:ln>
      </dgm:spPr>
      <dgm:t>
        <a:bodyPr/>
        <a:lstStyle/>
        <a:p>
          <a:pPr algn="l"/>
          <a:endParaRPr lang="ru-RU" dirty="0"/>
        </a:p>
      </dgm:t>
    </dgm:pt>
    <dgm:pt modelId="{5A21C102-6C2F-4B66-A8E9-84E5CB9D3B0F}" type="parTrans" cxnId="{16436848-E6DD-4AAD-8D31-0E17FABB72D5}">
      <dgm:prSet/>
      <dgm:spPr/>
      <dgm:t>
        <a:bodyPr/>
        <a:lstStyle/>
        <a:p>
          <a:endParaRPr lang="ru-RU"/>
        </a:p>
      </dgm:t>
    </dgm:pt>
    <dgm:pt modelId="{8B9B5E0C-24A1-4EF8-8FDD-9AA36CAFDBBF}" type="sibTrans" cxnId="{16436848-E6DD-4AAD-8D31-0E17FABB72D5}">
      <dgm:prSet/>
      <dgm:spPr/>
      <dgm:t>
        <a:bodyPr/>
        <a:lstStyle/>
        <a:p>
          <a:endParaRPr lang="ru-RU"/>
        </a:p>
      </dgm:t>
    </dgm:pt>
    <dgm:pt modelId="{936C7F72-8577-4118-808F-B0F7CE6E3E1F}">
      <dgm:prSet phldrT="[Текст]"/>
      <dgm:spPr/>
      <dgm:t>
        <a:bodyPr/>
        <a:lstStyle/>
        <a:p>
          <a:r>
            <a:rPr lang="ru-RU" b="1" dirty="0" smtClean="0"/>
            <a:t>2 сценарий</a:t>
          </a:r>
        </a:p>
        <a:p>
          <a:r>
            <a:rPr lang="ru-RU" b="1" dirty="0" smtClean="0"/>
            <a:t>Подготовка судовых танков к бункеровке после ремонта</a:t>
          </a:r>
          <a:endParaRPr lang="ru-RU" b="1" dirty="0"/>
        </a:p>
      </dgm:t>
    </dgm:pt>
    <dgm:pt modelId="{0718EC8B-08D5-4007-814E-95CAB7493021}" type="parTrans" cxnId="{FA3B3AB1-FD14-42FB-A533-9DF077016F61}">
      <dgm:prSet/>
      <dgm:spPr/>
      <dgm:t>
        <a:bodyPr/>
        <a:lstStyle/>
        <a:p>
          <a:endParaRPr lang="ru-RU"/>
        </a:p>
      </dgm:t>
    </dgm:pt>
    <dgm:pt modelId="{BEEED3FA-4D88-46E7-9754-7AE6574E227C}" type="sibTrans" cxnId="{FA3B3AB1-FD14-42FB-A533-9DF077016F61}">
      <dgm:prSet/>
      <dgm:spPr/>
      <dgm:t>
        <a:bodyPr/>
        <a:lstStyle/>
        <a:p>
          <a:endParaRPr lang="ru-RU"/>
        </a:p>
      </dgm:t>
    </dgm:pt>
    <dgm:pt modelId="{FFA1EA5C-A3C6-459A-934C-FF1871FECCCD}">
      <dgm:prSet phldrT="[Текст]"/>
      <dgm:spPr>
        <a:noFill/>
        <a:ln>
          <a:noFill/>
        </a:ln>
      </dgm:spPr>
      <dgm:t>
        <a:bodyPr/>
        <a:lstStyle/>
        <a:p>
          <a:pPr algn="l"/>
          <a:endParaRPr lang="ru-RU" dirty="0"/>
        </a:p>
      </dgm:t>
    </dgm:pt>
    <dgm:pt modelId="{7433B684-FB4C-4E2E-BD65-683F537A6E4E}" type="parTrans" cxnId="{C4552C82-CAB8-4B15-8E08-29C55B512559}">
      <dgm:prSet/>
      <dgm:spPr/>
      <dgm:t>
        <a:bodyPr/>
        <a:lstStyle/>
        <a:p>
          <a:endParaRPr lang="ru-RU"/>
        </a:p>
      </dgm:t>
    </dgm:pt>
    <dgm:pt modelId="{101091B2-6B44-4FEB-83C5-C775F2D2BEF4}" type="sibTrans" cxnId="{C4552C82-CAB8-4B15-8E08-29C55B512559}">
      <dgm:prSet/>
      <dgm:spPr/>
      <dgm:t>
        <a:bodyPr/>
        <a:lstStyle/>
        <a:p>
          <a:endParaRPr lang="ru-RU"/>
        </a:p>
      </dgm:t>
    </dgm:pt>
    <dgm:pt modelId="{3A1183AA-41FE-423E-88B7-C01406F322C0}">
      <dgm:prSet phldrT="[Текст]"/>
      <dgm:spPr/>
      <dgm:t>
        <a:bodyPr/>
        <a:lstStyle/>
        <a:p>
          <a:r>
            <a:rPr lang="ru-RU" b="1" dirty="0" smtClean="0"/>
            <a:t>3 сценарий</a:t>
          </a:r>
        </a:p>
        <a:p>
          <a:r>
            <a:rPr lang="ru-RU" b="1" dirty="0" smtClean="0"/>
            <a:t>Подготовка судовых танков к ремонту</a:t>
          </a:r>
          <a:endParaRPr lang="ru-RU" b="1" dirty="0"/>
        </a:p>
      </dgm:t>
    </dgm:pt>
    <dgm:pt modelId="{AA74D8D5-B2D9-49C1-9C2B-B91EC1B06A6E}" type="parTrans" cxnId="{04CEF481-8E68-4ED0-991A-9C4D8A5C534A}">
      <dgm:prSet/>
      <dgm:spPr/>
      <dgm:t>
        <a:bodyPr/>
        <a:lstStyle/>
        <a:p>
          <a:endParaRPr lang="ru-RU"/>
        </a:p>
      </dgm:t>
    </dgm:pt>
    <dgm:pt modelId="{A1CF6A6D-752F-4F6A-8B7D-AAC676519DAF}" type="sibTrans" cxnId="{04CEF481-8E68-4ED0-991A-9C4D8A5C534A}">
      <dgm:prSet/>
      <dgm:spPr/>
      <dgm:t>
        <a:bodyPr/>
        <a:lstStyle/>
        <a:p>
          <a:endParaRPr lang="ru-RU"/>
        </a:p>
      </dgm:t>
    </dgm:pt>
    <dgm:pt modelId="{40A16875-0435-451C-B4E9-A32B2ACBBF7B}">
      <dgm:prSet phldrT="[Текст]"/>
      <dgm:spPr>
        <a:noFill/>
        <a:ln>
          <a:noFill/>
        </a:ln>
      </dgm:spPr>
      <dgm:t>
        <a:bodyPr/>
        <a:lstStyle/>
        <a:p>
          <a:pPr algn="l"/>
          <a:endParaRPr lang="ru-RU" dirty="0"/>
        </a:p>
      </dgm:t>
    </dgm:pt>
    <dgm:pt modelId="{F2006600-EA2B-406D-9039-65E306ED229D}" type="parTrans" cxnId="{0E351D7D-860F-4744-904E-E6C298BBAD75}">
      <dgm:prSet/>
      <dgm:spPr/>
      <dgm:t>
        <a:bodyPr/>
        <a:lstStyle/>
        <a:p>
          <a:endParaRPr lang="ru-RU"/>
        </a:p>
      </dgm:t>
    </dgm:pt>
    <dgm:pt modelId="{4D19C6AB-CD6B-4A85-B643-B8258FF28CCF}" type="sibTrans" cxnId="{0E351D7D-860F-4744-904E-E6C298BBAD75}">
      <dgm:prSet/>
      <dgm:spPr/>
      <dgm:t>
        <a:bodyPr/>
        <a:lstStyle/>
        <a:p>
          <a:endParaRPr lang="ru-RU"/>
        </a:p>
      </dgm:t>
    </dgm:pt>
    <dgm:pt modelId="{2C7F9D6F-F6CE-48A5-AE46-0838A58D4BC0}">
      <dgm:prSet phldrT="[Текст]"/>
      <dgm:spPr>
        <a:noFill/>
        <a:ln>
          <a:noFill/>
        </a:ln>
      </dgm:spPr>
      <dgm:t>
        <a:bodyPr/>
        <a:lstStyle/>
        <a:p>
          <a:pPr algn="l"/>
          <a:endParaRPr lang="ru-RU" dirty="0"/>
        </a:p>
      </dgm:t>
    </dgm:pt>
    <dgm:pt modelId="{659CF385-95A1-47A4-BC67-CCD51331E066}" type="parTrans" cxnId="{4CCA06B6-EDF4-44BE-91D0-3960CAAECDC8}">
      <dgm:prSet/>
      <dgm:spPr/>
      <dgm:t>
        <a:bodyPr/>
        <a:lstStyle/>
        <a:p>
          <a:endParaRPr lang="ru-RU"/>
        </a:p>
      </dgm:t>
    </dgm:pt>
    <dgm:pt modelId="{4246E100-ED56-4BA0-BD0D-BC50D4C5F8D7}" type="sibTrans" cxnId="{4CCA06B6-EDF4-44BE-91D0-3960CAAECDC8}">
      <dgm:prSet/>
      <dgm:spPr/>
      <dgm:t>
        <a:bodyPr/>
        <a:lstStyle/>
        <a:p>
          <a:endParaRPr lang="ru-RU"/>
        </a:p>
      </dgm:t>
    </dgm:pt>
    <dgm:pt modelId="{6CADEA71-1F62-472D-8F6B-1A574624E59F}">
      <dgm:prSet phldrT="[Текст]"/>
      <dgm:spPr>
        <a:noFill/>
        <a:ln>
          <a:noFill/>
        </a:ln>
      </dgm:spPr>
      <dgm:t>
        <a:bodyPr/>
        <a:lstStyle/>
        <a:p>
          <a:pPr algn="l"/>
          <a:endParaRPr lang="ru-RU" dirty="0" smtClean="0"/>
        </a:p>
      </dgm:t>
    </dgm:pt>
    <dgm:pt modelId="{89E4E30E-E85E-400B-840F-2C5C2ECBB8B4}" type="parTrans" cxnId="{9F5E9D27-D5EC-4E22-933A-E1CA023A3C3F}">
      <dgm:prSet/>
      <dgm:spPr/>
      <dgm:t>
        <a:bodyPr/>
        <a:lstStyle/>
        <a:p>
          <a:endParaRPr lang="ru-RU"/>
        </a:p>
      </dgm:t>
    </dgm:pt>
    <dgm:pt modelId="{A4C88218-F8EA-4C55-9160-3C39418D9969}" type="sibTrans" cxnId="{9F5E9D27-D5EC-4E22-933A-E1CA023A3C3F}">
      <dgm:prSet/>
      <dgm:spPr/>
      <dgm:t>
        <a:bodyPr/>
        <a:lstStyle/>
        <a:p>
          <a:endParaRPr lang="ru-RU"/>
        </a:p>
      </dgm:t>
    </dgm:pt>
    <dgm:pt modelId="{663E89C9-3249-41E1-947A-028D1BF5A2AC}">
      <dgm:prSet phldrT="[Текст]"/>
      <dgm:spPr>
        <a:noFill/>
        <a:ln>
          <a:noFill/>
        </a:ln>
      </dgm:spPr>
      <dgm:t>
        <a:bodyPr/>
        <a:lstStyle/>
        <a:p>
          <a:pPr algn="l"/>
          <a:endParaRPr lang="ru-RU" dirty="0" smtClean="0"/>
        </a:p>
      </dgm:t>
    </dgm:pt>
    <dgm:pt modelId="{42FF65BF-F087-4D39-BF86-D8F0F914A9E6}" type="parTrans" cxnId="{3F832B16-744A-490D-BDD9-97BDE8984BBF}">
      <dgm:prSet/>
      <dgm:spPr/>
      <dgm:t>
        <a:bodyPr/>
        <a:lstStyle/>
        <a:p>
          <a:endParaRPr lang="ru-RU"/>
        </a:p>
      </dgm:t>
    </dgm:pt>
    <dgm:pt modelId="{F990DA24-116C-43E5-BA84-F1319E1F1D6C}" type="sibTrans" cxnId="{3F832B16-744A-490D-BDD9-97BDE8984BBF}">
      <dgm:prSet/>
      <dgm:spPr/>
      <dgm:t>
        <a:bodyPr/>
        <a:lstStyle/>
        <a:p>
          <a:endParaRPr lang="ru-RU"/>
        </a:p>
      </dgm:t>
    </dgm:pt>
    <dgm:pt modelId="{A9860CEF-1364-49AE-ADFA-9204DD199C7D}">
      <dgm:prSet phldrT="[Текст]"/>
      <dgm:spPr>
        <a:noFill/>
        <a:ln>
          <a:noFill/>
        </a:ln>
      </dgm:spPr>
      <dgm:t>
        <a:bodyPr/>
        <a:lstStyle/>
        <a:p>
          <a:pPr algn="l"/>
          <a:endParaRPr lang="ru-RU" dirty="0"/>
        </a:p>
      </dgm:t>
    </dgm:pt>
    <dgm:pt modelId="{7FFCFDD6-0B05-48B0-A5A2-0C854D60E8EA}" type="parTrans" cxnId="{DB9E7C80-4984-4F5D-A825-446A19CF0CA8}">
      <dgm:prSet/>
      <dgm:spPr/>
      <dgm:t>
        <a:bodyPr/>
        <a:lstStyle/>
        <a:p>
          <a:endParaRPr lang="ru-RU"/>
        </a:p>
      </dgm:t>
    </dgm:pt>
    <dgm:pt modelId="{6ADF2F8F-9643-4684-8B04-7825E8805D15}" type="sibTrans" cxnId="{DB9E7C80-4984-4F5D-A825-446A19CF0CA8}">
      <dgm:prSet/>
      <dgm:spPr/>
      <dgm:t>
        <a:bodyPr/>
        <a:lstStyle/>
        <a:p>
          <a:endParaRPr lang="ru-RU"/>
        </a:p>
      </dgm:t>
    </dgm:pt>
    <dgm:pt modelId="{E0FA3D69-DDA5-43EE-838D-66C790F0DEF7}">
      <dgm:prSet phldrT="[Текст]"/>
      <dgm:spPr>
        <a:noFill/>
        <a:ln>
          <a:noFill/>
        </a:ln>
      </dgm:spPr>
      <dgm:t>
        <a:bodyPr/>
        <a:lstStyle/>
        <a:p>
          <a:pPr algn="l"/>
          <a:endParaRPr lang="ru-RU" dirty="0"/>
        </a:p>
      </dgm:t>
    </dgm:pt>
    <dgm:pt modelId="{50C85282-183A-424F-AD4A-D49598144737}" type="parTrans" cxnId="{6574ACE3-FC6F-4E3D-987A-4C75CA91D617}">
      <dgm:prSet/>
      <dgm:spPr/>
      <dgm:t>
        <a:bodyPr/>
        <a:lstStyle/>
        <a:p>
          <a:endParaRPr lang="ru-RU"/>
        </a:p>
      </dgm:t>
    </dgm:pt>
    <dgm:pt modelId="{B740780C-0E85-4B1A-9706-281F0D751302}" type="sibTrans" cxnId="{6574ACE3-FC6F-4E3D-987A-4C75CA91D617}">
      <dgm:prSet/>
      <dgm:spPr>
        <a:noFill/>
      </dgm:spPr>
      <dgm:t>
        <a:bodyPr/>
        <a:lstStyle/>
        <a:p>
          <a:endParaRPr lang="ru-RU"/>
        </a:p>
      </dgm:t>
    </dgm:pt>
    <dgm:pt modelId="{C654ACE2-479F-4138-89B7-53E1B5D9D817}">
      <dgm:prSet phldrT="[Текст]"/>
      <dgm:spPr>
        <a:noFill/>
        <a:ln>
          <a:noFill/>
        </a:ln>
      </dgm:spPr>
      <dgm:t>
        <a:bodyPr/>
        <a:lstStyle/>
        <a:p>
          <a:pPr algn="l"/>
          <a:endParaRPr lang="ru-RU" dirty="0"/>
        </a:p>
      </dgm:t>
    </dgm:pt>
    <dgm:pt modelId="{1473FEB6-ABA1-4C14-AA61-21F436C25F3D}" type="parTrans" cxnId="{4BD33E74-CF48-4EA9-99CF-7C91907770E6}">
      <dgm:prSet/>
      <dgm:spPr/>
      <dgm:t>
        <a:bodyPr/>
        <a:lstStyle/>
        <a:p>
          <a:endParaRPr lang="ru-RU"/>
        </a:p>
      </dgm:t>
    </dgm:pt>
    <dgm:pt modelId="{8F25A9AC-9B3B-4666-9D62-2CDEC7755D94}" type="sibTrans" cxnId="{4BD33E74-CF48-4EA9-99CF-7C91907770E6}">
      <dgm:prSet/>
      <dgm:spPr/>
      <dgm:t>
        <a:bodyPr/>
        <a:lstStyle/>
        <a:p>
          <a:endParaRPr lang="ru-RU"/>
        </a:p>
      </dgm:t>
    </dgm:pt>
    <dgm:pt modelId="{AD2E1BBA-A2FF-4688-B117-33CD83C0F374}">
      <dgm:prSet phldrT="[Текст]"/>
      <dgm:spPr>
        <a:solidFill>
          <a:srgbClr val="CCE3F7">
            <a:alpha val="89804"/>
          </a:srgbClr>
        </a:solidFill>
        <a:ln>
          <a:solidFill>
            <a:srgbClr val="CCE3F7">
              <a:alpha val="89804"/>
            </a:srgbClr>
          </a:solidFill>
        </a:ln>
      </dgm:spPr>
      <dgm:t>
        <a:bodyPr/>
        <a:lstStyle/>
        <a:p>
          <a:pPr algn="l"/>
          <a:r>
            <a:rPr lang="ru-RU" dirty="0" smtClean="0"/>
            <a:t>Замещение  инертезированных азотом танков  теплым  (+20</a:t>
          </a:r>
          <a:r>
            <a:rPr lang="ru-RU" baseline="30000" dirty="0" smtClean="0"/>
            <a:t>0</a:t>
          </a:r>
          <a:r>
            <a:rPr lang="ru-RU" dirty="0" smtClean="0"/>
            <a:t> С)  метаном</a:t>
          </a:r>
          <a:endParaRPr lang="ru-RU" dirty="0"/>
        </a:p>
      </dgm:t>
    </dgm:pt>
    <dgm:pt modelId="{103BACE8-DA54-4EB5-BE1D-0483ED73A0A2}" type="parTrans" cxnId="{00A5085C-22AB-45F0-8E79-BF05ECC6E517}">
      <dgm:prSet/>
      <dgm:spPr/>
      <dgm:t>
        <a:bodyPr/>
        <a:lstStyle/>
        <a:p>
          <a:endParaRPr lang="ru-RU"/>
        </a:p>
      </dgm:t>
    </dgm:pt>
    <dgm:pt modelId="{4EBC80E0-4975-408B-B674-A370D4FC85D6}" type="sibTrans" cxnId="{00A5085C-22AB-45F0-8E79-BF05ECC6E517}">
      <dgm:prSet/>
      <dgm:spPr/>
      <dgm:t>
        <a:bodyPr/>
        <a:lstStyle/>
        <a:p>
          <a:endParaRPr lang="ru-RU"/>
        </a:p>
      </dgm:t>
    </dgm:pt>
    <dgm:pt modelId="{BE2F821B-4659-4061-8064-CD61424D93AE}">
      <dgm:prSet phldrT="[Текст]"/>
      <dgm:spPr>
        <a:noFill/>
        <a:ln>
          <a:noFill/>
        </a:ln>
      </dgm:spPr>
      <dgm:t>
        <a:bodyPr/>
        <a:lstStyle/>
        <a:p>
          <a:pPr algn="l"/>
          <a:endParaRPr lang="ru-RU" dirty="0"/>
        </a:p>
      </dgm:t>
    </dgm:pt>
    <dgm:pt modelId="{62D2BDFE-7CDA-4E34-9068-0FE98497383D}" type="parTrans" cxnId="{42B55723-FBA2-40F9-B911-80B0BBD4A8C8}">
      <dgm:prSet/>
      <dgm:spPr/>
      <dgm:t>
        <a:bodyPr/>
        <a:lstStyle/>
        <a:p>
          <a:endParaRPr lang="ru-RU"/>
        </a:p>
      </dgm:t>
    </dgm:pt>
    <dgm:pt modelId="{F0EA1D66-1208-407F-9AFD-50E3A2B4FB91}" type="sibTrans" cxnId="{42B55723-FBA2-40F9-B911-80B0BBD4A8C8}">
      <dgm:prSet/>
      <dgm:spPr/>
      <dgm:t>
        <a:bodyPr/>
        <a:lstStyle/>
        <a:p>
          <a:endParaRPr lang="ru-RU"/>
        </a:p>
      </dgm:t>
    </dgm:pt>
    <dgm:pt modelId="{1947896E-7FB0-4516-9C8B-C4DDE1DA1401}">
      <dgm:prSet phldrT="[Текст]"/>
      <dgm:spPr>
        <a:noFill/>
        <a:ln>
          <a:noFill/>
        </a:ln>
      </dgm:spPr>
      <dgm:t>
        <a:bodyPr/>
        <a:lstStyle/>
        <a:p>
          <a:pPr algn="l"/>
          <a:endParaRPr lang="ru-RU" dirty="0"/>
        </a:p>
      </dgm:t>
    </dgm:pt>
    <dgm:pt modelId="{6ADB71E3-8FC2-48F4-A2EA-64BD9B4A17EE}" type="parTrans" cxnId="{E3EDC671-7D77-4B8C-AC81-D590BC64E764}">
      <dgm:prSet/>
      <dgm:spPr/>
      <dgm:t>
        <a:bodyPr/>
        <a:lstStyle/>
        <a:p>
          <a:endParaRPr lang="ru-RU"/>
        </a:p>
      </dgm:t>
    </dgm:pt>
    <dgm:pt modelId="{27DB2040-7B73-4FCA-9E9E-76D77E57D36C}" type="sibTrans" cxnId="{E3EDC671-7D77-4B8C-AC81-D590BC64E764}">
      <dgm:prSet/>
      <dgm:spPr/>
      <dgm:t>
        <a:bodyPr/>
        <a:lstStyle/>
        <a:p>
          <a:endParaRPr lang="ru-RU"/>
        </a:p>
      </dgm:t>
    </dgm:pt>
    <dgm:pt modelId="{5B7F75FB-450A-4487-8620-40EC14636E89}">
      <dgm:prSet phldrT="[Текст]"/>
      <dgm:spPr>
        <a:noFill/>
        <a:ln>
          <a:noFill/>
        </a:ln>
      </dgm:spPr>
      <dgm:t>
        <a:bodyPr/>
        <a:lstStyle/>
        <a:p>
          <a:pPr algn="l"/>
          <a:endParaRPr lang="ru-RU" dirty="0"/>
        </a:p>
      </dgm:t>
    </dgm:pt>
    <dgm:pt modelId="{F7CC16E2-4E74-47BA-A8A4-137F61DF7FEA}" type="parTrans" cxnId="{F0D797EA-DFE0-4350-B658-E42B1A55F307}">
      <dgm:prSet/>
      <dgm:spPr/>
      <dgm:t>
        <a:bodyPr/>
        <a:lstStyle/>
        <a:p>
          <a:endParaRPr lang="ru-RU"/>
        </a:p>
      </dgm:t>
    </dgm:pt>
    <dgm:pt modelId="{9FD7CA9C-2199-40C4-8053-9E1C91249CB1}" type="sibTrans" cxnId="{F0D797EA-DFE0-4350-B658-E42B1A55F307}">
      <dgm:prSet/>
      <dgm:spPr/>
      <dgm:t>
        <a:bodyPr/>
        <a:lstStyle/>
        <a:p>
          <a:endParaRPr lang="ru-RU"/>
        </a:p>
      </dgm:t>
    </dgm:pt>
    <dgm:pt modelId="{08207DF9-AFB5-46C1-8789-562117CD6148}">
      <dgm:prSet phldrT="[Текст]"/>
      <dgm:spPr>
        <a:solidFill>
          <a:srgbClr val="CCE3F7">
            <a:alpha val="89804"/>
          </a:srgbClr>
        </a:solidFill>
        <a:ln>
          <a:solidFill>
            <a:srgbClr val="CCE3F7">
              <a:alpha val="89804"/>
            </a:srgbClr>
          </a:solidFill>
        </a:ln>
      </dgm:spPr>
      <dgm:t>
        <a:bodyPr/>
        <a:lstStyle/>
        <a:p>
          <a:pPr algn="l"/>
          <a:r>
            <a:rPr lang="ru-RU" dirty="0" smtClean="0"/>
            <a:t>Разогрев топливного танка: отбор газа компрессором, сжатие и возврат теплого газа</a:t>
          </a:r>
          <a:endParaRPr lang="ru-RU" dirty="0"/>
        </a:p>
      </dgm:t>
    </dgm:pt>
    <dgm:pt modelId="{262EE23A-7D46-4914-B465-7B1926510736}" type="parTrans" cxnId="{F068B000-EBD9-4886-806B-2781E33B7FD6}">
      <dgm:prSet/>
      <dgm:spPr/>
      <dgm:t>
        <a:bodyPr/>
        <a:lstStyle/>
        <a:p>
          <a:endParaRPr lang="ru-RU"/>
        </a:p>
      </dgm:t>
    </dgm:pt>
    <dgm:pt modelId="{0A21B634-3D8E-426F-9858-170ECD1C7059}" type="sibTrans" cxnId="{F068B000-EBD9-4886-806B-2781E33B7FD6}">
      <dgm:prSet/>
      <dgm:spPr/>
      <dgm:t>
        <a:bodyPr/>
        <a:lstStyle/>
        <a:p>
          <a:endParaRPr lang="ru-RU"/>
        </a:p>
      </dgm:t>
    </dgm:pt>
    <dgm:pt modelId="{E56EFC9F-590E-44D1-A963-25C225892877}">
      <dgm:prSet phldrT="[Текст]"/>
      <dgm:spPr>
        <a:solidFill>
          <a:srgbClr val="CBE2F6">
            <a:alpha val="89804"/>
          </a:srgbClr>
        </a:solidFill>
        <a:ln>
          <a:solidFill>
            <a:srgbClr val="CBE2F6">
              <a:alpha val="89804"/>
            </a:srgbClr>
          </a:solidFill>
        </a:ln>
      </dgm:spPr>
      <dgm:t>
        <a:bodyPr/>
        <a:lstStyle/>
        <a:p>
          <a:pPr algn="l"/>
          <a:r>
            <a:rPr lang="ru-RU" dirty="0" err="1" smtClean="0"/>
            <a:t>Инертизация</a:t>
          </a:r>
          <a:r>
            <a:rPr lang="ru-RU" dirty="0" smtClean="0"/>
            <a:t>: подача азота по основной линии в топливные танки судна</a:t>
          </a:r>
          <a:endParaRPr lang="ru-RU" dirty="0"/>
        </a:p>
      </dgm:t>
    </dgm:pt>
    <dgm:pt modelId="{EEAE801F-FBA1-483E-8CC9-2426B50F93E2}" type="parTrans" cxnId="{82629B2D-7A1B-46AA-A326-E55C28A3C476}">
      <dgm:prSet/>
      <dgm:spPr/>
      <dgm:t>
        <a:bodyPr/>
        <a:lstStyle/>
        <a:p>
          <a:endParaRPr lang="ru-RU"/>
        </a:p>
      </dgm:t>
    </dgm:pt>
    <dgm:pt modelId="{E5D43216-6997-4F17-AD34-FEB8F933FACE}" type="sibTrans" cxnId="{82629B2D-7A1B-46AA-A326-E55C28A3C476}">
      <dgm:prSet/>
      <dgm:spPr/>
      <dgm:t>
        <a:bodyPr/>
        <a:lstStyle/>
        <a:p>
          <a:endParaRPr lang="ru-RU"/>
        </a:p>
      </dgm:t>
    </dgm:pt>
    <dgm:pt modelId="{16FC3095-231C-4AFF-9586-D17C27AD2AD8}">
      <dgm:prSet phldrT="[Текст]"/>
      <dgm:spPr>
        <a:noFill/>
        <a:ln>
          <a:noFill/>
        </a:ln>
      </dgm:spPr>
      <dgm:t>
        <a:bodyPr/>
        <a:lstStyle/>
        <a:p>
          <a:pPr algn="l"/>
          <a:endParaRPr lang="ru-RU" dirty="0"/>
        </a:p>
      </dgm:t>
    </dgm:pt>
    <dgm:pt modelId="{09CAD9C0-8B60-4C85-AF12-6C131F445F74}" type="parTrans" cxnId="{AE0A1858-91D1-46AC-9DED-67709BB5689F}">
      <dgm:prSet/>
      <dgm:spPr/>
      <dgm:t>
        <a:bodyPr/>
        <a:lstStyle/>
        <a:p>
          <a:endParaRPr lang="ru-RU"/>
        </a:p>
      </dgm:t>
    </dgm:pt>
    <dgm:pt modelId="{80B2BC0C-CA8E-4FC7-9BF1-4BD56E0E9621}" type="sibTrans" cxnId="{AE0A1858-91D1-46AC-9DED-67709BB5689F}">
      <dgm:prSet/>
      <dgm:spPr/>
      <dgm:t>
        <a:bodyPr/>
        <a:lstStyle/>
        <a:p>
          <a:endParaRPr lang="ru-RU"/>
        </a:p>
      </dgm:t>
    </dgm:pt>
    <dgm:pt modelId="{3E3203E1-C113-4377-80FC-565B66C76E67}" type="pres">
      <dgm:prSet presAssocID="{4E1CC4AD-61B4-44B6-AD9C-CFD2860C43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506F16-E03E-46BB-B83B-1ABECDD73153}" type="pres">
      <dgm:prSet presAssocID="{3845A461-C554-4F01-ADCD-462E0FD92CC3}" presName="vertFlow" presStyleCnt="0"/>
      <dgm:spPr/>
      <dgm:t>
        <a:bodyPr/>
        <a:lstStyle/>
        <a:p>
          <a:endParaRPr lang="ru-RU"/>
        </a:p>
      </dgm:t>
    </dgm:pt>
    <dgm:pt modelId="{67380FBF-2CA2-487E-AD75-E4AACEF704E9}" type="pres">
      <dgm:prSet presAssocID="{3845A461-C554-4F01-ADCD-462E0FD92CC3}" presName="header" presStyleLbl="node1" presStyleIdx="0" presStyleCnt="3" custScaleX="105383" custLinFactNeighborX="304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A6F5C87-A13D-47C7-9AEB-3E1BE6370F58}" type="pres">
      <dgm:prSet presAssocID="{5A21C102-6C2F-4B66-A8E9-84E5CB9D3B0F}" presName="parTrans" presStyleLbl="sibTrans2D1" presStyleIdx="0" presStyleCnt="16"/>
      <dgm:spPr/>
      <dgm:t>
        <a:bodyPr/>
        <a:lstStyle/>
        <a:p>
          <a:endParaRPr lang="ru-RU"/>
        </a:p>
      </dgm:t>
    </dgm:pt>
    <dgm:pt modelId="{E3A31701-CFFB-48D7-BB4D-0E34B6F71DBF}" type="pres">
      <dgm:prSet presAssocID="{1EFA7AA3-4362-4491-8CCB-9DD9D0AAFB08}" presName="child" presStyleLbl="alignAccFollowNode1" presStyleIdx="0" presStyleCnt="16" custLinFactNeighborX="451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637701B-6692-415E-BD64-6EACA48EB97B}" type="pres">
      <dgm:prSet presAssocID="{8B9B5E0C-24A1-4EF8-8FDD-9AA36CAFDBBF}" presName="sibTrans" presStyleLbl="sibTrans2D1" presStyleIdx="1" presStyleCnt="16"/>
      <dgm:spPr/>
      <dgm:t>
        <a:bodyPr/>
        <a:lstStyle/>
        <a:p>
          <a:endParaRPr lang="ru-RU"/>
        </a:p>
      </dgm:t>
    </dgm:pt>
    <dgm:pt modelId="{5F4099D8-833E-4986-93E2-FF156351F336}" type="pres">
      <dgm:prSet presAssocID="{E0FA3D69-DDA5-43EE-838D-66C790F0DEF7}" presName="child" presStyleLbl="alignAccFollowNode1" presStyleIdx="1" presStyleCnt="16" custLinFactNeighborX="451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489598C-E7CA-4893-B281-FEDD5042190A}" type="pres">
      <dgm:prSet presAssocID="{B740780C-0E85-4B1A-9706-281F0D751302}" presName="sibTrans" presStyleLbl="sibTrans2D1" presStyleIdx="2" presStyleCnt="16"/>
      <dgm:spPr/>
      <dgm:t>
        <a:bodyPr/>
        <a:lstStyle/>
        <a:p>
          <a:endParaRPr lang="ru-RU"/>
        </a:p>
      </dgm:t>
    </dgm:pt>
    <dgm:pt modelId="{72D63CF9-DA75-47FE-B5C6-475A739D5A6B}" type="pres">
      <dgm:prSet presAssocID="{16FC3095-231C-4AFF-9586-D17C27AD2AD8}" presName="child" presStyleLbl="alignAccFollowNode1" presStyleIdx="2" presStyleCnt="16" custLinFactNeighborX="5222" custLinFactNeighborY="-405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462D630-281D-4E7A-889D-25C0E6A09DD3}" type="pres">
      <dgm:prSet presAssocID="{80B2BC0C-CA8E-4FC7-9BF1-4BD56E0E9621}" presName="sibTrans" presStyleLbl="sibTrans2D1" presStyleIdx="3" presStyleCnt="16" custLinFactNeighborX="13437" custLinFactNeighborY="14526"/>
      <dgm:spPr/>
      <dgm:t>
        <a:bodyPr/>
        <a:lstStyle/>
        <a:p>
          <a:endParaRPr lang="ru-RU"/>
        </a:p>
      </dgm:t>
    </dgm:pt>
    <dgm:pt modelId="{5B8BEC5B-C68F-444C-9182-C0B9298F2078}" type="pres">
      <dgm:prSet presAssocID="{2C7F9D6F-F6CE-48A5-AE46-0838A58D4BC0}" presName="child" presStyleLbl="alignAccFollowNode1" presStyleIdx="3" presStyleCnt="16" custLinFactNeighborX="451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C95AED3-6986-4FD4-88E4-8F74508E865A}" type="pres">
      <dgm:prSet presAssocID="{4246E100-ED56-4BA0-BD0D-BC50D4C5F8D7}" presName="sibTrans" presStyleLbl="sibTrans2D1" presStyleIdx="4" presStyleCnt="16"/>
      <dgm:spPr/>
      <dgm:t>
        <a:bodyPr/>
        <a:lstStyle/>
        <a:p>
          <a:endParaRPr lang="ru-RU"/>
        </a:p>
      </dgm:t>
    </dgm:pt>
    <dgm:pt modelId="{8EE682A1-EDD8-4060-B441-804353CFBE5C}" type="pres">
      <dgm:prSet presAssocID="{6CADEA71-1F62-472D-8F6B-1A574624E59F}" presName="child" presStyleLbl="alignAccFollowNode1" presStyleIdx="4" presStyleCnt="16" custLinFactNeighborX="451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2B4DA7F-42E8-4157-8E3B-6B7E24312B8E}" type="pres">
      <dgm:prSet presAssocID="{A4C88218-F8EA-4C55-9160-3C39418D9969}" presName="sibTrans" presStyleLbl="sibTrans2D1" presStyleIdx="5" presStyleCnt="16"/>
      <dgm:spPr/>
      <dgm:t>
        <a:bodyPr/>
        <a:lstStyle/>
        <a:p>
          <a:endParaRPr lang="ru-RU"/>
        </a:p>
      </dgm:t>
    </dgm:pt>
    <dgm:pt modelId="{6FC223DB-4564-4AA3-B41F-7CE02DE63EE7}" type="pres">
      <dgm:prSet presAssocID="{663E89C9-3249-41E1-947A-028D1BF5A2AC}" presName="child" presStyleLbl="alignAccFollowNode1" presStyleIdx="5" presStyleCnt="16" custLinFactNeighborX="451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F1B52DA-6C54-419F-8DF9-8DE43447C13B}" type="pres">
      <dgm:prSet presAssocID="{3845A461-C554-4F01-ADCD-462E0FD92CC3}" presName="hSp" presStyleCnt="0"/>
      <dgm:spPr/>
      <dgm:t>
        <a:bodyPr/>
        <a:lstStyle/>
        <a:p>
          <a:endParaRPr lang="ru-RU"/>
        </a:p>
      </dgm:t>
    </dgm:pt>
    <dgm:pt modelId="{D812401F-468A-4899-B2B7-025C05925841}" type="pres">
      <dgm:prSet presAssocID="{936C7F72-8577-4118-808F-B0F7CE6E3E1F}" presName="vertFlow" presStyleCnt="0"/>
      <dgm:spPr/>
      <dgm:t>
        <a:bodyPr/>
        <a:lstStyle/>
        <a:p>
          <a:endParaRPr lang="ru-RU"/>
        </a:p>
      </dgm:t>
    </dgm:pt>
    <dgm:pt modelId="{DF515B48-F707-4025-B614-2072E2D948DC}" type="pres">
      <dgm:prSet presAssocID="{936C7F72-8577-4118-808F-B0F7CE6E3E1F}" presName="header" presStyleLbl="node1" presStyleIdx="1" presStyleCnt="3" custScaleX="106417" custLinFactNeighborX="1071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4519918-861D-4862-A3AF-9C79CDCB8576}" type="pres">
      <dgm:prSet presAssocID="{7433B684-FB4C-4E2E-BD65-683F537A6E4E}" presName="parTrans" presStyleLbl="sibTrans2D1" presStyleIdx="6" presStyleCnt="16"/>
      <dgm:spPr/>
      <dgm:t>
        <a:bodyPr/>
        <a:lstStyle/>
        <a:p>
          <a:endParaRPr lang="ru-RU"/>
        </a:p>
      </dgm:t>
    </dgm:pt>
    <dgm:pt modelId="{561E2872-7DBA-4379-B11F-ED6D2347DF36}" type="pres">
      <dgm:prSet presAssocID="{FFA1EA5C-A3C6-459A-934C-FF1871FECCCD}" presName="child" presStyleLbl="alignAccFollowNode1" presStyleIdx="6" presStyleCnt="16" custLinFactNeighborX="1071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57C4E3E-3368-400B-8C31-60D04B3E79D5}" type="pres">
      <dgm:prSet presAssocID="{101091B2-6B44-4FEB-83C5-C775F2D2BEF4}" presName="sibTrans" presStyleLbl="sibTrans2D1" presStyleIdx="7" presStyleCnt="16"/>
      <dgm:spPr/>
      <dgm:t>
        <a:bodyPr/>
        <a:lstStyle/>
        <a:p>
          <a:endParaRPr lang="ru-RU"/>
        </a:p>
      </dgm:t>
    </dgm:pt>
    <dgm:pt modelId="{F2E7F89B-5317-441F-A678-6C20CD902683}" type="pres">
      <dgm:prSet presAssocID="{A9860CEF-1364-49AE-ADFA-9204DD199C7D}" presName="child" presStyleLbl="alignAccFollowNode1" presStyleIdx="7" presStyleCnt="16" custLinFactNeighborX="1071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B34833C-C4F7-4C75-96F1-F33D50461210}" type="pres">
      <dgm:prSet presAssocID="{6ADF2F8F-9643-4684-8B04-7825E8805D15}" presName="sibTrans" presStyleLbl="sibTrans2D1" presStyleIdx="8" presStyleCnt="16"/>
      <dgm:spPr/>
      <dgm:t>
        <a:bodyPr/>
        <a:lstStyle/>
        <a:p>
          <a:endParaRPr lang="ru-RU"/>
        </a:p>
      </dgm:t>
    </dgm:pt>
    <dgm:pt modelId="{989EB647-DACC-4822-9C9C-02C6A794338B}" type="pres">
      <dgm:prSet presAssocID="{AD2E1BBA-A2FF-4688-B117-33CD83C0F374}" presName="child" presStyleLbl="alignAccFollowNode1" presStyleIdx="8" presStyleCnt="16" custLinFactNeighborX="1071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60B387E-DC6C-427C-BEED-0308818469C7}" type="pres">
      <dgm:prSet presAssocID="{4EBC80E0-4975-408B-B674-A370D4FC85D6}" presName="sibTrans" presStyleLbl="sibTrans2D1" presStyleIdx="9" presStyleCnt="16"/>
      <dgm:spPr/>
      <dgm:t>
        <a:bodyPr/>
        <a:lstStyle/>
        <a:p>
          <a:endParaRPr lang="ru-RU"/>
        </a:p>
      </dgm:t>
    </dgm:pt>
    <dgm:pt modelId="{3BF51EBA-A56F-48E4-A424-AAB396BDF3F4}" type="pres">
      <dgm:prSet presAssocID="{BE2F821B-4659-4061-8064-CD61424D93AE}" presName="child" presStyleLbl="alignAccFollowNode1" presStyleIdx="9" presStyleCnt="16" custLinFactNeighborX="1071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2195F05-DD3E-4A90-A6E5-45A13E6CB505}" type="pres">
      <dgm:prSet presAssocID="{F0EA1D66-1208-407F-9AFD-50E3A2B4FB91}" presName="sibTrans" presStyleLbl="sibTrans2D1" presStyleIdx="10" presStyleCnt="16"/>
      <dgm:spPr/>
      <dgm:t>
        <a:bodyPr/>
        <a:lstStyle/>
        <a:p>
          <a:endParaRPr lang="ru-RU"/>
        </a:p>
      </dgm:t>
    </dgm:pt>
    <dgm:pt modelId="{2EDDDFE2-39A0-469D-863D-A8CB40B7184B}" type="pres">
      <dgm:prSet presAssocID="{1947896E-7FB0-4516-9C8B-C4DDE1DA1401}" presName="child" presStyleLbl="alignAccFollowNode1" presStyleIdx="10" presStyleCnt="16" custLinFactNeighborX="1071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59260FD-B686-48AC-88AB-B3B8AA6246E6}" type="pres">
      <dgm:prSet presAssocID="{27DB2040-7B73-4FCA-9E9E-76D77E57D36C}" presName="sibTrans" presStyleLbl="sibTrans2D1" presStyleIdx="11" presStyleCnt="16"/>
      <dgm:spPr/>
      <dgm:t>
        <a:bodyPr/>
        <a:lstStyle/>
        <a:p>
          <a:endParaRPr lang="ru-RU"/>
        </a:p>
      </dgm:t>
    </dgm:pt>
    <dgm:pt modelId="{2B390916-6E38-4BC1-A844-2EE1D7D6EE5A}" type="pres">
      <dgm:prSet presAssocID="{5B7F75FB-450A-4487-8620-40EC14636E89}" presName="child" presStyleLbl="alignAccFollowNode1" presStyleIdx="11" presStyleCnt="16" custLinFactNeighborX="1071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4A767FF-0A1A-4FFA-AE31-1A9C22174E6B}" type="pres">
      <dgm:prSet presAssocID="{936C7F72-8577-4118-808F-B0F7CE6E3E1F}" presName="hSp" presStyleCnt="0"/>
      <dgm:spPr/>
      <dgm:t>
        <a:bodyPr/>
        <a:lstStyle/>
        <a:p>
          <a:endParaRPr lang="ru-RU"/>
        </a:p>
      </dgm:t>
    </dgm:pt>
    <dgm:pt modelId="{EA713486-F1AC-4512-8FEE-C7206C4902BC}" type="pres">
      <dgm:prSet presAssocID="{3A1183AA-41FE-423E-88B7-C01406F322C0}" presName="vertFlow" presStyleCnt="0"/>
      <dgm:spPr/>
      <dgm:t>
        <a:bodyPr/>
        <a:lstStyle/>
        <a:p>
          <a:endParaRPr lang="ru-RU"/>
        </a:p>
      </dgm:t>
    </dgm:pt>
    <dgm:pt modelId="{9959FB3E-EAE8-48AC-AA76-16B96D5C83ED}" type="pres">
      <dgm:prSet presAssocID="{3A1183AA-41FE-423E-88B7-C01406F322C0}" presName="header" presStyleLbl="node1" presStyleIdx="2" presStyleCnt="3" custScaleX="106718" custLinFactNeighborX="14991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2323A44-12B0-43AB-95F5-13B128E89459}" type="pres">
      <dgm:prSet presAssocID="{F2006600-EA2B-406D-9039-65E306ED229D}" presName="parTrans" presStyleLbl="sibTrans2D1" presStyleIdx="12" presStyleCnt="16"/>
      <dgm:spPr/>
      <dgm:t>
        <a:bodyPr/>
        <a:lstStyle/>
        <a:p>
          <a:endParaRPr lang="ru-RU"/>
        </a:p>
      </dgm:t>
    </dgm:pt>
    <dgm:pt modelId="{FBF4C12B-4F14-49B9-BFC6-D122638AFAE5}" type="pres">
      <dgm:prSet presAssocID="{40A16875-0435-451C-B4E9-A32B2ACBBF7B}" presName="child" presStyleLbl="alignAccFollowNode1" presStyleIdx="12" presStyleCnt="16" custLinFactNeighborX="1526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D7B33AE-C412-4BCD-89D8-25FF7009E30E}" type="pres">
      <dgm:prSet presAssocID="{4D19C6AB-CD6B-4A85-B643-B8258FF28CCF}" presName="sibTrans" presStyleLbl="sibTrans2D1" presStyleIdx="13" presStyleCnt="16"/>
      <dgm:spPr/>
      <dgm:t>
        <a:bodyPr/>
        <a:lstStyle/>
        <a:p>
          <a:endParaRPr lang="ru-RU"/>
        </a:p>
      </dgm:t>
    </dgm:pt>
    <dgm:pt modelId="{1713A0A8-4EC6-4AB9-B6BE-B0DF5244F027}" type="pres">
      <dgm:prSet presAssocID="{C654ACE2-479F-4138-89B7-53E1B5D9D817}" presName="child" presStyleLbl="alignAccFollowNode1" presStyleIdx="13" presStyleCnt="16" custLinFactNeighborX="1499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7D0C482-F1FC-4D53-9B96-36017ECBE019}" type="pres">
      <dgm:prSet presAssocID="{8F25A9AC-9B3B-4666-9D62-2CDEC7755D94}" presName="sibTrans" presStyleLbl="sibTrans2D1" presStyleIdx="14" presStyleCnt="16"/>
      <dgm:spPr/>
      <dgm:t>
        <a:bodyPr/>
        <a:lstStyle/>
        <a:p>
          <a:endParaRPr lang="ru-RU"/>
        </a:p>
      </dgm:t>
    </dgm:pt>
    <dgm:pt modelId="{5621E78A-3AC3-431A-8EEE-0201809C7B0C}" type="pres">
      <dgm:prSet presAssocID="{08207DF9-AFB5-46C1-8789-562117CD6148}" presName="child" presStyleLbl="alignAccFollowNode1" presStyleIdx="14" presStyleCnt="16" custLinFactNeighborX="1499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ABB14C3-E5F3-4AE2-8268-58B3D68D7E94}" type="pres">
      <dgm:prSet presAssocID="{0A21B634-3D8E-426F-9858-170ECD1C7059}" presName="sibTrans" presStyleLbl="sibTrans2D1" presStyleIdx="15" presStyleCnt="16"/>
      <dgm:spPr/>
      <dgm:t>
        <a:bodyPr/>
        <a:lstStyle/>
        <a:p>
          <a:endParaRPr lang="ru-RU"/>
        </a:p>
      </dgm:t>
    </dgm:pt>
    <dgm:pt modelId="{11AA9A8B-B013-47A2-86AC-1E211E77D5C3}" type="pres">
      <dgm:prSet presAssocID="{E56EFC9F-590E-44D1-A963-25C225892877}" presName="child" presStyleLbl="alignAccFollowNode1" presStyleIdx="15" presStyleCnt="16" custLinFactNeighborX="1499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3662813E-0860-441D-8576-D9A3657E5483}" type="presOf" srcId="{1EFA7AA3-4362-4491-8CCB-9DD9D0AAFB08}" destId="{E3A31701-CFFB-48D7-BB4D-0E34B6F71DBF}" srcOrd="0" destOrd="0" presId="urn:microsoft.com/office/officeart/2005/8/layout/lProcess1"/>
    <dgm:cxn modelId="{DF58C299-F71B-420F-B5DA-D9944CE005B7}" type="presOf" srcId="{FFA1EA5C-A3C6-459A-934C-FF1871FECCCD}" destId="{561E2872-7DBA-4379-B11F-ED6D2347DF36}" srcOrd="0" destOrd="0" presId="urn:microsoft.com/office/officeart/2005/8/layout/lProcess1"/>
    <dgm:cxn modelId="{9F5E9D27-D5EC-4E22-933A-E1CA023A3C3F}" srcId="{3845A461-C554-4F01-ADCD-462E0FD92CC3}" destId="{6CADEA71-1F62-472D-8F6B-1A574624E59F}" srcOrd="4" destOrd="0" parTransId="{89E4E30E-E85E-400B-840F-2C5C2ECBB8B4}" sibTransId="{A4C88218-F8EA-4C55-9160-3C39418D9969}"/>
    <dgm:cxn modelId="{0E351D7D-860F-4744-904E-E6C298BBAD75}" srcId="{3A1183AA-41FE-423E-88B7-C01406F322C0}" destId="{40A16875-0435-451C-B4E9-A32B2ACBBF7B}" srcOrd="0" destOrd="0" parTransId="{F2006600-EA2B-406D-9039-65E306ED229D}" sibTransId="{4D19C6AB-CD6B-4A85-B643-B8258FF28CCF}"/>
    <dgm:cxn modelId="{16436848-E6DD-4AAD-8D31-0E17FABB72D5}" srcId="{3845A461-C554-4F01-ADCD-462E0FD92CC3}" destId="{1EFA7AA3-4362-4491-8CCB-9DD9D0AAFB08}" srcOrd="0" destOrd="0" parTransId="{5A21C102-6C2F-4B66-A8E9-84E5CB9D3B0F}" sibTransId="{8B9B5E0C-24A1-4EF8-8FDD-9AA36CAFDBBF}"/>
    <dgm:cxn modelId="{3B820189-FE11-4980-B016-65AF501045B4}" type="presOf" srcId="{3845A461-C554-4F01-ADCD-462E0FD92CC3}" destId="{67380FBF-2CA2-487E-AD75-E4AACEF704E9}" srcOrd="0" destOrd="0" presId="urn:microsoft.com/office/officeart/2005/8/layout/lProcess1"/>
    <dgm:cxn modelId="{D71BA12C-4DFC-488C-838A-67AAD94CB6E3}" type="presOf" srcId="{4E1CC4AD-61B4-44B6-AD9C-CFD2860C4391}" destId="{3E3203E1-C113-4377-80FC-565B66C76E67}" srcOrd="0" destOrd="0" presId="urn:microsoft.com/office/officeart/2005/8/layout/lProcess1"/>
    <dgm:cxn modelId="{69633B4D-B2AB-4C7B-833F-A3361D7E1769}" type="presOf" srcId="{6ADF2F8F-9643-4684-8B04-7825E8805D15}" destId="{CB34833C-C4F7-4C75-96F1-F33D50461210}" srcOrd="0" destOrd="0" presId="urn:microsoft.com/office/officeart/2005/8/layout/lProcess1"/>
    <dgm:cxn modelId="{00A5085C-22AB-45F0-8E79-BF05ECC6E517}" srcId="{936C7F72-8577-4118-808F-B0F7CE6E3E1F}" destId="{AD2E1BBA-A2FF-4688-B117-33CD83C0F374}" srcOrd="2" destOrd="0" parTransId="{103BACE8-DA54-4EB5-BE1D-0483ED73A0A2}" sibTransId="{4EBC80E0-4975-408B-B674-A370D4FC85D6}"/>
    <dgm:cxn modelId="{76932189-58F8-460F-9D2B-9648D2B1A706}" type="presOf" srcId="{4246E100-ED56-4BA0-BD0D-BC50D4C5F8D7}" destId="{EC95AED3-6986-4FD4-88E4-8F74508E865A}" srcOrd="0" destOrd="0" presId="urn:microsoft.com/office/officeart/2005/8/layout/lProcess1"/>
    <dgm:cxn modelId="{53CDDFCE-C839-4C83-8414-E5746666A496}" type="presOf" srcId="{16FC3095-231C-4AFF-9586-D17C27AD2AD8}" destId="{72D63CF9-DA75-47FE-B5C6-475A739D5A6B}" srcOrd="0" destOrd="0" presId="urn:microsoft.com/office/officeart/2005/8/layout/lProcess1"/>
    <dgm:cxn modelId="{17AC3383-63C7-4CF1-B847-51F197859B30}" type="presOf" srcId="{B740780C-0E85-4B1A-9706-281F0D751302}" destId="{A489598C-E7CA-4893-B281-FEDD5042190A}" srcOrd="0" destOrd="0" presId="urn:microsoft.com/office/officeart/2005/8/layout/lProcess1"/>
    <dgm:cxn modelId="{E3EDC671-7D77-4B8C-AC81-D590BC64E764}" srcId="{936C7F72-8577-4118-808F-B0F7CE6E3E1F}" destId="{1947896E-7FB0-4516-9C8B-C4DDE1DA1401}" srcOrd="4" destOrd="0" parTransId="{6ADB71E3-8FC2-48F4-A2EA-64BD9B4A17EE}" sibTransId="{27DB2040-7B73-4FCA-9E9E-76D77E57D36C}"/>
    <dgm:cxn modelId="{F068B000-EBD9-4886-806B-2781E33B7FD6}" srcId="{3A1183AA-41FE-423E-88B7-C01406F322C0}" destId="{08207DF9-AFB5-46C1-8789-562117CD6148}" srcOrd="2" destOrd="0" parTransId="{262EE23A-7D46-4914-B465-7B1926510736}" sibTransId="{0A21B634-3D8E-426F-9858-170ECD1C7059}"/>
    <dgm:cxn modelId="{82629B2D-7A1B-46AA-A326-E55C28A3C476}" srcId="{3A1183AA-41FE-423E-88B7-C01406F322C0}" destId="{E56EFC9F-590E-44D1-A963-25C225892877}" srcOrd="3" destOrd="0" parTransId="{EEAE801F-FBA1-483E-8CC9-2426B50F93E2}" sibTransId="{E5D43216-6997-4F17-AD34-FEB8F933FACE}"/>
    <dgm:cxn modelId="{2539E466-0F1B-4E45-ACFD-FCB14D3D7B7A}" type="presOf" srcId="{AD2E1BBA-A2FF-4688-B117-33CD83C0F374}" destId="{989EB647-DACC-4822-9C9C-02C6A794338B}" srcOrd="0" destOrd="0" presId="urn:microsoft.com/office/officeart/2005/8/layout/lProcess1"/>
    <dgm:cxn modelId="{C4552C82-CAB8-4B15-8E08-29C55B512559}" srcId="{936C7F72-8577-4118-808F-B0F7CE6E3E1F}" destId="{FFA1EA5C-A3C6-459A-934C-FF1871FECCCD}" srcOrd="0" destOrd="0" parTransId="{7433B684-FB4C-4E2E-BD65-683F537A6E4E}" sibTransId="{101091B2-6B44-4FEB-83C5-C775F2D2BEF4}"/>
    <dgm:cxn modelId="{B2D3E2D2-15D2-483E-ABCA-9ACAB0F0E6F6}" type="presOf" srcId="{E0FA3D69-DDA5-43EE-838D-66C790F0DEF7}" destId="{5F4099D8-833E-4986-93E2-FF156351F336}" srcOrd="0" destOrd="0" presId="urn:microsoft.com/office/officeart/2005/8/layout/lProcess1"/>
    <dgm:cxn modelId="{204FFBFB-1746-4C27-9577-2ACEB8EE1C21}" type="presOf" srcId="{1947896E-7FB0-4516-9C8B-C4DDE1DA1401}" destId="{2EDDDFE2-39A0-469D-863D-A8CB40B7184B}" srcOrd="0" destOrd="0" presId="urn:microsoft.com/office/officeart/2005/8/layout/lProcess1"/>
    <dgm:cxn modelId="{DCDCCEE9-39AE-4B3A-BF91-B01443B7D2AC}" type="presOf" srcId="{0A21B634-3D8E-426F-9858-170ECD1C7059}" destId="{1ABB14C3-E5F3-4AE2-8268-58B3D68D7E94}" srcOrd="0" destOrd="0" presId="urn:microsoft.com/office/officeart/2005/8/layout/lProcess1"/>
    <dgm:cxn modelId="{EB7190FD-47DB-490F-8F1D-9317ED1366D5}" type="presOf" srcId="{3A1183AA-41FE-423E-88B7-C01406F322C0}" destId="{9959FB3E-EAE8-48AC-AA76-16B96D5C83ED}" srcOrd="0" destOrd="0" presId="urn:microsoft.com/office/officeart/2005/8/layout/lProcess1"/>
    <dgm:cxn modelId="{9D543F8F-B74A-4001-9626-81DE4C519C9B}" type="presOf" srcId="{F0EA1D66-1208-407F-9AFD-50E3A2B4FB91}" destId="{92195F05-DD3E-4A90-A6E5-45A13E6CB505}" srcOrd="0" destOrd="0" presId="urn:microsoft.com/office/officeart/2005/8/layout/lProcess1"/>
    <dgm:cxn modelId="{4CCA06B6-EDF4-44BE-91D0-3960CAAECDC8}" srcId="{3845A461-C554-4F01-ADCD-462E0FD92CC3}" destId="{2C7F9D6F-F6CE-48A5-AE46-0838A58D4BC0}" srcOrd="3" destOrd="0" parTransId="{659CF385-95A1-47A4-BC67-CCD51331E066}" sibTransId="{4246E100-ED56-4BA0-BD0D-BC50D4C5F8D7}"/>
    <dgm:cxn modelId="{EF9857EC-6FF1-49B8-BE23-7C46C5816B01}" type="presOf" srcId="{936C7F72-8577-4118-808F-B0F7CE6E3E1F}" destId="{DF515B48-F707-4025-B614-2072E2D948DC}" srcOrd="0" destOrd="0" presId="urn:microsoft.com/office/officeart/2005/8/layout/lProcess1"/>
    <dgm:cxn modelId="{A3F7AEE9-697C-4FEC-87B8-9089DDA4657C}" type="presOf" srcId="{80B2BC0C-CA8E-4FC7-9BF1-4BD56E0E9621}" destId="{8462D630-281D-4E7A-889D-25C0E6A09DD3}" srcOrd="0" destOrd="0" presId="urn:microsoft.com/office/officeart/2005/8/layout/lProcess1"/>
    <dgm:cxn modelId="{6574ACE3-FC6F-4E3D-987A-4C75CA91D617}" srcId="{3845A461-C554-4F01-ADCD-462E0FD92CC3}" destId="{E0FA3D69-DDA5-43EE-838D-66C790F0DEF7}" srcOrd="1" destOrd="0" parTransId="{50C85282-183A-424F-AD4A-D49598144737}" sibTransId="{B740780C-0E85-4B1A-9706-281F0D751302}"/>
    <dgm:cxn modelId="{42B55723-FBA2-40F9-B911-80B0BBD4A8C8}" srcId="{936C7F72-8577-4118-808F-B0F7CE6E3E1F}" destId="{BE2F821B-4659-4061-8064-CD61424D93AE}" srcOrd="3" destOrd="0" parTransId="{62D2BDFE-7CDA-4E34-9068-0FE98497383D}" sibTransId="{F0EA1D66-1208-407F-9AFD-50E3A2B4FB91}"/>
    <dgm:cxn modelId="{9BAD3C84-84C6-47F7-8121-150ADBBD819A}" type="presOf" srcId="{8B9B5E0C-24A1-4EF8-8FDD-9AA36CAFDBBF}" destId="{9637701B-6692-415E-BD64-6EACA48EB97B}" srcOrd="0" destOrd="0" presId="urn:microsoft.com/office/officeart/2005/8/layout/lProcess1"/>
    <dgm:cxn modelId="{58EDDB88-9AE0-4D5C-BC62-11E6E94872C9}" type="presOf" srcId="{6CADEA71-1F62-472D-8F6B-1A574624E59F}" destId="{8EE682A1-EDD8-4060-B441-804353CFBE5C}" srcOrd="0" destOrd="0" presId="urn:microsoft.com/office/officeart/2005/8/layout/lProcess1"/>
    <dgm:cxn modelId="{EC755590-5131-4C5A-B993-7573F7FFC29C}" type="presOf" srcId="{2C7F9D6F-F6CE-48A5-AE46-0838A58D4BC0}" destId="{5B8BEC5B-C68F-444C-9182-C0B9298F2078}" srcOrd="0" destOrd="0" presId="urn:microsoft.com/office/officeart/2005/8/layout/lProcess1"/>
    <dgm:cxn modelId="{BD1FEAD6-6730-43FA-B16B-D04F042844F5}" type="presOf" srcId="{BE2F821B-4659-4061-8064-CD61424D93AE}" destId="{3BF51EBA-A56F-48E4-A424-AAB396BDF3F4}" srcOrd="0" destOrd="0" presId="urn:microsoft.com/office/officeart/2005/8/layout/lProcess1"/>
    <dgm:cxn modelId="{F0D797EA-DFE0-4350-B658-E42B1A55F307}" srcId="{936C7F72-8577-4118-808F-B0F7CE6E3E1F}" destId="{5B7F75FB-450A-4487-8620-40EC14636E89}" srcOrd="5" destOrd="0" parTransId="{F7CC16E2-4E74-47BA-A8A4-137F61DF7FEA}" sibTransId="{9FD7CA9C-2199-40C4-8053-9E1C91249CB1}"/>
    <dgm:cxn modelId="{AE0A1858-91D1-46AC-9DED-67709BB5689F}" srcId="{3845A461-C554-4F01-ADCD-462E0FD92CC3}" destId="{16FC3095-231C-4AFF-9586-D17C27AD2AD8}" srcOrd="2" destOrd="0" parTransId="{09CAD9C0-8B60-4C85-AF12-6C131F445F74}" sibTransId="{80B2BC0C-CA8E-4FC7-9BF1-4BD56E0E9621}"/>
    <dgm:cxn modelId="{3F832B16-744A-490D-BDD9-97BDE8984BBF}" srcId="{3845A461-C554-4F01-ADCD-462E0FD92CC3}" destId="{663E89C9-3249-41E1-947A-028D1BF5A2AC}" srcOrd="5" destOrd="0" parTransId="{42FF65BF-F087-4D39-BF86-D8F0F914A9E6}" sibTransId="{F990DA24-116C-43E5-BA84-F1319E1F1D6C}"/>
    <dgm:cxn modelId="{5365D7DE-C9C1-4D5F-8375-4BBB336F2437}" type="presOf" srcId="{4D19C6AB-CD6B-4A85-B643-B8258FF28CCF}" destId="{2D7B33AE-C412-4BCD-89D8-25FF7009E30E}" srcOrd="0" destOrd="0" presId="urn:microsoft.com/office/officeart/2005/8/layout/lProcess1"/>
    <dgm:cxn modelId="{14357414-CD52-438A-BAF5-49B2F95E6C35}" type="presOf" srcId="{5B7F75FB-450A-4487-8620-40EC14636E89}" destId="{2B390916-6E38-4BC1-A844-2EE1D7D6EE5A}" srcOrd="0" destOrd="0" presId="urn:microsoft.com/office/officeart/2005/8/layout/lProcess1"/>
    <dgm:cxn modelId="{DB9E7C80-4984-4F5D-A825-446A19CF0CA8}" srcId="{936C7F72-8577-4118-808F-B0F7CE6E3E1F}" destId="{A9860CEF-1364-49AE-ADFA-9204DD199C7D}" srcOrd="1" destOrd="0" parTransId="{7FFCFDD6-0B05-48B0-A5A2-0C854D60E8EA}" sibTransId="{6ADF2F8F-9643-4684-8B04-7825E8805D15}"/>
    <dgm:cxn modelId="{9DD24356-C395-40A0-B309-596459EF98F3}" type="presOf" srcId="{27DB2040-7B73-4FCA-9E9E-76D77E57D36C}" destId="{F59260FD-B686-48AC-88AB-B3B8AA6246E6}" srcOrd="0" destOrd="0" presId="urn:microsoft.com/office/officeart/2005/8/layout/lProcess1"/>
    <dgm:cxn modelId="{04CEF481-8E68-4ED0-991A-9C4D8A5C534A}" srcId="{4E1CC4AD-61B4-44B6-AD9C-CFD2860C4391}" destId="{3A1183AA-41FE-423E-88B7-C01406F322C0}" srcOrd="2" destOrd="0" parTransId="{AA74D8D5-B2D9-49C1-9C2B-B91EC1B06A6E}" sibTransId="{A1CF6A6D-752F-4F6A-8B7D-AAC676519DAF}"/>
    <dgm:cxn modelId="{9153ABB3-5D33-44F7-81E5-EC5B663583B5}" type="presOf" srcId="{663E89C9-3249-41E1-947A-028D1BF5A2AC}" destId="{6FC223DB-4564-4AA3-B41F-7CE02DE63EE7}" srcOrd="0" destOrd="0" presId="urn:microsoft.com/office/officeart/2005/8/layout/lProcess1"/>
    <dgm:cxn modelId="{0200A6BE-BD41-47B9-88E9-679E03FDE566}" type="presOf" srcId="{4EBC80E0-4975-408B-B674-A370D4FC85D6}" destId="{260B387E-DC6C-427C-BEED-0308818469C7}" srcOrd="0" destOrd="0" presId="urn:microsoft.com/office/officeart/2005/8/layout/lProcess1"/>
    <dgm:cxn modelId="{F38C68D3-158B-446D-B7DE-4B4676E9E070}" type="presOf" srcId="{A9860CEF-1364-49AE-ADFA-9204DD199C7D}" destId="{F2E7F89B-5317-441F-A678-6C20CD902683}" srcOrd="0" destOrd="0" presId="urn:microsoft.com/office/officeart/2005/8/layout/lProcess1"/>
    <dgm:cxn modelId="{690CAD5A-BAA2-4A1B-8E5B-DA01AE7BBF6C}" type="presOf" srcId="{08207DF9-AFB5-46C1-8789-562117CD6148}" destId="{5621E78A-3AC3-431A-8EEE-0201809C7B0C}" srcOrd="0" destOrd="0" presId="urn:microsoft.com/office/officeart/2005/8/layout/lProcess1"/>
    <dgm:cxn modelId="{4A568DEC-015B-4C91-A15B-A94A3FEEE140}" type="presOf" srcId="{40A16875-0435-451C-B4E9-A32B2ACBBF7B}" destId="{FBF4C12B-4F14-49B9-BFC6-D122638AFAE5}" srcOrd="0" destOrd="0" presId="urn:microsoft.com/office/officeart/2005/8/layout/lProcess1"/>
    <dgm:cxn modelId="{10C4EB4C-5505-4C96-A223-D8D906CD1E9E}" type="presOf" srcId="{8F25A9AC-9B3B-4666-9D62-2CDEC7755D94}" destId="{17D0C482-F1FC-4D53-9B96-36017ECBE019}" srcOrd="0" destOrd="0" presId="urn:microsoft.com/office/officeart/2005/8/layout/lProcess1"/>
    <dgm:cxn modelId="{4BD33E74-CF48-4EA9-99CF-7C91907770E6}" srcId="{3A1183AA-41FE-423E-88B7-C01406F322C0}" destId="{C654ACE2-479F-4138-89B7-53E1B5D9D817}" srcOrd="1" destOrd="0" parTransId="{1473FEB6-ABA1-4C14-AA61-21F436C25F3D}" sibTransId="{8F25A9AC-9B3B-4666-9D62-2CDEC7755D94}"/>
    <dgm:cxn modelId="{BCD4B8F4-BD7A-40ED-B69F-2AF0BC9F21F1}" type="presOf" srcId="{101091B2-6B44-4FEB-83C5-C775F2D2BEF4}" destId="{D57C4E3E-3368-400B-8C31-60D04B3E79D5}" srcOrd="0" destOrd="0" presId="urn:microsoft.com/office/officeart/2005/8/layout/lProcess1"/>
    <dgm:cxn modelId="{EFF7DAD3-8B65-4C5B-81E7-27E2DA1286D4}" type="presOf" srcId="{F2006600-EA2B-406D-9039-65E306ED229D}" destId="{42323A44-12B0-43AB-95F5-13B128E89459}" srcOrd="0" destOrd="0" presId="urn:microsoft.com/office/officeart/2005/8/layout/lProcess1"/>
    <dgm:cxn modelId="{F5F81E59-3BC1-4759-A6E9-85580ED5BE87}" type="presOf" srcId="{A4C88218-F8EA-4C55-9160-3C39418D9969}" destId="{C2B4DA7F-42E8-4157-8E3B-6B7E24312B8E}" srcOrd="0" destOrd="0" presId="urn:microsoft.com/office/officeart/2005/8/layout/lProcess1"/>
    <dgm:cxn modelId="{19205186-B9E9-4CAB-A336-890A23740303}" type="presOf" srcId="{5A21C102-6C2F-4B66-A8E9-84E5CB9D3B0F}" destId="{9A6F5C87-A13D-47C7-9AEB-3E1BE6370F58}" srcOrd="0" destOrd="0" presId="urn:microsoft.com/office/officeart/2005/8/layout/lProcess1"/>
    <dgm:cxn modelId="{FA3B3AB1-FD14-42FB-A533-9DF077016F61}" srcId="{4E1CC4AD-61B4-44B6-AD9C-CFD2860C4391}" destId="{936C7F72-8577-4118-808F-B0F7CE6E3E1F}" srcOrd="1" destOrd="0" parTransId="{0718EC8B-08D5-4007-814E-95CAB7493021}" sibTransId="{BEEED3FA-4D88-46E7-9754-7AE6574E227C}"/>
    <dgm:cxn modelId="{61C13E61-8593-4B5A-ACDF-A625D050ECBC}" type="presOf" srcId="{7433B684-FB4C-4E2E-BD65-683F537A6E4E}" destId="{94519918-861D-4862-A3AF-9C79CDCB8576}" srcOrd="0" destOrd="0" presId="urn:microsoft.com/office/officeart/2005/8/layout/lProcess1"/>
    <dgm:cxn modelId="{9B046394-E6C8-41DB-BFA8-B08AF701AAB5}" type="presOf" srcId="{C654ACE2-479F-4138-89B7-53E1B5D9D817}" destId="{1713A0A8-4EC6-4AB9-B6BE-B0DF5244F027}" srcOrd="0" destOrd="0" presId="urn:microsoft.com/office/officeart/2005/8/layout/lProcess1"/>
    <dgm:cxn modelId="{3746DFBE-0C56-4381-89C0-9C8392B5FE77}" srcId="{4E1CC4AD-61B4-44B6-AD9C-CFD2860C4391}" destId="{3845A461-C554-4F01-ADCD-462E0FD92CC3}" srcOrd="0" destOrd="0" parTransId="{06CA68B1-0140-474D-956F-7635FD541BDF}" sibTransId="{D7E4F7BD-7244-4A86-9748-70F5D2B02A25}"/>
    <dgm:cxn modelId="{5A5616A3-AEBC-45DC-877F-A8F686DF6A85}" type="presOf" srcId="{E56EFC9F-590E-44D1-A963-25C225892877}" destId="{11AA9A8B-B013-47A2-86AC-1E211E77D5C3}" srcOrd="0" destOrd="0" presId="urn:microsoft.com/office/officeart/2005/8/layout/lProcess1"/>
    <dgm:cxn modelId="{C8C761E3-E7E5-45AD-8B43-2C2F93B2E470}" type="presParOf" srcId="{3E3203E1-C113-4377-80FC-565B66C76E67}" destId="{B1506F16-E03E-46BB-B83B-1ABECDD73153}" srcOrd="0" destOrd="0" presId="urn:microsoft.com/office/officeart/2005/8/layout/lProcess1"/>
    <dgm:cxn modelId="{95C07A6E-317C-45AB-BF15-DF3666C07569}" type="presParOf" srcId="{B1506F16-E03E-46BB-B83B-1ABECDD73153}" destId="{67380FBF-2CA2-487E-AD75-E4AACEF704E9}" srcOrd="0" destOrd="0" presId="urn:microsoft.com/office/officeart/2005/8/layout/lProcess1"/>
    <dgm:cxn modelId="{A439F4EA-3DBB-47BD-B08C-DDB2BD2DD020}" type="presParOf" srcId="{B1506F16-E03E-46BB-B83B-1ABECDD73153}" destId="{9A6F5C87-A13D-47C7-9AEB-3E1BE6370F58}" srcOrd="1" destOrd="0" presId="urn:microsoft.com/office/officeart/2005/8/layout/lProcess1"/>
    <dgm:cxn modelId="{0FC7DE20-2EB8-471C-8F1D-BEE43189546D}" type="presParOf" srcId="{B1506F16-E03E-46BB-B83B-1ABECDD73153}" destId="{E3A31701-CFFB-48D7-BB4D-0E34B6F71DBF}" srcOrd="2" destOrd="0" presId="urn:microsoft.com/office/officeart/2005/8/layout/lProcess1"/>
    <dgm:cxn modelId="{4835D129-BF0C-4868-BC85-D7A5787A8807}" type="presParOf" srcId="{B1506F16-E03E-46BB-B83B-1ABECDD73153}" destId="{9637701B-6692-415E-BD64-6EACA48EB97B}" srcOrd="3" destOrd="0" presId="urn:microsoft.com/office/officeart/2005/8/layout/lProcess1"/>
    <dgm:cxn modelId="{091665D0-C065-4DF5-A145-7E52DD1AF98C}" type="presParOf" srcId="{B1506F16-E03E-46BB-B83B-1ABECDD73153}" destId="{5F4099D8-833E-4986-93E2-FF156351F336}" srcOrd="4" destOrd="0" presId="urn:microsoft.com/office/officeart/2005/8/layout/lProcess1"/>
    <dgm:cxn modelId="{0A9194C7-1EC1-4091-9A5A-B1F54CB38E0E}" type="presParOf" srcId="{B1506F16-E03E-46BB-B83B-1ABECDD73153}" destId="{A489598C-E7CA-4893-B281-FEDD5042190A}" srcOrd="5" destOrd="0" presId="urn:microsoft.com/office/officeart/2005/8/layout/lProcess1"/>
    <dgm:cxn modelId="{3A4F44A1-58AA-4D61-AE17-8AE4D8BC7D82}" type="presParOf" srcId="{B1506F16-E03E-46BB-B83B-1ABECDD73153}" destId="{72D63CF9-DA75-47FE-B5C6-475A739D5A6B}" srcOrd="6" destOrd="0" presId="urn:microsoft.com/office/officeart/2005/8/layout/lProcess1"/>
    <dgm:cxn modelId="{0CFD6B88-F800-4D03-B901-E3BE9E45F511}" type="presParOf" srcId="{B1506F16-E03E-46BB-B83B-1ABECDD73153}" destId="{8462D630-281D-4E7A-889D-25C0E6A09DD3}" srcOrd="7" destOrd="0" presId="urn:microsoft.com/office/officeart/2005/8/layout/lProcess1"/>
    <dgm:cxn modelId="{9485F726-3D65-4531-8C1D-771B320913FE}" type="presParOf" srcId="{B1506F16-E03E-46BB-B83B-1ABECDD73153}" destId="{5B8BEC5B-C68F-444C-9182-C0B9298F2078}" srcOrd="8" destOrd="0" presId="urn:microsoft.com/office/officeart/2005/8/layout/lProcess1"/>
    <dgm:cxn modelId="{B7E66865-5FC4-447E-B9FC-650992DFA745}" type="presParOf" srcId="{B1506F16-E03E-46BB-B83B-1ABECDD73153}" destId="{EC95AED3-6986-4FD4-88E4-8F74508E865A}" srcOrd="9" destOrd="0" presId="urn:microsoft.com/office/officeart/2005/8/layout/lProcess1"/>
    <dgm:cxn modelId="{29313883-0174-4E37-B7BF-4F34931B649E}" type="presParOf" srcId="{B1506F16-E03E-46BB-B83B-1ABECDD73153}" destId="{8EE682A1-EDD8-4060-B441-804353CFBE5C}" srcOrd="10" destOrd="0" presId="urn:microsoft.com/office/officeart/2005/8/layout/lProcess1"/>
    <dgm:cxn modelId="{97130C70-D8F9-42A7-8919-9B25846C0B3F}" type="presParOf" srcId="{B1506F16-E03E-46BB-B83B-1ABECDD73153}" destId="{C2B4DA7F-42E8-4157-8E3B-6B7E24312B8E}" srcOrd="11" destOrd="0" presId="urn:microsoft.com/office/officeart/2005/8/layout/lProcess1"/>
    <dgm:cxn modelId="{FB9922F2-8E25-4B3C-BD84-8784C3DC855B}" type="presParOf" srcId="{B1506F16-E03E-46BB-B83B-1ABECDD73153}" destId="{6FC223DB-4564-4AA3-B41F-7CE02DE63EE7}" srcOrd="12" destOrd="0" presId="urn:microsoft.com/office/officeart/2005/8/layout/lProcess1"/>
    <dgm:cxn modelId="{81967357-33F9-4573-B9A0-DBF9442A7259}" type="presParOf" srcId="{3E3203E1-C113-4377-80FC-565B66C76E67}" destId="{0F1B52DA-6C54-419F-8DF9-8DE43447C13B}" srcOrd="1" destOrd="0" presId="urn:microsoft.com/office/officeart/2005/8/layout/lProcess1"/>
    <dgm:cxn modelId="{838732DE-6417-4751-BBBA-1AA6FD7BBDE6}" type="presParOf" srcId="{3E3203E1-C113-4377-80FC-565B66C76E67}" destId="{D812401F-468A-4899-B2B7-025C05925841}" srcOrd="2" destOrd="0" presId="urn:microsoft.com/office/officeart/2005/8/layout/lProcess1"/>
    <dgm:cxn modelId="{CEA1EAC1-99F3-4A81-8347-8B20AC5B3D2B}" type="presParOf" srcId="{D812401F-468A-4899-B2B7-025C05925841}" destId="{DF515B48-F707-4025-B614-2072E2D948DC}" srcOrd="0" destOrd="0" presId="urn:microsoft.com/office/officeart/2005/8/layout/lProcess1"/>
    <dgm:cxn modelId="{ED98A746-050E-4070-96D0-164C697BCF8E}" type="presParOf" srcId="{D812401F-468A-4899-B2B7-025C05925841}" destId="{94519918-861D-4862-A3AF-9C79CDCB8576}" srcOrd="1" destOrd="0" presId="urn:microsoft.com/office/officeart/2005/8/layout/lProcess1"/>
    <dgm:cxn modelId="{E23B4F65-9A04-4765-8C7B-17A82ECAC8FC}" type="presParOf" srcId="{D812401F-468A-4899-B2B7-025C05925841}" destId="{561E2872-7DBA-4379-B11F-ED6D2347DF36}" srcOrd="2" destOrd="0" presId="urn:microsoft.com/office/officeart/2005/8/layout/lProcess1"/>
    <dgm:cxn modelId="{0EDCC782-D0BD-49A6-BB18-4A340660F05E}" type="presParOf" srcId="{D812401F-468A-4899-B2B7-025C05925841}" destId="{D57C4E3E-3368-400B-8C31-60D04B3E79D5}" srcOrd="3" destOrd="0" presId="urn:microsoft.com/office/officeart/2005/8/layout/lProcess1"/>
    <dgm:cxn modelId="{F2DAC3E2-CB3E-4651-ABC7-6284AF834E97}" type="presParOf" srcId="{D812401F-468A-4899-B2B7-025C05925841}" destId="{F2E7F89B-5317-441F-A678-6C20CD902683}" srcOrd="4" destOrd="0" presId="urn:microsoft.com/office/officeart/2005/8/layout/lProcess1"/>
    <dgm:cxn modelId="{2F6BCA90-C359-4428-9545-330E24B3EDE7}" type="presParOf" srcId="{D812401F-468A-4899-B2B7-025C05925841}" destId="{CB34833C-C4F7-4C75-96F1-F33D50461210}" srcOrd="5" destOrd="0" presId="urn:microsoft.com/office/officeart/2005/8/layout/lProcess1"/>
    <dgm:cxn modelId="{50F717C2-0E52-4F3C-AFBE-EED51DB2F029}" type="presParOf" srcId="{D812401F-468A-4899-B2B7-025C05925841}" destId="{989EB647-DACC-4822-9C9C-02C6A794338B}" srcOrd="6" destOrd="0" presId="urn:microsoft.com/office/officeart/2005/8/layout/lProcess1"/>
    <dgm:cxn modelId="{E4BDF856-6031-4F4B-80ED-B400831A4B53}" type="presParOf" srcId="{D812401F-468A-4899-B2B7-025C05925841}" destId="{260B387E-DC6C-427C-BEED-0308818469C7}" srcOrd="7" destOrd="0" presId="urn:microsoft.com/office/officeart/2005/8/layout/lProcess1"/>
    <dgm:cxn modelId="{6C7F6D3E-6270-44A4-97E4-B7D5FE6C44BF}" type="presParOf" srcId="{D812401F-468A-4899-B2B7-025C05925841}" destId="{3BF51EBA-A56F-48E4-A424-AAB396BDF3F4}" srcOrd="8" destOrd="0" presId="urn:microsoft.com/office/officeart/2005/8/layout/lProcess1"/>
    <dgm:cxn modelId="{F1B6CD55-B769-4CA1-B1B7-094665672C2B}" type="presParOf" srcId="{D812401F-468A-4899-B2B7-025C05925841}" destId="{92195F05-DD3E-4A90-A6E5-45A13E6CB505}" srcOrd="9" destOrd="0" presId="urn:microsoft.com/office/officeart/2005/8/layout/lProcess1"/>
    <dgm:cxn modelId="{F094B5CF-A463-4A47-9912-EBB3986B0370}" type="presParOf" srcId="{D812401F-468A-4899-B2B7-025C05925841}" destId="{2EDDDFE2-39A0-469D-863D-A8CB40B7184B}" srcOrd="10" destOrd="0" presId="urn:microsoft.com/office/officeart/2005/8/layout/lProcess1"/>
    <dgm:cxn modelId="{17BFF7EA-2FB3-46CF-A329-76CDB544321E}" type="presParOf" srcId="{D812401F-468A-4899-B2B7-025C05925841}" destId="{F59260FD-B686-48AC-88AB-B3B8AA6246E6}" srcOrd="11" destOrd="0" presId="urn:microsoft.com/office/officeart/2005/8/layout/lProcess1"/>
    <dgm:cxn modelId="{6A77FDAE-3071-4EF5-BA5F-2B4A6F9A7FA6}" type="presParOf" srcId="{D812401F-468A-4899-B2B7-025C05925841}" destId="{2B390916-6E38-4BC1-A844-2EE1D7D6EE5A}" srcOrd="12" destOrd="0" presId="urn:microsoft.com/office/officeart/2005/8/layout/lProcess1"/>
    <dgm:cxn modelId="{1F4CBE2F-7237-4992-A780-C1C4D85106D4}" type="presParOf" srcId="{3E3203E1-C113-4377-80FC-565B66C76E67}" destId="{64A767FF-0A1A-4FFA-AE31-1A9C22174E6B}" srcOrd="3" destOrd="0" presId="urn:microsoft.com/office/officeart/2005/8/layout/lProcess1"/>
    <dgm:cxn modelId="{BBCA9ECF-3DDC-46E2-8D60-1FEFB8D25482}" type="presParOf" srcId="{3E3203E1-C113-4377-80FC-565B66C76E67}" destId="{EA713486-F1AC-4512-8FEE-C7206C4902BC}" srcOrd="4" destOrd="0" presId="urn:microsoft.com/office/officeart/2005/8/layout/lProcess1"/>
    <dgm:cxn modelId="{4A7BA0B6-39CF-4913-8E10-08896EE6BCA0}" type="presParOf" srcId="{EA713486-F1AC-4512-8FEE-C7206C4902BC}" destId="{9959FB3E-EAE8-48AC-AA76-16B96D5C83ED}" srcOrd="0" destOrd="0" presId="urn:microsoft.com/office/officeart/2005/8/layout/lProcess1"/>
    <dgm:cxn modelId="{88A4A79A-5600-4DEA-ADAB-12CF22442588}" type="presParOf" srcId="{EA713486-F1AC-4512-8FEE-C7206C4902BC}" destId="{42323A44-12B0-43AB-95F5-13B128E89459}" srcOrd="1" destOrd="0" presId="urn:microsoft.com/office/officeart/2005/8/layout/lProcess1"/>
    <dgm:cxn modelId="{C9899EBF-D106-48A1-9E6D-7181C3F31212}" type="presParOf" srcId="{EA713486-F1AC-4512-8FEE-C7206C4902BC}" destId="{FBF4C12B-4F14-49B9-BFC6-D122638AFAE5}" srcOrd="2" destOrd="0" presId="urn:microsoft.com/office/officeart/2005/8/layout/lProcess1"/>
    <dgm:cxn modelId="{79D09ED7-CB09-4034-8841-696E37F68CE1}" type="presParOf" srcId="{EA713486-F1AC-4512-8FEE-C7206C4902BC}" destId="{2D7B33AE-C412-4BCD-89D8-25FF7009E30E}" srcOrd="3" destOrd="0" presId="urn:microsoft.com/office/officeart/2005/8/layout/lProcess1"/>
    <dgm:cxn modelId="{395BD35E-32D0-4A41-8633-D4C6173E9E26}" type="presParOf" srcId="{EA713486-F1AC-4512-8FEE-C7206C4902BC}" destId="{1713A0A8-4EC6-4AB9-B6BE-B0DF5244F027}" srcOrd="4" destOrd="0" presId="urn:microsoft.com/office/officeart/2005/8/layout/lProcess1"/>
    <dgm:cxn modelId="{2D8FD825-1F4A-46C0-9988-B17E0B992C20}" type="presParOf" srcId="{EA713486-F1AC-4512-8FEE-C7206C4902BC}" destId="{17D0C482-F1FC-4D53-9B96-36017ECBE019}" srcOrd="5" destOrd="0" presId="urn:microsoft.com/office/officeart/2005/8/layout/lProcess1"/>
    <dgm:cxn modelId="{9FFAF200-E117-442C-A771-98F7067B724E}" type="presParOf" srcId="{EA713486-F1AC-4512-8FEE-C7206C4902BC}" destId="{5621E78A-3AC3-431A-8EEE-0201809C7B0C}" srcOrd="6" destOrd="0" presId="urn:microsoft.com/office/officeart/2005/8/layout/lProcess1"/>
    <dgm:cxn modelId="{85773E9D-9F81-4F03-9816-EFE74FF9A999}" type="presParOf" srcId="{EA713486-F1AC-4512-8FEE-C7206C4902BC}" destId="{1ABB14C3-E5F3-4AE2-8268-58B3D68D7E94}" srcOrd="7" destOrd="0" presId="urn:microsoft.com/office/officeart/2005/8/layout/lProcess1"/>
    <dgm:cxn modelId="{13CC6A1F-D981-4D09-99E3-1D42BCA65DEB}" type="presParOf" srcId="{EA713486-F1AC-4512-8FEE-C7206C4902BC}" destId="{11AA9A8B-B013-47A2-86AC-1E211E77D5C3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80FBF-2CA2-487E-AD75-E4AACEF704E9}">
      <dsp:nvSpPr>
        <dsp:cNvPr id="0" name=""/>
        <dsp:cNvSpPr/>
      </dsp:nvSpPr>
      <dsp:spPr>
        <a:xfrm>
          <a:off x="601333" y="648"/>
          <a:ext cx="2458694" cy="5832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 сценарий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Бункеровка судна в подготовленные танки</a:t>
          </a:r>
          <a:endParaRPr lang="ru-RU" sz="1200" b="1" kern="1200" dirty="0"/>
        </a:p>
      </dsp:txBody>
      <dsp:txXfrm>
        <a:off x="601333" y="648"/>
        <a:ext cx="2458694" cy="583275"/>
      </dsp:txXfrm>
    </dsp:sp>
    <dsp:sp modelId="{9A6F5C87-A13D-47C7-9AEB-3E1BE6370F58}">
      <dsp:nvSpPr>
        <dsp:cNvPr id="0" name=""/>
        <dsp:cNvSpPr/>
      </dsp:nvSpPr>
      <dsp:spPr>
        <a:xfrm rot="5250362">
          <a:off x="1796743" y="634960"/>
          <a:ext cx="102170" cy="1020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31701-CFFB-48D7-BB4D-0E34B6F71DBF}">
      <dsp:nvSpPr>
        <dsp:cNvPr id="0" name=""/>
        <dsp:cNvSpPr/>
      </dsp:nvSpPr>
      <dsp:spPr>
        <a:xfrm>
          <a:off x="698425" y="788070"/>
          <a:ext cx="2333103" cy="5832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698425" y="788070"/>
        <a:ext cx="2333103" cy="583275"/>
      </dsp:txXfrm>
    </dsp:sp>
    <dsp:sp modelId="{9637701B-6692-415E-BD64-6EACA48EB97B}">
      <dsp:nvSpPr>
        <dsp:cNvPr id="0" name=""/>
        <dsp:cNvSpPr/>
      </dsp:nvSpPr>
      <dsp:spPr>
        <a:xfrm rot="5400000">
          <a:off x="1813940" y="1422382"/>
          <a:ext cx="102073" cy="1020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27094"/>
            <a:satOff val="1275"/>
            <a:lumOff val="-12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099D8-833E-4986-93E2-FF156351F336}">
      <dsp:nvSpPr>
        <dsp:cNvPr id="0" name=""/>
        <dsp:cNvSpPr/>
      </dsp:nvSpPr>
      <dsp:spPr>
        <a:xfrm>
          <a:off x="698425" y="1575492"/>
          <a:ext cx="2333103" cy="5832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698425" y="1575492"/>
        <a:ext cx="2333103" cy="583275"/>
      </dsp:txXfrm>
    </dsp:sp>
    <dsp:sp modelId="{A489598C-E7CA-4893-B281-FEDD5042190A}">
      <dsp:nvSpPr>
        <dsp:cNvPr id="0" name=""/>
        <dsp:cNvSpPr/>
      </dsp:nvSpPr>
      <dsp:spPr>
        <a:xfrm rot="5327232">
          <a:off x="1826301" y="2205669"/>
          <a:ext cx="93845" cy="102073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63CF9-DA75-47FE-B5C6-475A739D5A6B}">
      <dsp:nvSpPr>
        <dsp:cNvPr id="0" name=""/>
        <dsp:cNvSpPr/>
      </dsp:nvSpPr>
      <dsp:spPr>
        <a:xfrm>
          <a:off x="714920" y="2354643"/>
          <a:ext cx="2333103" cy="5832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714920" y="2354643"/>
        <a:ext cx="2333103" cy="583275"/>
      </dsp:txXfrm>
    </dsp:sp>
    <dsp:sp modelId="{8462D630-281D-4E7A-889D-25C0E6A09DD3}">
      <dsp:nvSpPr>
        <dsp:cNvPr id="0" name=""/>
        <dsp:cNvSpPr/>
      </dsp:nvSpPr>
      <dsp:spPr>
        <a:xfrm rot="5471256">
          <a:off x="1832862" y="3007918"/>
          <a:ext cx="110390" cy="1020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81283"/>
            <a:satOff val="3826"/>
            <a:lumOff val="-3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BEC5B-C68F-444C-9182-C0B9298F2078}">
      <dsp:nvSpPr>
        <dsp:cNvPr id="0" name=""/>
        <dsp:cNvSpPr/>
      </dsp:nvSpPr>
      <dsp:spPr>
        <a:xfrm>
          <a:off x="698425" y="3150337"/>
          <a:ext cx="2333103" cy="5832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698425" y="3150337"/>
        <a:ext cx="2333103" cy="583275"/>
      </dsp:txXfrm>
    </dsp:sp>
    <dsp:sp modelId="{EC95AED3-6986-4FD4-88E4-8F74508E865A}">
      <dsp:nvSpPr>
        <dsp:cNvPr id="0" name=""/>
        <dsp:cNvSpPr/>
      </dsp:nvSpPr>
      <dsp:spPr>
        <a:xfrm rot="5400000">
          <a:off x="1813940" y="3784649"/>
          <a:ext cx="102073" cy="1020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108378"/>
            <a:satOff val="5101"/>
            <a:lumOff val="-4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682A1-EDD8-4060-B441-804353CFBE5C}">
      <dsp:nvSpPr>
        <dsp:cNvPr id="0" name=""/>
        <dsp:cNvSpPr/>
      </dsp:nvSpPr>
      <dsp:spPr>
        <a:xfrm>
          <a:off x="698425" y="3937759"/>
          <a:ext cx="2333103" cy="5832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</dsp:txBody>
      <dsp:txXfrm>
        <a:off x="698425" y="3937759"/>
        <a:ext cx="2333103" cy="583275"/>
      </dsp:txXfrm>
    </dsp:sp>
    <dsp:sp modelId="{C2B4DA7F-42E8-4157-8E3B-6B7E24312B8E}">
      <dsp:nvSpPr>
        <dsp:cNvPr id="0" name=""/>
        <dsp:cNvSpPr/>
      </dsp:nvSpPr>
      <dsp:spPr>
        <a:xfrm rot="5400000">
          <a:off x="1813940" y="4572072"/>
          <a:ext cx="102073" cy="1020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135472"/>
            <a:satOff val="6377"/>
            <a:lumOff val="-61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223DB-4564-4AA3-B41F-7CE02DE63EE7}">
      <dsp:nvSpPr>
        <dsp:cNvPr id="0" name=""/>
        <dsp:cNvSpPr/>
      </dsp:nvSpPr>
      <dsp:spPr>
        <a:xfrm>
          <a:off x="698425" y="4725182"/>
          <a:ext cx="2333103" cy="5832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</dsp:txBody>
      <dsp:txXfrm>
        <a:off x="698425" y="4725182"/>
        <a:ext cx="2333103" cy="583275"/>
      </dsp:txXfrm>
    </dsp:sp>
    <dsp:sp modelId="{DF515B48-F707-4025-B614-2072E2D948DC}">
      <dsp:nvSpPr>
        <dsp:cNvPr id="0" name=""/>
        <dsp:cNvSpPr/>
      </dsp:nvSpPr>
      <dsp:spPr>
        <a:xfrm>
          <a:off x="3565540" y="648"/>
          <a:ext cx="2482818" cy="583275"/>
        </a:xfrm>
        <a:prstGeom prst="rect">
          <a:avLst/>
        </a:prstGeom>
        <a:solidFill>
          <a:schemeClr val="accent2">
            <a:hueOff val="203209"/>
            <a:satOff val="9565"/>
            <a:lumOff val="-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 сценарий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Подготовка судовых танков к бункеровке после ремонта</a:t>
          </a:r>
          <a:endParaRPr lang="ru-RU" sz="1200" b="1" kern="1200" dirty="0"/>
        </a:p>
      </dsp:txBody>
      <dsp:txXfrm>
        <a:off x="3565540" y="648"/>
        <a:ext cx="2482818" cy="583275"/>
      </dsp:txXfrm>
    </dsp:sp>
    <dsp:sp modelId="{94519918-861D-4862-A3AF-9C79CDCB8576}">
      <dsp:nvSpPr>
        <dsp:cNvPr id="0" name=""/>
        <dsp:cNvSpPr/>
      </dsp:nvSpPr>
      <dsp:spPr>
        <a:xfrm rot="5400000">
          <a:off x="4755913" y="634960"/>
          <a:ext cx="102073" cy="1020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162567"/>
            <a:satOff val="7652"/>
            <a:lumOff val="-7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E2872-7DBA-4379-B11F-ED6D2347DF36}">
      <dsp:nvSpPr>
        <dsp:cNvPr id="0" name=""/>
        <dsp:cNvSpPr/>
      </dsp:nvSpPr>
      <dsp:spPr>
        <a:xfrm>
          <a:off x="3640398" y="788070"/>
          <a:ext cx="2333103" cy="5832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640398" y="788070"/>
        <a:ext cx="2333103" cy="583275"/>
      </dsp:txXfrm>
    </dsp:sp>
    <dsp:sp modelId="{D57C4E3E-3368-400B-8C31-60D04B3E79D5}">
      <dsp:nvSpPr>
        <dsp:cNvPr id="0" name=""/>
        <dsp:cNvSpPr/>
      </dsp:nvSpPr>
      <dsp:spPr>
        <a:xfrm rot="5400000">
          <a:off x="4755913" y="1422382"/>
          <a:ext cx="102073" cy="1020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189661"/>
            <a:satOff val="8927"/>
            <a:lumOff val="-86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7F89B-5317-441F-A678-6C20CD902683}">
      <dsp:nvSpPr>
        <dsp:cNvPr id="0" name=""/>
        <dsp:cNvSpPr/>
      </dsp:nvSpPr>
      <dsp:spPr>
        <a:xfrm>
          <a:off x="3640398" y="1575492"/>
          <a:ext cx="2333103" cy="5832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640398" y="1575492"/>
        <a:ext cx="2333103" cy="583275"/>
      </dsp:txXfrm>
    </dsp:sp>
    <dsp:sp modelId="{CB34833C-C4F7-4C75-96F1-F33D50461210}">
      <dsp:nvSpPr>
        <dsp:cNvPr id="0" name=""/>
        <dsp:cNvSpPr/>
      </dsp:nvSpPr>
      <dsp:spPr>
        <a:xfrm rot="5400000">
          <a:off x="4755913" y="2209805"/>
          <a:ext cx="102073" cy="1020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216756"/>
            <a:satOff val="10203"/>
            <a:lumOff val="-9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EB647-DACC-4822-9C9C-02C6A794338B}">
      <dsp:nvSpPr>
        <dsp:cNvPr id="0" name=""/>
        <dsp:cNvSpPr/>
      </dsp:nvSpPr>
      <dsp:spPr>
        <a:xfrm>
          <a:off x="3640398" y="2362915"/>
          <a:ext cx="2333103" cy="583275"/>
        </a:xfrm>
        <a:prstGeom prst="rect">
          <a:avLst/>
        </a:prstGeom>
        <a:solidFill>
          <a:srgbClr val="CCE3F7">
            <a:alpha val="89804"/>
          </a:srgbClr>
        </a:solidFill>
        <a:ln w="25400" cap="flat" cmpd="sng" algn="ctr">
          <a:solidFill>
            <a:srgbClr val="CCE3F7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Замещение  инертезированных азотом танков  теплым  (+20</a:t>
          </a:r>
          <a:r>
            <a:rPr lang="ru-RU" sz="1200" kern="1200" baseline="30000" dirty="0" smtClean="0"/>
            <a:t>0</a:t>
          </a:r>
          <a:r>
            <a:rPr lang="ru-RU" sz="1200" kern="1200" dirty="0" smtClean="0"/>
            <a:t> С)  метаном</a:t>
          </a:r>
          <a:endParaRPr lang="ru-RU" sz="1200" kern="1200" dirty="0"/>
        </a:p>
      </dsp:txBody>
      <dsp:txXfrm>
        <a:off x="3640398" y="2362915"/>
        <a:ext cx="2333103" cy="583275"/>
      </dsp:txXfrm>
    </dsp:sp>
    <dsp:sp modelId="{260B387E-DC6C-427C-BEED-0308818469C7}">
      <dsp:nvSpPr>
        <dsp:cNvPr id="0" name=""/>
        <dsp:cNvSpPr/>
      </dsp:nvSpPr>
      <dsp:spPr>
        <a:xfrm rot="5400000">
          <a:off x="4755913" y="2997227"/>
          <a:ext cx="102073" cy="1020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243850"/>
            <a:satOff val="11478"/>
            <a:lumOff val="-1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51EBA-A56F-48E4-A424-AAB396BDF3F4}">
      <dsp:nvSpPr>
        <dsp:cNvPr id="0" name=""/>
        <dsp:cNvSpPr/>
      </dsp:nvSpPr>
      <dsp:spPr>
        <a:xfrm>
          <a:off x="3640398" y="3150337"/>
          <a:ext cx="2333103" cy="5832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640398" y="3150337"/>
        <a:ext cx="2333103" cy="583275"/>
      </dsp:txXfrm>
    </dsp:sp>
    <dsp:sp modelId="{92195F05-DD3E-4A90-A6E5-45A13E6CB505}">
      <dsp:nvSpPr>
        <dsp:cNvPr id="0" name=""/>
        <dsp:cNvSpPr/>
      </dsp:nvSpPr>
      <dsp:spPr>
        <a:xfrm rot="5400000">
          <a:off x="4755913" y="3784649"/>
          <a:ext cx="102073" cy="1020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270945"/>
            <a:satOff val="12753"/>
            <a:lumOff val="-1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DDFE2-39A0-469D-863D-A8CB40B7184B}">
      <dsp:nvSpPr>
        <dsp:cNvPr id="0" name=""/>
        <dsp:cNvSpPr/>
      </dsp:nvSpPr>
      <dsp:spPr>
        <a:xfrm>
          <a:off x="3640398" y="3937759"/>
          <a:ext cx="2333103" cy="5832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640398" y="3937759"/>
        <a:ext cx="2333103" cy="583275"/>
      </dsp:txXfrm>
    </dsp:sp>
    <dsp:sp modelId="{F59260FD-B686-48AC-88AB-B3B8AA6246E6}">
      <dsp:nvSpPr>
        <dsp:cNvPr id="0" name=""/>
        <dsp:cNvSpPr/>
      </dsp:nvSpPr>
      <dsp:spPr>
        <a:xfrm rot="5400000">
          <a:off x="4755913" y="4572072"/>
          <a:ext cx="102073" cy="1020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298039"/>
            <a:satOff val="14029"/>
            <a:lumOff val="-135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90916-6E38-4BC1-A844-2EE1D7D6EE5A}">
      <dsp:nvSpPr>
        <dsp:cNvPr id="0" name=""/>
        <dsp:cNvSpPr/>
      </dsp:nvSpPr>
      <dsp:spPr>
        <a:xfrm>
          <a:off x="3640398" y="4725182"/>
          <a:ext cx="2333103" cy="5832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640398" y="4725182"/>
        <a:ext cx="2333103" cy="583275"/>
      </dsp:txXfrm>
    </dsp:sp>
    <dsp:sp modelId="{9959FB3E-EAE8-48AC-AA76-16B96D5C83ED}">
      <dsp:nvSpPr>
        <dsp:cNvPr id="0" name=""/>
        <dsp:cNvSpPr/>
      </dsp:nvSpPr>
      <dsp:spPr>
        <a:xfrm>
          <a:off x="6474827" y="648"/>
          <a:ext cx="2489841" cy="583275"/>
        </a:xfrm>
        <a:prstGeom prst="rect">
          <a:avLst/>
        </a:prstGeom>
        <a:solidFill>
          <a:schemeClr val="accent2">
            <a:hueOff val="406417"/>
            <a:satOff val="19130"/>
            <a:lumOff val="-1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3 сценарий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Подготовка судовых танков к ремонту</a:t>
          </a:r>
          <a:endParaRPr lang="ru-RU" sz="1200" b="1" kern="1200" dirty="0"/>
        </a:p>
      </dsp:txBody>
      <dsp:txXfrm>
        <a:off x="6474827" y="648"/>
        <a:ext cx="2489841" cy="583275"/>
      </dsp:txXfrm>
    </dsp:sp>
    <dsp:sp modelId="{42323A44-12B0-43AB-95F5-13B128E89459}">
      <dsp:nvSpPr>
        <dsp:cNvPr id="0" name=""/>
        <dsp:cNvSpPr/>
      </dsp:nvSpPr>
      <dsp:spPr>
        <a:xfrm rot="5372193">
          <a:off x="7671894" y="634960"/>
          <a:ext cx="102076" cy="1020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325134"/>
            <a:satOff val="15304"/>
            <a:lumOff val="-147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4C12B-4F14-49B9-BFC6-D122638AFAE5}">
      <dsp:nvSpPr>
        <dsp:cNvPr id="0" name=""/>
        <dsp:cNvSpPr/>
      </dsp:nvSpPr>
      <dsp:spPr>
        <a:xfrm>
          <a:off x="6559565" y="788070"/>
          <a:ext cx="2333103" cy="5832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6559565" y="788070"/>
        <a:ext cx="2333103" cy="583275"/>
      </dsp:txXfrm>
    </dsp:sp>
    <dsp:sp modelId="{2D7B33AE-C412-4BCD-89D8-25FF7009E30E}">
      <dsp:nvSpPr>
        <dsp:cNvPr id="0" name=""/>
        <dsp:cNvSpPr/>
      </dsp:nvSpPr>
      <dsp:spPr>
        <a:xfrm rot="5427807">
          <a:off x="7671892" y="1422382"/>
          <a:ext cx="102079" cy="1020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352228"/>
            <a:satOff val="16579"/>
            <a:lumOff val="-159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3A0A8-4EC6-4AB9-B6BE-B0DF5244F027}">
      <dsp:nvSpPr>
        <dsp:cNvPr id="0" name=""/>
        <dsp:cNvSpPr/>
      </dsp:nvSpPr>
      <dsp:spPr>
        <a:xfrm>
          <a:off x="6553196" y="1575492"/>
          <a:ext cx="2333103" cy="5832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6553196" y="1575492"/>
        <a:ext cx="2333103" cy="583275"/>
      </dsp:txXfrm>
    </dsp:sp>
    <dsp:sp modelId="{17D0C482-F1FC-4D53-9B96-36017ECBE019}">
      <dsp:nvSpPr>
        <dsp:cNvPr id="0" name=""/>
        <dsp:cNvSpPr/>
      </dsp:nvSpPr>
      <dsp:spPr>
        <a:xfrm rot="5400000">
          <a:off x="7668711" y="2209805"/>
          <a:ext cx="102073" cy="1020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379323"/>
            <a:satOff val="17855"/>
            <a:lumOff val="-17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1E78A-3AC3-431A-8EEE-0201809C7B0C}">
      <dsp:nvSpPr>
        <dsp:cNvPr id="0" name=""/>
        <dsp:cNvSpPr/>
      </dsp:nvSpPr>
      <dsp:spPr>
        <a:xfrm>
          <a:off x="6553196" y="2362915"/>
          <a:ext cx="2333103" cy="583275"/>
        </a:xfrm>
        <a:prstGeom prst="rect">
          <a:avLst/>
        </a:prstGeom>
        <a:solidFill>
          <a:srgbClr val="CCE3F7">
            <a:alpha val="89804"/>
          </a:srgbClr>
        </a:solidFill>
        <a:ln w="25400" cap="flat" cmpd="sng" algn="ctr">
          <a:solidFill>
            <a:srgbClr val="CCE3F7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Разогрев топливного танка: отбор газа компрессором, сжатие и возврат теплого газа</a:t>
          </a:r>
          <a:endParaRPr lang="ru-RU" sz="1200" kern="1200" dirty="0"/>
        </a:p>
      </dsp:txBody>
      <dsp:txXfrm>
        <a:off x="6553196" y="2362915"/>
        <a:ext cx="2333103" cy="583275"/>
      </dsp:txXfrm>
    </dsp:sp>
    <dsp:sp modelId="{1ABB14C3-E5F3-4AE2-8268-58B3D68D7E94}">
      <dsp:nvSpPr>
        <dsp:cNvPr id="0" name=""/>
        <dsp:cNvSpPr/>
      </dsp:nvSpPr>
      <dsp:spPr>
        <a:xfrm rot="5400000">
          <a:off x="7668711" y="2997227"/>
          <a:ext cx="102073" cy="1020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406417"/>
            <a:satOff val="19130"/>
            <a:lumOff val="-184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A9A8B-B013-47A2-86AC-1E211E77D5C3}">
      <dsp:nvSpPr>
        <dsp:cNvPr id="0" name=""/>
        <dsp:cNvSpPr/>
      </dsp:nvSpPr>
      <dsp:spPr>
        <a:xfrm>
          <a:off x="6553196" y="3150337"/>
          <a:ext cx="2333103" cy="583275"/>
        </a:xfrm>
        <a:prstGeom prst="rect">
          <a:avLst/>
        </a:prstGeom>
        <a:solidFill>
          <a:srgbClr val="CBE2F6">
            <a:alpha val="89804"/>
          </a:srgbClr>
        </a:solidFill>
        <a:ln w="25400" cap="flat" cmpd="sng" algn="ctr">
          <a:solidFill>
            <a:srgbClr val="CBE2F6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Инертизация</a:t>
          </a:r>
          <a:r>
            <a:rPr lang="ru-RU" sz="1200" kern="1200" dirty="0" smtClean="0"/>
            <a:t>: подача азота по основной линии в топливные танки судна</a:t>
          </a:r>
          <a:endParaRPr lang="ru-RU" sz="1200" kern="1200" dirty="0"/>
        </a:p>
      </dsp:txBody>
      <dsp:txXfrm>
        <a:off x="6553196" y="3150337"/>
        <a:ext cx="2333103" cy="583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r">
              <a:defRPr sz="1200"/>
            </a:lvl1pPr>
          </a:lstStyle>
          <a:p>
            <a:fld id="{06332E7E-33DE-4E99-AEA2-D2E0B052F239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7" tIns="45643" rIns="91287" bIns="456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287" tIns="45643" rIns="91287" bIns="4564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r">
              <a:defRPr sz="1200"/>
            </a:lvl1pPr>
          </a:lstStyle>
          <a:p>
            <a:fld id="{5176DD3D-8374-48E8-BE8C-F42748441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 уважаемые коллеги!</a:t>
            </a:r>
          </a:p>
          <a:p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 smtClean="0"/>
              <a:t>представляю </a:t>
            </a:r>
            <a:r>
              <a:rPr lang="ru-RU" dirty="0" smtClean="0"/>
              <a:t>компанию Газпромнефть Шиппинг, которая входит в группу компаний Газпром нефть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Мы </a:t>
            </a:r>
            <a:r>
              <a:rPr lang="ru-RU" dirty="0" smtClean="0"/>
              <a:t>занимаемся эксплуатацией и техническим обслуживанием судов бункеровщиков.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Наша</a:t>
            </a:r>
            <a:r>
              <a:rPr lang="ru-RU" baseline="0" dirty="0" smtClean="0"/>
              <a:t> </a:t>
            </a:r>
            <a:r>
              <a:rPr lang="ru-RU" dirty="0" smtClean="0"/>
              <a:t>Компания </a:t>
            </a:r>
            <a:r>
              <a:rPr lang="ru-RU" dirty="0" smtClean="0"/>
              <a:t>определила развитие проекта бункеровок СПГ в качестве своей стратегической цели, в настоящее время мы изучаем вопрос и готовимся к запуску проекта по осуществлению бункеровок СПГ на Северо-Западе РФ.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DD3D-8374-48E8-BE8C-F427484413B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51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Наша компания уделяет большое внимание безопасности проведения операций по бункеровке судов. Безопасность бункеровки СПГ достигается за счет кооперации между всеми задействованными сторонами. Обеспечение безопасности базируется на трех «китах» - безопасное проведение операций, Систему управления безопасностью и постоянный анализ возникновения потенциальной опасности.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8D852-ACEC-43D7-B512-4077DC9F648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38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настоящее время нормативно-законодательная база, регламентирующая бункеровку судов СПГ носит рекомендательный характер</a:t>
            </a:r>
            <a:r>
              <a:rPr lang="ru-RU" baseline="0" dirty="0" smtClean="0"/>
              <a:t> и, по большей части,  находится в стадии разработки.</a:t>
            </a:r>
          </a:p>
          <a:p>
            <a:r>
              <a:rPr lang="ru-RU" baseline="0" dirty="0" smtClean="0"/>
              <a:t>На международном уровне основными регулирующими документами являются кодексы </a:t>
            </a:r>
            <a:r>
              <a:rPr lang="en-US" baseline="0" dirty="0" smtClean="0"/>
              <a:t>IMO</a:t>
            </a:r>
            <a:r>
              <a:rPr lang="ru-RU" baseline="0" dirty="0" smtClean="0"/>
              <a:t> и стандарты </a:t>
            </a:r>
            <a:r>
              <a:rPr lang="en-US" baseline="0" dirty="0" smtClean="0"/>
              <a:t>ISO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Ключевой документ </a:t>
            </a:r>
            <a:r>
              <a:rPr lang="en-US" baseline="0" dirty="0" smtClean="0"/>
              <a:t>IMO</a:t>
            </a:r>
            <a:r>
              <a:rPr lang="ru-RU" baseline="0" dirty="0" smtClean="0"/>
              <a:t> на данный момент – резолюция </a:t>
            </a:r>
            <a:r>
              <a:rPr lang="en-US" b="1" baseline="0" dirty="0" smtClean="0"/>
              <a:t>MSC.285</a:t>
            </a:r>
            <a:r>
              <a:rPr lang="ru-RU" baseline="0" dirty="0" smtClean="0"/>
              <a:t> по правилам безопасного использования судовых газотопливных двигателей. Эта резолюция будет действовать до вступления в силу утвержденного на днях </a:t>
            </a:r>
            <a:r>
              <a:rPr lang="ru-RU" b="1" baseline="0" dirty="0" smtClean="0"/>
              <a:t>кодекса </a:t>
            </a:r>
            <a:r>
              <a:rPr lang="en-US" b="1" baseline="0" dirty="0" smtClean="0"/>
              <a:t>IGF</a:t>
            </a:r>
            <a:r>
              <a:rPr lang="ru-RU" baseline="0" dirty="0" smtClean="0"/>
              <a:t>, который более полно определит правила безопасности для газотопливных судов, с 1 янв. 2017 г. 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2 важнейших международные стандарта </a:t>
            </a:r>
            <a:r>
              <a:rPr lang="en-US" baseline="0" dirty="0" smtClean="0"/>
              <a:t>ISO</a:t>
            </a:r>
            <a:r>
              <a:rPr lang="ru-RU" baseline="0" dirty="0" smtClean="0"/>
              <a:t> по теме бункеровок СПГ, определяют безопасные сценарии бункеровки СПГ как со стороны бункеровщика, так и со стороны принимающего судна:</a:t>
            </a:r>
          </a:p>
          <a:p>
            <a:pPr marL="228257" indent="-228257">
              <a:lnSpc>
                <a:spcPct val="80000"/>
              </a:lnSpc>
              <a:buFont typeface="+mj-lt"/>
              <a:buAutoNum type="arabicPeriod"/>
            </a:pPr>
            <a:r>
              <a:rPr lang="en-US" b="1" dirty="0"/>
              <a:t>ISO/TS </a:t>
            </a:r>
            <a:r>
              <a:rPr lang="ru-RU" b="1" dirty="0"/>
              <a:t>28460 (2010): </a:t>
            </a:r>
            <a:r>
              <a:rPr lang="en-US" dirty="0"/>
              <a:t>Installation and equipment for LNG STS interface and port operations</a:t>
            </a:r>
            <a:r>
              <a:rPr lang="ru-RU" dirty="0"/>
              <a:t>. Стандарт регулирует вопросы установок и оборудования для осуществления бункеровок СПГ </a:t>
            </a:r>
            <a:r>
              <a:rPr lang="en-US" dirty="0"/>
              <a:t>STS</a:t>
            </a:r>
            <a:r>
              <a:rPr lang="ru-RU" dirty="0"/>
              <a:t> и соответствующих операций в порту: переход в порт, прибытие в порт, маневрирование и швартовка, погрузка/выгрузка СПГ, </a:t>
            </a:r>
            <a:r>
              <a:rPr lang="ru-RU" dirty="0" err="1"/>
              <a:t>отшвартовка</a:t>
            </a:r>
            <a:r>
              <a:rPr lang="ru-RU" dirty="0"/>
              <a:t> и маневрирование в порту, последующий переход в порт. Стандарт определяет действия службы управления движением судов (СУДС), лоцманов, буксиров и швартовных катеров, операторов терминала, операторов судов и бункерных компаний.</a:t>
            </a:r>
          </a:p>
          <a:p>
            <a:pPr marL="228257" indent="-228257">
              <a:lnSpc>
                <a:spcPct val="80000"/>
              </a:lnSpc>
              <a:buFont typeface="+mj-lt"/>
              <a:buAutoNum type="arabicPeriod"/>
            </a:pPr>
            <a:r>
              <a:rPr lang="en-US" b="1" dirty="0"/>
              <a:t>ISO/TS 18683</a:t>
            </a:r>
            <a:r>
              <a:rPr lang="ru-RU" b="1" dirty="0"/>
              <a:t> (2015)</a:t>
            </a:r>
            <a:r>
              <a:rPr lang="en-US" b="1" dirty="0"/>
              <a:t>: </a:t>
            </a:r>
            <a:r>
              <a:rPr lang="en-US" dirty="0"/>
              <a:t>Guidelines for systems and installations for supply of LNG as fuel to ships</a:t>
            </a:r>
            <a:r>
              <a:rPr lang="ru-RU" dirty="0"/>
              <a:t>. Стандарт описывает системы и устройства для подачи СПГ как бункерного топлива на суда. Стандарт охватывает следующие области: задает минимальные требования к проектированию и </a:t>
            </a:r>
            <a:r>
              <a:rPr lang="ru-RU" dirty="0" err="1"/>
              <a:t>операц</a:t>
            </a:r>
            <a:r>
              <a:rPr lang="ru-RU" dirty="0"/>
              <a:t>. деятельности бункерной станции СПГ, интерфейс между бункерной станцией СПГ и принимающим судном, требования и рекомендации обеих команд, функциональные требования к оборудованию, необходимые для осуществления безопасных бункерных операций СПГ.</a:t>
            </a:r>
          </a:p>
          <a:p>
            <a:r>
              <a:rPr lang="ru-RU" b="1" baseline="0" dirty="0" smtClean="0"/>
              <a:t>Отраслевые стандарты </a:t>
            </a:r>
            <a:r>
              <a:rPr lang="ru-RU" baseline="0" dirty="0" smtClean="0"/>
              <a:t>описывают, в частности: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ru-RU" baseline="0" dirty="0" smtClean="0"/>
              <a:t>условия совместимости бункеровщика и принимающего судна (</a:t>
            </a:r>
            <a:r>
              <a:rPr lang="ru-RU" baseline="0" dirty="0" err="1" smtClean="0"/>
              <a:t>швартование</a:t>
            </a:r>
            <a:r>
              <a:rPr lang="ru-RU" baseline="0" dirty="0" smtClean="0"/>
              <a:t>, система аварийной защиты, управление паром и пр.)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ru-RU" baseline="0" dirty="0" smtClean="0"/>
              <a:t>процедуры в рамках выполнения бункерной операции (</a:t>
            </a:r>
            <a:r>
              <a:rPr lang="ru-RU" baseline="0" dirty="0" err="1" smtClean="0"/>
              <a:t>захолаживание</a:t>
            </a:r>
            <a:r>
              <a:rPr lang="ru-RU" baseline="0" dirty="0" smtClean="0"/>
              <a:t>, передача СПГ, проверка оборудование и пр.)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ru-RU" baseline="0" dirty="0" smtClean="0"/>
              <a:t>требования к оборудованию (грузовые шланги, клапаны, отбойные устройства и пр.)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ru-RU" baseline="0" dirty="0" smtClean="0"/>
              <a:t>обмен информацией между бункеровщиком и принимающим судном перед, во время и после выполнения передачи СПГ.</a:t>
            </a:r>
          </a:p>
          <a:p>
            <a:r>
              <a:rPr lang="ru-RU" b="1" dirty="0" smtClean="0"/>
              <a:t>Национальные</a:t>
            </a:r>
            <a:r>
              <a:rPr lang="ru-RU" b="1" baseline="0" dirty="0" smtClean="0"/>
              <a:t> и региональные стандарты </a:t>
            </a:r>
            <a:r>
              <a:rPr lang="ru-RU" baseline="0" dirty="0" smtClean="0"/>
              <a:t>описывают: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ru-RU" baseline="0" dirty="0" smtClean="0"/>
              <a:t>Нормативные и технические ограничения по время выполнения бункеровки СПГ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ru-RU" baseline="0" dirty="0" smtClean="0"/>
              <a:t>Правила безопасности по  эксплуатации газотопливного флота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ru-RU" baseline="0" dirty="0" smtClean="0"/>
              <a:t>Программы специального обучения персонала газотопливных судов и судов-бункеровщиков СПГ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Портовые администрации –</a:t>
            </a:r>
            <a:r>
              <a:rPr lang="ru-RU" baseline="0" dirty="0" smtClean="0"/>
              <a:t> отдельные примеры, что создает проблемы судовым операторам: нет единообразия, нет широкого распространения. </a:t>
            </a:r>
            <a:r>
              <a:rPr lang="ru-RU" dirty="0" smtClean="0"/>
              <a:t>Пример порта Стокгольм.</a:t>
            </a:r>
          </a:p>
          <a:p>
            <a:r>
              <a:rPr lang="ru-RU" dirty="0" smtClean="0"/>
              <a:t>Инициация программ в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8D852-ACEC-43D7-B512-4077DC9F648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60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Важная причина тормозящая развитие </a:t>
            </a:r>
            <a:r>
              <a:rPr lang="ru-RU" baseline="0" dirty="0" err="1" smtClean="0"/>
              <a:t>бункеровочного</a:t>
            </a:r>
            <a:r>
              <a:rPr lang="ru-RU" baseline="0" dirty="0" smtClean="0"/>
              <a:t> бизнеса СПГ в России это- отсутствие нормативно – законодательной базы. </a:t>
            </a:r>
          </a:p>
          <a:p>
            <a:r>
              <a:rPr lang="ru-RU" baseline="0" dirty="0" smtClean="0"/>
              <a:t>Основная задача для нас это разработка и утверждение национальных РД и стандартов операций по бункеровке СПГ с использованием терминалов, судов-бункеровщиков и автотранспорта.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Уважаемые коллеги, данным слайдом мы бы хотели заострить внимание на этой проблеме и инициировать старт работ по данному направлению.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На этом все, спасибо за внимание.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Как мы видим, в настоящее время идет активная разработка нормативно-законодательной</a:t>
            </a:r>
            <a:r>
              <a:rPr lang="ru-RU" baseline="0" dirty="0" smtClean="0"/>
              <a:t> базы для бункеровок СПГ в мире и, в частности, в европейских портах.</a:t>
            </a:r>
            <a:endParaRPr lang="ru-RU" baseline="0" dirty="0" smtClean="0"/>
          </a:p>
          <a:p>
            <a:r>
              <a:rPr lang="ru-RU" baseline="0" dirty="0" smtClean="0"/>
              <a:t>Мы не должны пропустить данную стадию и быть в «догоняющих игроках», тем самым снижая конкурентоспособность российских портов в отношении бункеровок новым видом судового топлива – СПГ.</a:t>
            </a:r>
            <a:endParaRPr lang="ru-RU" dirty="0" smtClean="0"/>
          </a:p>
          <a:p>
            <a:endParaRPr lang="ru-RU" dirty="0" smtClean="0"/>
          </a:p>
          <a:p>
            <a:pPr>
              <a:spcBef>
                <a:spcPts val="599"/>
              </a:spcBef>
            </a:pPr>
            <a:r>
              <a:rPr lang="ru-RU" b="1" dirty="0">
                <a:solidFill>
                  <a:srgbClr val="3C3C3C"/>
                </a:solidFill>
              </a:rPr>
              <a:t>В 2015-2020 гг.  в РФ реализуется государственная программа «Внедрение газомоторной техники с разделением на отдельные подпрограммы по автомобильному, железнодорожному, морскому, речному, авиационному транспорту и технике специального назначения». </a:t>
            </a:r>
          </a:p>
          <a:p>
            <a:pPr>
              <a:spcBef>
                <a:spcPts val="599"/>
              </a:spcBef>
            </a:pPr>
            <a:r>
              <a:rPr lang="ru-RU" dirty="0">
                <a:solidFill>
                  <a:srgbClr val="3C3C3C"/>
                </a:solidFill>
              </a:rPr>
              <a:t>Одной из целей программы является создание современной нормативно-правовой базы по использованию газомоторного топлива на морском и речном транспорте.</a:t>
            </a:r>
          </a:p>
          <a:p>
            <a:pPr>
              <a:spcBef>
                <a:spcPts val="599"/>
              </a:spcBef>
            </a:pPr>
            <a:r>
              <a:rPr lang="ru-RU" b="1" dirty="0">
                <a:solidFill>
                  <a:srgbClr val="3C3C3C"/>
                </a:solidFill>
              </a:rPr>
              <a:t>Разработка нормативно-законодательной базы по бункеровке СПГ в российских портах должна включать в себя:</a:t>
            </a:r>
          </a:p>
          <a:p>
            <a:pPr marL="285321" indent="-285321">
              <a:spcBef>
                <a:spcPts val="599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C3C3C"/>
                </a:solidFill>
              </a:rPr>
              <a:t>Внесение дополнений в нормативные документы, регламентирующие на сегодняшний день деятельность по бункеровке судов (Технический регламент Таможенного Союза «О требованиях к автомобильному и авиационному бензину, дизельному и судовому топливу, топливу для реактивных двигателей и мазуту» ТР ТС 013/2011, Технический регламент о безопасности объектов морского транспорта и пр.)</a:t>
            </a:r>
          </a:p>
          <a:p>
            <a:pPr marL="285321" indent="-285321">
              <a:spcBef>
                <a:spcPts val="599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C3C3C"/>
                </a:solidFill>
              </a:rPr>
              <a:t>Определение технологических схем проведения операций по бункеровке СПГ с использованием специальных терминалов, судов-бункеровщиков, а также автотранспорта</a:t>
            </a:r>
          </a:p>
          <a:p>
            <a:pPr marL="285321" indent="-285321">
              <a:spcBef>
                <a:spcPts val="599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C3C3C"/>
                </a:solidFill>
              </a:rPr>
              <a:t>Создание национальных технических регламентов к оборудованию для хранения, перевозки и погрузки СПГ наземным и морским транспортом</a:t>
            </a:r>
          </a:p>
          <a:p>
            <a:pPr marL="285321" indent="-285321">
              <a:spcBef>
                <a:spcPts val="599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C3C3C"/>
                </a:solidFill>
              </a:rPr>
              <a:t>Создание специальной законодательной базы в целях упрощенного выделения и оформления земельных участков и иной разрешительной документации для строительства наземной инфраструктуры СПГ (вкл. мощности по сжижению природного газа, терминальные ёмкости, в </a:t>
            </a:r>
            <a:r>
              <a:rPr lang="ru-RU" dirty="0" err="1">
                <a:solidFill>
                  <a:srgbClr val="3C3C3C"/>
                </a:solidFill>
              </a:rPr>
              <a:t>т.ч</a:t>
            </a:r>
            <a:r>
              <a:rPr lang="ru-RU" dirty="0">
                <a:solidFill>
                  <a:srgbClr val="3C3C3C"/>
                </a:solidFill>
              </a:rPr>
              <a:t>. на территории портов РФ).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DD3D-8374-48E8-BE8C-F427484413B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5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28">
              <a:defRPr/>
            </a:pPr>
            <a:r>
              <a:rPr lang="ru-RU" dirty="0" smtClean="0">
                <a:solidFill>
                  <a:schemeClr val="accent1"/>
                </a:solidFill>
              </a:rPr>
              <a:t>Рынок </a:t>
            </a:r>
            <a:r>
              <a:rPr lang="ru-RU" dirty="0">
                <a:solidFill>
                  <a:schemeClr val="accent1"/>
                </a:solidFill>
              </a:rPr>
              <a:t>бункеровки СПГ находится сейчас в стадии формирования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</a:p>
          <a:p>
            <a:pPr defTabSz="913028">
              <a:defRPr/>
            </a:pP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мировом масштабе наблюдается динамичное развитие проектов по строительству инфраструктуры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СПГ.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отметить, что в европейском регионе сосредоточено наибольшее количество  проектов.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левой части экрана можем увидеть Прогноз мирового спроса на СПГ как бункерное топливо.</a:t>
            </a:r>
          </a:p>
          <a:p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 2015 году этот спрос составит около 600 тыс. тонн и к 2030 году составит более 16 млн. тонн.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38AA-6CC1-4859-AFCC-434B2CE1B83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Предпосылки развития </a:t>
            </a:r>
            <a:r>
              <a:rPr lang="ru-RU" dirty="0" err="1" smtClean="0"/>
              <a:t>газотопливного</a:t>
            </a:r>
            <a:r>
              <a:rPr lang="ru-RU" dirty="0" smtClean="0"/>
              <a:t> флота </a:t>
            </a:r>
            <a:r>
              <a:rPr lang="ru-RU" dirty="0" smtClean="0"/>
              <a:t>это в </a:t>
            </a:r>
            <a:r>
              <a:rPr lang="ru-RU" dirty="0" smtClean="0"/>
              <a:t>первую </a:t>
            </a:r>
            <a:r>
              <a:rPr lang="ru-RU" dirty="0" smtClean="0"/>
              <a:t>очередь - </a:t>
            </a:r>
            <a:r>
              <a:rPr lang="ru-RU" baseline="0" dirty="0" smtClean="0"/>
              <a:t>Требования </a:t>
            </a:r>
            <a:r>
              <a:rPr lang="en-US" baseline="0" dirty="0" smtClean="0"/>
              <a:t>VI </a:t>
            </a:r>
            <a:r>
              <a:rPr lang="ru-RU" baseline="0" dirty="0" smtClean="0"/>
              <a:t>Приложение МАРПОЛ - ужесточение </a:t>
            </a:r>
            <a:r>
              <a:rPr lang="ru-RU" baseline="0" dirty="0" smtClean="0"/>
              <a:t>нормативов выбросов по оксидам серы </a:t>
            </a:r>
            <a:r>
              <a:rPr lang="ru-RU" baseline="0" dirty="0" smtClean="0"/>
              <a:t>и </a:t>
            </a:r>
            <a:r>
              <a:rPr lang="ru-RU" baseline="0" dirty="0" smtClean="0"/>
              <a:t>азота </a:t>
            </a:r>
            <a:r>
              <a:rPr lang="ru-RU" baseline="0" dirty="0" smtClean="0"/>
              <a:t>(0,5% в 2020/2025 г. во всем мире) (</a:t>
            </a:r>
            <a:r>
              <a:rPr lang="en-US" baseline="0" dirty="0" smtClean="0"/>
              <a:t>Tier III</a:t>
            </a:r>
            <a:r>
              <a:rPr lang="ru-RU" baseline="0" dirty="0" smtClean="0"/>
              <a:t> в 2016 г. в зонах североамериканского </a:t>
            </a:r>
            <a:r>
              <a:rPr lang="en-US" baseline="0" dirty="0" smtClean="0"/>
              <a:t>SECA</a:t>
            </a:r>
            <a:r>
              <a:rPr lang="ru-RU" baseline="0" dirty="0" smtClean="0"/>
              <a:t>, в мире – с 2021 г.). </a:t>
            </a:r>
            <a:endParaRPr lang="ru-RU" baseline="0" dirty="0" smtClean="0"/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257" indent="-228257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Исходя из этого, у судовладельцев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альтернативных решения: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257" indent="-228257">
              <a:buAutoNum type="arabicPeriod"/>
            </a:pPr>
            <a:r>
              <a:rPr lang="ru-RU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Дистилляты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Плюсы: нет доп. расходов, </a:t>
            </a:r>
          </a:p>
          <a:p>
            <a:pPr marL="0" indent="0">
              <a:buNone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		достаточный объем предложения. </a:t>
            </a:r>
          </a:p>
          <a:p>
            <a:pPr marL="0" indent="0">
              <a:buNone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		Минусы: </a:t>
            </a:r>
            <a:r>
              <a:rPr lang="ru-RU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цена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257" indent="-228257">
              <a:buAutoNum type="arabicPeriod"/>
            </a:pPr>
            <a:r>
              <a:rPr lang="ru-RU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ТТ и систем очистки (скрубберы и т.д.)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142657" lvl="2" indent="-228257">
              <a:buAutoNum type="arabicPeriod"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Плюсы: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  </a:t>
            </a:r>
            <a:r>
              <a:rPr lang="ru-RU" u="sng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дешевый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мазут. </a:t>
            </a:r>
          </a:p>
          <a:p>
            <a:pPr marL="1142657" lvl="2" indent="-228257">
              <a:buAutoNum type="arabicPeriod"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Минусы: доп. Капитальные расходы (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 – установка систем очистки, оперативные расходы (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 утилизацией.</a:t>
            </a:r>
          </a:p>
          <a:p>
            <a:pPr marL="228257" indent="-228257">
              <a:buAutoNum type="arabicPeriod"/>
            </a:pPr>
            <a:r>
              <a:rPr lang="ru-RU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СПГ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142657" lvl="2" indent="-228257">
              <a:buAutoNum type="arabicPeriod"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Плюсы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: соответствие </a:t>
            </a:r>
            <a:r>
              <a:rPr lang="ru-RU" b="1" u="sng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экол</a:t>
            </a:r>
            <a:r>
              <a:rPr lang="ru-RU" b="1" u="sng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требованиям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2657" lvl="2" indent="-228257">
              <a:buAutoNum type="arabicPeriod"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</a:t>
            </a:r>
          </a:p>
          <a:p>
            <a:pPr marL="1142657" lvl="2" indent="-228257">
              <a:buAutoNum type="arabicPeriod"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Минусы: доп. </a:t>
            </a:r>
            <a:r>
              <a:rPr lang="ru-RU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каптальные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расходы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обучение персонала, </a:t>
            </a:r>
            <a:endParaRPr lang="ru-RU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2657" lvl="2" indent="-228257">
              <a:buAutoNum type="arabicPeriod"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подготовленной инфраструктуры.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pPr marL="228257" indent="-228257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8D852-ACEC-43D7-B512-4077DC9F648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Существует ТРИ способа доставки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СПГ на газотопливные суда. </a:t>
            </a:r>
          </a:p>
          <a:p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	1. посредством газового бункеровщика</a:t>
            </a:r>
          </a:p>
          <a:p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	2. посредством автомобильного или </a:t>
            </a:r>
            <a:r>
              <a:rPr lang="ru-RU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жд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транспорта.</a:t>
            </a:r>
          </a:p>
          <a:p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	3. бункеровка судов на специально оборудованных терминалах с емкостями хранения газа, трубопроводной системой, насосными станциями и прочим оборудованием. </a:t>
            </a:r>
          </a:p>
          <a:p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каждого 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способа 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свои плюсы и минусы, однако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бункеровка посредством специализированного судна является 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наиболее эффективным способом бункеровки морских 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судов, как 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с точки зрения удобства для клиента, так и т. </a:t>
            </a:r>
            <a:r>
              <a:rPr lang="ru-RU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зр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операционной эффективности для бункерной 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компании и дает ряд преимуществ такие как:</a:t>
            </a:r>
          </a:p>
          <a:p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	1. осуществление бункеровки у причала непосредственно в течении </a:t>
            </a:r>
            <a:r>
              <a:rPr lang="ru-RU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грузо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-пассажирских операций</a:t>
            </a:r>
          </a:p>
          <a:p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	2. возможность проведения бункеровки на рейде</a:t>
            </a:r>
          </a:p>
          <a:p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	3. один из немаловажных плюсов это- обеспечение высокой скорости подачи СПГ.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028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грузовместимость судна-бункеровщика СПГ варьируется от 1 000 до 10 000 м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В некоторых случаях используются небольшие суда-бункеровщики или бункерные баржи грузовместимостью менее 1000 м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единоразовой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бункеровки зависит от размеров топливных танков бункеруемого судна и бункеровщика, но с точки зрения операционной эффективности объем передаваемого СПГ не может быть меньше 100 м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8D852-ACEC-43D7-B512-4077DC9F64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Хочу отметить, что в настоящее время в мире</a:t>
            </a:r>
            <a:r>
              <a:rPr lang="ru-RU" baseline="0" dirty="0" smtClean="0"/>
              <a:t> работает </a:t>
            </a:r>
            <a:r>
              <a:rPr lang="ru-RU" baseline="0" dirty="0" smtClean="0"/>
              <a:t>только одно судно-бункеровщик СПГ – </a:t>
            </a:r>
            <a:r>
              <a:rPr lang="en-US" baseline="0" dirty="0" err="1" smtClean="0"/>
              <a:t>Seagas</a:t>
            </a:r>
            <a:r>
              <a:rPr lang="ru-RU" baseline="0" dirty="0" smtClean="0"/>
              <a:t>. Это </a:t>
            </a:r>
            <a:r>
              <a:rPr lang="ru-RU" dirty="0" smtClean="0"/>
              <a:t>переоборудованное в 2012 году на норвежской верфи </a:t>
            </a:r>
            <a:r>
              <a:rPr lang="en-US" dirty="0" err="1" smtClean="0"/>
              <a:t>Fiskerstrand</a:t>
            </a:r>
            <a:r>
              <a:rPr lang="ru-RU" baseline="0" dirty="0" smtClean="0"/>
              <a:t> </a:t>
            </a:r>
            <a:r>
              <a:rPr lang="ru-RU" dirty="0" smtClean="0"/>
              <a:t>судно</a:t>
            </a:r>
            <a:r>
              <a:rPr lang="ru-RU" baseline="0" dirty="0" smtClean="0"/>
              <a:t> </a:t>
            </a:r>
            <a:r>
              <a:rPr lang="ru-RU" dirty="0" smtClean="0"/>
              <a:t>из небольшого парома- </a:t>
            </a:r>
            <a:r>
              <a:rPr lang="ru-RU" dirty="0" err="1" smtClean="0"/>
              <a:t>автовомобилевоза</a:t>
            </a:r>
            <a:r>
              <a:rPr lang="ru-RU" dirty="0" smtClean="0"/>
              <a:t>. </a:t>
            </a:r>
          </a:p>
          <a:p>
            <a:r>
              <a:rPr lang="ru-RU" baseline="0" dirty="0" smtClean="0"/>
              <a:t>Этот бункеровщик используется для заправки пассажирского парома </a:t>
            </a:r>
            <a:r>
              <a:rPr lang="en-US" baseline="0" dirty="0" smtClean="0"/>
              <a:t>VIKING GRACE </a:t>
            </a:r>
            <a:r>
              <a:rPr lang="ru-RU" baseline="0" dirty="0" smtClean="0"/>
              <a:t>в порту Стокгольм.</a:t>
            </a:r>
          </a:p>
          <a:p>
            <a:r>
              <a:rPr lang="ru-RU" baseline="0" dirty="0" smtClean="0"/>
              <a:t>На судне установлена одна емкость типа С объёмом 180 м3.</a:t>
            </a:r>
          </a:p>
          <a:p>
            <a:r>
              <a:rPr lang="ru-RU" baseline="0" dirty="0" smtClean="0"/>
              <a:t>Бункеровка осуществляется погружными центробежными насосами через специальные криогенные шланги с производительностью 300-320 м3/ч.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Общая длительность бункерной операции составляет 45-50 минут.</a:t>
            </a:r>
          </a:p>
          <a:p>
            <a:endParaRPr lang="ru-RU" dirty="0" smtClean="0"/>
          </a:p>
          <a:p>
            <a:r>
              <a:rPr lang="en-US" dirty="0" smtClean="0"/>
              <a:t>Viking Grace </a:t>
            </a:r>
            <a:r>
              <a:rPr lang="ru-RU" dirty="0" smtClean="0"/>
              <a:t>оборудована</a:t>
            </a:r>
            <a:r>
              <a:rPr lang="ru-RU" baseline="0" dirty="0" smtClean="0"/>
              <a:t> двумя емкостями СПГ типа С по 200 м3., </a:t>
            </a:r>
            <a:r>
              <a:rPr lang="ru-RU" baseline="0" dirty="0" err="1" smtClean="0"/>
              <a:t>Пропульсивная</a:t>
            </a:r>
            <a:r>
              <a:rPr lang="ru-RU" baseline="0" dirty="0" smtClean="0"/>
              <a:t> установка включает в себя 4 </a:t>
            </a:r>
            <a:r>
              <a:rPr lang="ru-RU" baseline="0" dirty="0" err="1" smtClean="0"/>
              <a:t>двухтопливных</a:t>
            </a:r>
            <a:r>
              <a:rPr lang="ru-RU" baseline="0" dirty="0" smtClean="0"/>
              <a:t> дизеля </a:t>
            </a:r>
            <a:r>
              <a:rPr lang="en-US" baseline="0" dirty="0" err="1" smtClean="0"/>
              <a:t>Wartsila</a:t>
            </a:r>
            <a:r>
              <a:rPr lang="en-US" baseline="0" dirty="0" smtClean="0"/>
              <a:t> 8L50DF </a:t>
            </a:r>
            <a:r>
              <a:rPr lang="ru-RU" baseline="0" dirty="0" smtClean="0"/>
              <a:t>мощностью 7600 кВт каждый. </a:t>
            </a:r>
          </a:p>
          <a:p>
            <a:r>
              <a:rPr lang="ru-RU" baseline="0" dirty="0" smtClean="0"/>
              <a:t>Потребность СПГ 20000 т/год</a:t>
            </a:r>
          </a:p>
          <a:p>
            <a:endParaRPr lang="ru-RU" dirty="0" smtClean="0"/>
          </a:p>
          <a:p>
            <a:r>
              <a:rPr lang="ru-RU" dirty="0" smtClean="0"/>
              <a:t>До</a:t>
            </a:r>
            <a:r>
              <a:rPr lang="ru-RU" baseline="0" dirty="0" smtClean="0"/>
              <a:t> </a:t>
            </a:r>
            <a:r>
              <a:rPr lang="ru-RU" baseline="0" dirty="0" smtClean="0"/>
              <a:t>2017 г. должны быть введены в действие еще 5 судов-бункеровщиков СПГ, 4 из которых планируют осуществлять операции в районе Северного и Балтийского морей. Объем грузовых танков у этих судов варьируется от 2200 м</a:t>
            </a:r>
            <a:r>
              <a:rPr lang="ru-RU" baseline="30000" dirty="0" smtClean="0"/>
              <a:t>3</a:t>
            </a:r>
            <a:r>
              <a:rPr lang="ru-RU" baseline="0" dirty="0" smtClean="0"/>
              <a:t> до 6500 м</a:t>
            </a:r>
            <a:r>
              <a:rPr lang="ru-RU" baseline="30000" dirty="0" smtClean="0"/>
              <a:t>3</a:t>
            </a:r>
            <a:r>
              <a:rPr lang="ru-RU" baseline="0" dirty="0" smtClean="0"/>
              <a:t>.</a:t>
            </a:r>
          </a:p>
          <a:p>
            <a:pPr defTabSz="913028">
              <a:defRPr/>
            </a:pPr>
            <a:endParaRPr lang="ru-RU" dirty="0"/>
          </a:p>
          <a:p>
            <a:endParaRPr lang="ru-RU" dirty="0"/>
          </a:p>
          <a:p>
            <a:r>
              <a:rPr lang="ru-RU" dirty="0"/>
              <a:t>15 января 2013 г. состоялась первая бункеровка СПГ пассажирского парома </a:t>
            </a:r>
            <a:r>
              <a:rPr lang="en-US" dirty="0"/>
              <a:t>Viking Grace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Бункеровка топлива проводилась с автотранспорта, а уже весной 2013 г. состоялась первая в мире бункеровка СПГ посредством судна – бункеровщика. </a:t>
            </a:r>
          </a:p>
          <a:p>
            <a:pPr defTabSz="91302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baseline="0" dirty="0" smtClean="0"/>
              <a:t>Несколько слов относительно парома </a:t>
            </a:r>
            <a:r>
              <a:rPr lang="en-US" baseline="0" dirty="0" smtClean="0"/>
              <a:t>VG</a:t>
            </a:r>
            <a:r>
              <a:rPr lang="ru-RU" baseline="0" dirty="0" smtClean="0"/>
              <a:t> </a:t>
            </a:r>
            <a:r>
              <a:rPr lang="ru-RU" dirty="0" smtClean="0"/>
              <a:t>(линия </a:t>
            </a:r>
            <a:r>
              <a:rPr lang="en-US" dirty="0" smtClean="0"/>
              <a:t>Viking Line)</a:t>
            </a:r>
            <a:r>
              <a:rPr lang="en-US" baseline="0" dirty="0" smtClean="0"/>
              <a:t>:</a:t>
            </a:r>
            <a:endParaRPr lang="ru-RU" baseline="0" dirty="0" smtClean="0"/>
          </a:p>
          <a:p>
            <a:pPr defTabSz="913028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baseline="0" dirty="0" smtClean="0"/>
              <a:t>Судно оперирует на маршруте Стокгольм (</a:t>
            </a:r>
            <a:r>
              <a:rPr lang="ru-RU" baseline="0" dirty="0" err="1" smtClean="0"/>
              <a:t>Шв</a:t>
            </a:r>
            <a:r>
              <a:rPr lang="ru-RU" baseline="0" dirty="0" smtClean="0"/>
              <a:t>) – Турку (Фин.). Это регулярный маршрут, 7 дней в неделю, заправки судна СПГ осуществляются на ежедневной основе. Следует отметить, что п</a:t>
            </a:r>
            <a:r>
              <a:rPr lang="ru-RU" dirty="0" smtClean="0"/>
              <a:t>орт Стокгольм – один из первых портов в мире, где</a:t>
            </a:r>
            <a:r>
              <a:rPr lang="ru-RU" baseline="0" dirty="0" smtClean="0"/>
              <a:t> был создан </a:t>
            </a:r>
            <a:r>
              <a:rPr lang="ru-RU" dirty="0" smtClean="0"/>
              <a:t>полный спектр инфраструктуры для проведения СПГ бункеровки крупного </a:t>
            </a:r>
            <a:r>
              <a:rPr lang="ru-RU" dirty="0" err="1" smtClean="0"/>
              <a:t>грузо</a:t>
            </a:r>
            <a:r>
              <a:rPr lang="ru-RU" dirty="0" smtClean="0"/>
              <a:t> – пассажирского парома.</a:t>
            </a:r>
          </a:p>
          <a:p>
            <a:pPr defTabSz="913028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endParaRPr lang="ru-RU" baseline="0" dirty="0" smtClean="0"/>
          </a:p>
          <a:p>
            <a:pPr>
              <a:buFontTx/>
              <a:buChar char="-"/>
            </a:pPr>
            <a:r>
              <a:rPr lang="ru-RU" dirty="0" smtClean="0"/>
              <a:t>Скорость парома 22 узлов</a:t>
            </a:r>
          </a:p>
          <a:p>
            <a:pPr defTabSz="913028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dirty="0" smtClean="0"/>
              <a:t>Водоизмещение</a:t>
            </a:r>
            <a:r>
              <a:rPr lang="en-US" dirty="0" smtClean="0"/>
              <a:t>:</a:t>
            </a:r>
            <a:r>
              <a:rPr lang="en-US" baseline="0" dirty="0" smtClean="0"/>
              <a:t> 57,000</a:t>
            </a:r>
            <a:endParaRPr lang="ru-RU" dirty="0" smtClean="0"/>
          </a:p>
          <a:p>
            <a:pPr marL="171193" indent="-171193">
              <a:buFontTx/>
              <a:buChar char="-"/>
            </a:pPr>
            <a:r>
              <a:rPr lang="ru-RU" dirty="0" smtClean="0"/>
              <a:t>Количество пассажиров: 2,800</a:t>
            </a:r>
          </a:p>
          <a:p>
            <a:pPr marL="171193" indent="-171193">
              <a:buFontTx/>
              <a:buChar char="-"/>
            </a:pPr>
            <a:r>
              <a:rPr lang="ru-RU" dirty="0" smtClean="0"/>
              <a:t>Флаг: Финляндия</a:t>
            </a:r>
          </a:p>
          <a:p>
            <a:pPr marL="171193" indent="-171193">
              <a:buFontTx/>
              <a:buChar char="-"/>
            </a:pPr>
            <a:r>
              <a:rPr lang="ru-RU" dirty="0" smtClean="0"/>
              <a:t>Длина 214 м</a:t>
            </a:r>
          </a:p>
          <a:p>
            <a:pPr marL="171193" indent="-171193">
              <a:buFontTx/>
              <a:buChar char="-"/>
            </a:pPr>
            <a:r>
              <a:rPr lang="ru-RU" dirty="0" smtClean="0"/>
              <a:t>Ширина: 31,8 м</a:t>
            </a:r>
          </a:p>
          <a:p>
            <a:pPr marL="171193" indent="-171193">
              <a:buFontTx/>
              <a:buChar char="-"/>
            </a:pPr>
            <a:r>
              <a:rPr lang="ru-RU" baseline="0" dirty="0" smtClean="0"/>
              <a:t>4 основных двигателя </a:t>
            </a:r>
            <a:r>
              <a:rPr lang="en-US" baseline="0" dirty="0" err="1" smtClean="0"/>
              <a:t>Wartsila</a:t>
            </a:r>
            <a:r>
              <a:rPr lang="ru-RU" baseline="0" dirty="0" smtClean="0"/>
              <a:t>, работающих на 2-х типах топлива </a:t>
            </a:r>
          </a:p>
          <a:p>
            <a:r>
              <a:rPr lang="pl-PL" dirty="0"/>
              <a:t>8L 50 DF 7600 KW</a:t>
            </a:r>
          </a:p>
          <a:p>
            <a:r>
              <a:rPr lang="it-IT" dirty="0"/>
              <a:t>2 x ABB 10,5 MW</a:t>
            </a:r>
            <a:endParaRPr lang="ru-RU" dirty="0" smtClean="0"/>
          </a:p>
          <a:p>
            <a:pPr marL="171193" indent="-171193"/>
            <a:r>
              <a:rPr lang="ru-RU" dirty="0" smtClean="0"/>
              <a:t>Потребление</a:t>
            </a:r>
            <a:r>
              <a:rPr lang="ru-RU" baseline="0" dirty="0" smtClean="0"/>
              <a:t> СПГ 20 000 </a:t>
            </a:r>
            <a:r>
              <a:rPr lang="ru-RU" baseline="0" dirty="0" err="1" smtClean="0"/>
              <a:t>тн</a:t>
            </a:r>
            <a:r>
              <a:rPr lang="ru-RU" baseline="0" dirty="0" smtClean="0"/>
              <a:t>. в год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DD3D-8374-48E8-BE8C-F427484413B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53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предыдущих слайдах я уже упоминал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 типах емкостей для хранения СПГ.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различные типы грузовых танков: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1. Вкладные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танки– стенки которых не являются конструкцией корпуса и не участвуют в обеспечении прочности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2. Интегрированные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танки – являются неотъемлемой частью корпуса и участвуют в обеспечении его прочности.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Вкладные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емкости подразделяются на три типа: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а. Тип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– конструкция танков, прочность которых отвечает требованиям к прочности судовых конструкций;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б. Тип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– конструкция танков, прочность которых подтверждена расчетами и результатами модельных испытаний. Расчетное давление паров не должно превышать давление 0,7 бар.;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с. Тип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– конструкция танков отвечает требованиям к сосудам под давлением и может перевозить грузы под давлением.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Интегрированные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танки подразделяются на танки с внутренней изоляцией, мембранные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полумембранные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Отличительной особенностью танка типа С </a:t>
            </a:r>
            <a:r>
              <a:rPr lang="ru-RU" dirty="0" smtClean="0"/>
              <a:t>от всех остальных перечисленных танков является </a:t>
            </a:r>
            <a:r>
              <a:rPr lang="ru-RU" dirty="0"/>
              <a:t>допустимое рабочее давление которое на сегодняшний день составляет более 10 бар, что позволяет перевозить СПГ с более высокой </a:t>
            </a:r>
            <a:r>
              <a:rPr lang="ru-RU" dirty="0" smtClean="0"/>
              <a:t>температурой. </a:t>
            </a:r>
          </a:p>
          <a:p>
            <a:r>
              <a:rPr lang="ru-RU" dirty="0" smtClean="0"/>
              <a:t>В </a:t>
            </a:r>
            <a:r>
              <a:rPr lang="ru-RU" dirty="0"/>
              <a:t>других рассмотренных танках сохранение газа в жидком состоянии достигается лишь в условиях глубокого охлаждения.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8D852-ACEC-43D7-B512-4077DC9F648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Один из способов</a:t>
            </a:r>
            <a:r>
              <a:rPr lang="ru-RU" baseline="0" dirty="0" smtClean="0"/>
              <a:t> поддержания необходимой температуры газа это - использование установки по повторному сжижению газа.</a:t>
            </a:r>
          </a:p>
          <a:p>
            <a:r>
              <a:rPr lang="ru-RU" baseline="0" dirty="0" smtClean="0"/>
              <a:t> </a:t>
            </a:r>
            <a:endParaRPr lang="ru-RU" baseline="0" dirty="0" smtClean="0"/>
          </a:p>
          <a:p>
            <a:r>
              <a:rPr lang="ru-RU" baseline="0" dirty="0" smtClean="0"/>
              <a:t>Данная Установка используется для:</a:t>
            </a:r>
            <a:endParaRPr lang="ru-RU" baseline="0" dirty="0" smtClean="0"/>
          </a:p>
          <a:p>
            <a:pPr marL="171193" indent="-171193">
              <a:buFontTx/>
              <a:buChar char="-"/>
            </a:pPr>
            <a:r>
              <a:rPr lang="ru-RU" baseline="0" dirty="0" smtClean="0"/>
              <a:t>сжижение испарившегося метана и поддержание </a:t>
            </a:r>
            <a:r>
              <a:rPr lang="ru-RU" baseline="0" dirty="0" smtClean="0"/>
              <a:t>необходимого давления </a:t>
            </a:r>
            <a:r>
              <a:rPr lang="ru-RU" baseline="0" dirty="0" smtClean="0"/>
              <a:t>в </a:t>
            </a:r>
            <a:r>
              <a:rPr lang="ru-RU" baseline="0" dirty="0" smtClean="0"/>
              <a:t>собственных грузовых танках.</a:t>
            </a:r>
            <a:endParaRPr lang="ru-RU" baseline="0" dirty="0" smtClean="0"/>
          </a:p>
          <a:p>
            <a:pPr marL="171193" indent="-171193">
              <a:buFontTx/>
              <a:buChar char="-"/>
            </a:pPr>
            <a:r>
              <a:rPr lang="ru-RU" baseline="0" dirty="0" smtClean="0"/>
              <a:t>для охлаждение и </a:t>
            </a:r>
            <a:r>
              <a:rPr lang="ru-RU" baseline="0" dirty="0" smtClean="0"/>
              <a:t>подготовки собственных танков к приему газа</a:t>
            </a:r>
          </a:p>
          <a:p>
            <a:pPr marL="171193" marR="0" indent="-17119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охлаждение танков судна, принимающего бункер</a:t>
            </a:r>
            <a:r>
              <a:rPr lang="ru-RU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</a:t>
            </a:r>
            <a:r>
              <a:rPr lang="ru-RU" dirty="0" smtClean="0"/>
              <a:t>На слайде представлена классическая принципиальная</a:t>
            </a:r>
            <a:r>
              <a:rPr lang="ru-RU" baseline="0" dirty="0" smtClean="0"/>
              <a:t> схема действия установки по повторному сжижению газа.</a:t>
            </a:r>
          </a:p>
          <a:p>
            <a:pPr marL="171193" indent="-171193">
              <a:buFontTx/>
              <a:buChar char="-"/>
            </a:pPr>
            <a:endParaRPr lang="ru-RU" baseline="0" dirty="0" smtClean="0"/>
          </a:p>
          <a:p>
            <a:r>
              <a:rPr lang="ru-RU" baseline="0" dirty="0" smtClean="0"/>
              <a:t>Установка включает </a:t>
            </a:r>
            <a:r>
              <a:rPr lang="ru-RU" baseline="0" dirty="0" smtClean="0"/>
              <a:t>в </a:t>
            </a:r>
            <a:r>
              <a:rPr lang="ru-RU" baseline="0" dirty="0" smtClean="0"/>
              <a:t>себя:</a:t>
            </a:r>
          </a:p>
          <a:p>
            <a:r>
              <a:rPr lang="ru-RU" baseline="0" dirty="0" smtClean="0"/>
              <a:t>	1. 3-х </a:t>
            </a:r>
            <a:r>
              <a:rPr lang="ru-RU" baseline="0" dirty="0" smtClean="0"/>
              <a:t>ступенчатый компрессор с промежуточным охлаждением, теплоносителем в компрессоре является азот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	2. Криогенный теплообменник с различными температурными секциями.</a:t>
            </a:r>
          </a:p>
          <a:p>
            <a:r>
              <a:rPr lang="ru-RU" baseline="0" dirty="0" smtClean="0"/>
              <a:t>	3. Компрессор отбора газообразного метана и прочее оборудование.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Газообразный азот последовательно сжимается и охлаждается водой после каждой ступени. </a:t>
            </a:r>
            <a:endParaRPr lang="ru-RU" baseline="0" dirty="0" smtClean="0"/>
          </a:p>
          <a:p>
            <a:r>
              <a:rPr lang="ru-RU" baseline="0" dirty="0" smtClean="0"/>
              <a:t>	После </a:t>
            </a:r>
            <a:r>
              <a:rPr lang="ru-RU" baseline="0" dirty="0" smtClean="0"/>
              <a:t>последней ступени азот с давлением </a:t>
            </a:r>
            <a:r>
              <a:rPr lang="ru-RU" baseline="0" dirty="0" err="1" smtClean="0"/>
              <a:t>ок</a:t>
            </a:r>
            <a:r>
              <a:rPr lang="ru-RU" baseline="0" dirty="0" smtClean="0"/>
              <a:t>. 57 бар поступает в «теплую» секцию теплообменника где охлаждается </a:t>
            </a:r>
            <a:r>
              <a:rPr lang="ru-RU" baseline="0" dirty="0" smtClean="0"/>
              <a:t>до </a:t>
            </a:r>
            <a:r>
              <a:rPr lang="ru-RU" baseline="0" dirty="0" smtClean="0"/>
              <a:t>-110 С. </a:t>
            </a:r>
            <a:endParaRPr lang="ru-RU" baseline="0" dirty="0" smtClean="0"/>
          </a:p>
          <a:p>
            <a:r>
              <a:rPr lang="ru-RU" baseline="0" dirty="0" smtClean="0"/>
              <a:t>	Затем </a:t>
            </a:r>
            <a:r>
              <a:rPr lang="ru-RU" baseline="0" dirty="0" smtClean="0"/>
              <a:t>азот расширяется до давления 14 бар и охлаждается до температуры -163 С и поступает в основную секцию теплообменника, где происходит сжижение метана предварительно сжатого в компрессоре до 4.5 бар.  </a:t>
            </a:r>
          </a:p>
          <a:p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Однако существуют и другие схемы работы УПСГ.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DD3D-8374-48E8-BE8C-F427484413B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2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представлены результаты работы </a:t>
            </a:r>
            <a:r>
              <a:rPr lang="ru-RU" dirty="0" smtClean="0"/>
              <a:t>Крыловского научно-исследовательского</a:t>
            </a:r>
            <a:r>
              <a:rPr lang="ru-RU" baseline="0" dirty="0" smtClean="0"/>
              <a:t> института </a:t>
            </a:r>
            <a:r>
              <a:rPr lang="ru-RU" baseline="0" dirty="0" smtClean="0"/>
              <a:t>совместно с нами</a:t>
            </a:r>
            <a:r>
              <a:rPr lang="ru-RU" dirty="0" smtClean="0"/>
              <a:t> по формированию целевого профиля судна-бункеровщика СПГ для работы в регионе Балтийского моря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Данное</a:t>
            </a:r>
            <a:r>
              <a:rPr lang="ru-RU" baseline="0" dirty="0" smtClean="0"/>
              <a:t> </a:t>
            </a:r>
            <a:r>
              <a:rPr lang="ru-RU" dirty="0" smtClean="0"/>
              <a:t>судно</a:t>
            </a:r>
            <a:r>
              <a:rPr lang="ru-RU" baseline="0" dirty="0" smtClean="0"/>
              <a:t> создавалось </a:t>
            </a:r>
            <a:r>
              <a:rPr lang="ru-RU" dirty="0" smtClean="0"/>
              <a:t>на основе потребностей клиентов-судовладельцев и с учётом требований для работы в портах Северо-Западного региона РФ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u="sng" dirty="0" smtClean="0">
                <a:solidFill>
                  <a:srgbClr val="FF0000"/>
                </a:solidFill>
              </a:rPr>
              <a:t>ПОДРОБНЕЕ РАССКАЗАТЬ О ТЕХ. ХАРАКТЕРИСТИКАХ: ДЛИНА, ОСАДКА, ДВИГАТЕЛЬ, НАСОСЫ, ТАНК/И.</a:t>
            </a:r>
          </a:p>
          <a:p>
            <a:r>
              <a:rPr lang="ru-RU" dirty="0" smtClean="0"/>
              <a:t>Длительность работ по проектированию и строительству 31 мес.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8D852-ACEC-43D7-B512-4077DC9F648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Наше судно сможет предложить следующие</a:t>
            </a:r>
            <a:r>
              <a:rPr lang="ru-RU" baseline="0" dirty="0" smtClean="0"/>
              <a:t> услуги для судов, использующих СПГ в качестве топлива.</a:t>
            </a:r>
          </a:p>
          <a:p>
            <a:endParaRPr lang="ru-RU" dirty="0" smtClean="0"/>
          </a:p>
          <a:p>
            <a:r>
              <a:rPr lang="ru-RU" b="1" dirty="0" smtClean="0"/>
              <a:t>1 сценарий. Бункеровка судна после рейса в подготовленные танки - топливо не полностью израсходовано, температура не выше -130 гр. С, давление в рабочем диапазоне в соответствии с требованиями производителя систем. </a:t>
            </a:r>
            <a:endParaRPr lang="ru-RU" b="1" dirty="0" smtClean="0"/>
          </a:p>
          <a:p>
            <a:r>
              <a:rPr lang="ru-RU" b="1" dirty="0" smtClean="0"/>
              <a:t>Данный случай является классической бункеровкой, которая состоит из ряда шагов:</a:t>
            </a:r>
            <a:endParaRPr lang="ru-RU" b="1" dirty="0" smtClean="0"/>
          </a:p>
          <a:p>
            <a:r>
              <a:rPr lang="ru-RU" dirty="0" smtClean="0"/>
              <a:t>                А)  Проверка оборудования, систем безопасности в соответствии с чек-листом. </a:t>
            </a:r>
          </a:p>
          <a:p>
            <a:r>
              <a:rPr lang="ru-RU" dirty="0" smtClean="0"/>
              <a:t>                В) подсоединение шлага подачи СПГ и </a:t>
            </a:r>
            <a:r>
              <a:rPr lang="ru-RU" dirty="0" smtClean="0"/>
              <a:t>шланга</a:t>
            </a:r>
            <a:r>
              <a:rPr lang="ru-RU" baseline="0" dirty="0" smtClean="0"/>
              <a:t> </a:t>
            </a:r>
            <a:r>
              <a:rPr lang="ru-RU" dirty="0" smtClean="0"/>
              <a:t>возврата </a:t>
            </a:r>
            <a:r>
              <a:rPr lang="ru-RU" dirty="0" smtClean="0"/>
              <a:t>паров (при необходимости). </a:t>
            </a:r>
          </a:p>
          <a:p>
            <a:r>
              <a:rPr lang="ru-RU" dirty="0" smtClean="0"/>
              <a:t>                С) </a:t>
            </a:r>
            <a:r>
              <a:rPr lang="ru-RU" dirty="0" smtClean="0"/>
              <a:t>Далее, процесс охлаждения </a:t>
            </a:r>
            <a:r>
              <a:rPr lang="ru-RU" dirty="0" smtClean="0"/>
              <a:t>и заполнение жидким газом колонн грузовых насосов </a:t>
            </a:r>
            <a:r>
              <a:rPr lang="ru-RU" dirty="0" smtClean="0"/>
              <a:t>бункеровщика во </a:t>
            </a:r>
            <a:r>
              <a:rPr lang="ru-RU" dirty="0" smtClean="0"/>
              <a:t>избежание гидроударов. </a:t>
            </a:r>
          </a:p>
          <a:p>
            <a:r>
              <a:rPr lang="ru-RU" dirty="0" smtClean="0"/>
              <a:t>                D) Бункеровка. Запуск насосов и подача газа с обеспечением избыточного давления в танке на протяжении всего процесса выгрузки. </a:t>
            </a:r>
          </a:p>
          <a:p>
            <a:r>
              <a:rPr lang="ru-RU" dirty="0" smtClean="0"/>
              <a:t>                E) Остановка насосов, осушение линии выгрузки и продувка азотом.</a:t>
            </a:r>
          </a:p>
          <a:p>
            <a:r>
              <a:rPr lang="ru-RU" dirty="0" smtClean="0"/>
              <a:t>                  </a:t>
            </a:r>
          </a:p>
          <a:p>
            <a:r>
              <a:rPr lang="ru-RU" b="1" dirty="0" smtClean="0"/>
              <a:t>2 сценарий. Судно приходит </a:t>
            </a:r>
            <a:r>
              <a:rPr lang="ru-RU" b="1" dirty="0" smtClean="0"/>
              <a:t>после </a:t>
            </a:r>
            <a:r>
              <a:rPr lang="ru-RU" b="1" dirty="0" smtClean="0"/>
              <a:t>ремонта. Топливные танки «теплые» </a:t>
            </a:r>
            <a:r>
              <a:rPr lang="ru-RU" b="1" dirty="0" smtClean="0"/>
              <a:t>и инертизированы </a:t>
            </a:r>
            <a:r>
              <a:rPr lang="ru-RU" b="1" dirty="0" smtClean="0"/>
              <a:t>азотом. </a:t>
            </a:r>
            <a:endParaRPr lang="ru-RU" b="1" dirty="0" smtClean="0"/>
          </a:p>
          <a:p>
            <a:r>
              <a:rPr lang="ru-RU" b="1" dirty="0" smtClean="0"/>
              <a:t>В данном случае процесс идет в следующем порядке:</a:t>
            </a:r>
            <a:endParaRPr lang="ru-RU" b="1" dirty="0" smtClean="0"/>
          </a:p>
          <a:p>
            <a:r>
              <a:rPr lang="ru-RU" dirty="0" smtClean="0"/>
              <a:t>                А)  Проверка оборудования, систем безопасности в соответствии с чек-листом. </a:t>
            </a:r>
          </a:p>
          <a:p>
            <a:r>
              <a:rPr lang="ru-RU" dirty="0" smtClean="0"/>
              <a:t>                В) подсоединение шлага подачи СПГ и возврата паров. </a:t>
            </a:r>
          </a:p>
          <a:p>
            <a:r>
              <a:rPr lang="ru-RU" dirty="0" smtClean="0"/>
              <a:t>                С) Подача теплого (+20 С) газообразного Метана через линию подачи СПГ.  Это делается для того, чтобы удалить все замерзающие газы. Возврат смеси газов (азот + метан) идет по линии возврата паров и                 далее сжигается в судовых котлах бункеровщика до достижения содержания метана в смеси более 80 %. </a:t>
            </a:r>
          </a:p>
          <a:p>
            <a:r>
              <a:rPr lang="ru-RU" dirty="0" smtClean="0"/>
              <a:t>                D) Охлаждение танков. Операция охлаждения начинается сразу после продувки. Жидкий метан поступает через линию подачи в линию распыла, где расширяясь охлаждает стенки танка, изоляцию и                 атмосферу в танке. Средняя скорость охлаждения зависит от конструктивных особенностей материала танка и изоляции, в среднем составляет 5-10 С /час. Охлаждение танков считается законченным при        достижении температуры – 130 С. Образующийся при охлаждении пар возвращается обратно на бункеровщик. </a:t>
            </a:r>
          </a:p>
          <a:p>
            <a:r>
              <a:rPr lang="ru-RU" dirty="0" smtClean="0"/>
              <a:t>                E) Бункеровка. Запуск насосов и подача газа с обеспечением избыточного давления в танке на протяжении всего процесса выгрузки. </a:t>
            </a:r>
          </a:p>
          <a:p>
            <a:r>
              <a:rPr lang="ru-RU" dirty="0" smtClean="0"/>
              <a:t>                F) Остановка насосов, осушение линии выгрузки и продувка азотом.</a:t>
            </a:r>
          </a:p>
          <a:p>
            <a:r>
              <a:rPr lang="ru-RU" b="1" dirty="0" smtClean="0"/>
              <a:t>3 СЦЕНАРИЙ.  Подготовка судовых танков к ремонту. Утилизация газа и </a:t>
            </a:r>
            <a:r>
              <a:rPr lang="ru-RU" b="1" dirty="0" err="1" smtClean="0"/>
              <a:t>инертизация</a:t>
            </a:r>
            <a:r>
              <a:rPr lang="ru-RU" b="1" dirty="0" smtClean="0"/>
              <a:t> азотом.</a:t>
            </a:r>
          </a:p>
          <a:p>
            <a:r>
              <a:rPr lang="ru-RU" dirty="0" smtClean="0"/>
              <a:t>                А) Проверка оборудования, систем безопасности в соответствии с чек-листом. </a:t>
            </a:r>
          </a:p>
          <a:p>
            <a:r>
              <a:rPr lang="ru-RU" dirty="0" smtClean="0"/>
              <a:t>                В) Подсоединение шлага подачи СПГ и возврата паров. </a:t>
            </a:r>
          </a:p>
          <a:p>
            <a:r>
              <a:rPr lang="ru-RU" dirty="0" smtClean="0"/>
              <a:t>                С) Разогрев топливного </a:t>
            </a:r>
            <a:r>
              <a:rPr lang="ru-RU" dirty="0" smtClean="0"/>
              <a:t>танка идет следующим образом:</a:t>
            </a:r>
          </a:p>
          <a:p>
            <a:r>
              <a:rPr lang="ru-RU" dirty="0" smtClean="0"/>
              <a:t>		а) </a:t>
            </a:r>
            <a:r>
              <a:rPr lang="ru-RU" dirty="0" smtClean="0"/>
              <a:t>Отбор газа </a:t>
            </a:r>
            <a:r>
              <a:rPr lang="ru-RU" dirty="0" smtClean="0"/>
              <a:t>компрессором бункеровщика с верхней части емкости, </a:t>
            </a:r>
            <a:r>
              <a:rPr lang="ru-RU" dirty="0" smtClean="0"/>
              <a:t>сжатие и возврат теплого газа обратно по линии подачи. Избыточное давление снижаем отбором излишков газа в систему </a:t>
            </a:r>
            <a:r>
              <a:rPr lang="ru-RU" dirty="0" smtClean="0"/>
              <a:t>		сжижения </a:t>
            </a:r>
            <a:r>
              <a:rPr lang="ru-RU" dirty="0" smtClean="0"/>
              <a:t>бункеровщика. </a:t>
            </a:r>
          </a:p>
          <a:p>
            <a:r>
              <a:rPr lang="ru-RU" dirty="0" smtClean="0"/>
              <a:t>                D) </a:t>
            </a:r>
            <a:r>
              <a:rPr lang="ru-RU" dirty="0" smtClean="0"/>
              <a:t>По достижения оговоренной температуры</a:t>
            </a:r>
            <a:r>
              <a:rPr lang="ru-RU" baseline="0" dirty="0" smtClean="0"/>
              <a:t> производим </a:t>
            </a:r>
            <a:r>
              <a:rPr lang="ru-RU" dirty="0" err="1" smtClean="0"/>
              <a:t>Инертизацию</a:t>
            </a:r>
            <a:r>
              <a:rPr lang="ru-RU" dirty="0" smtClean="0"/>
              <a:t>. </a:t>
            </a:r>
            <a:r>
              <a:rPr lang="ru-RU" dirty="0" smtClean="0"/>
              <a:t>Подача азота по основной линии в топливные танки судна. Возврат смеси газов (азот + метан) идет по линии возврата паров и далее </a:t>
            </a:r>
            <a:r>
              <a:rPr lang="ru-RU" dirty="0" smtClean="0"/>
              <a:t>	сжигается </a:t>
            </a:r>
            <a:r>
              <a:rPr lang="ru-RU" dirty="0" smtClean="0"/>
              <a:t>в судовых котлах бункеровщика до </a:t>
            </a:r>
            <a:r>
              <a:rPr lang="ru-RU" dirty="0" smtClean="0"/>
              <a:t>достижения </a:t>
            </a:r>
            <a:r>
              <a:rPr lang="ru-RU" dirty="0" smtClean="0"/>
              <a:t>содержания метана в смеси не более 5 </a:t>
            </a:r>
            <a:r>
              <a:rPr lang="ru-RU" dirty="0" smtClean="0"/>
              <a:t>%.</a:t>
            </a:r>
          </a:p>
          <a:p>
            <a:r>
              <a:rPr lang="ru-RU" dirty="0" smtClean="0"/>
              <a:t>На этом процесс подготовки танков заканчивается.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DD3D-8374-48E8-BE8C-F427484413B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2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00" y="3644900"/>
            <a:ext cx="4284663" cy="1801900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6129705"/>
            <a:ext cx="3924612" cy="180000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7895863" y="5860720"/>
            <a:ext cx="957932" cy="452631"/>
            <a:chOff x="264" y="1159"/>
            <a:chExt cx="3492" cy="165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06" y="5873922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940871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752038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563205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05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2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2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2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732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45" y="1268412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387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25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8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31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500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35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38" y="1268412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38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311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3933825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0" y="3933825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040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03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62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6698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1268759"/>
            <a:ext cx="41611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3" y="1268413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2804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7" y="3926849"/>
            <a:ext cx="8569325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77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38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26849"/>
            <a:ext cx="2674318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3926849"/>
            <a:ext cx="2664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5" y="3926849"/>
            <a:ext cx="267300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615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8864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5312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2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47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8" y="1268759"/>
            <a:ext cx="4161118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8" y="3923099"/>
            <a:ext cx="4161118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46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4479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88640"/>
            <a:ext cx="8569325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38" y="3933825"/>
            <a:ext cx="8569325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726555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21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9017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41223"/>
            <a:ext cx="2700337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38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63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76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01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1383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8412"/>
            <a:ext cx="2700338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31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37" y="3554292"/>
            <a:ext cx="2700337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39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699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37" y="1268413"/>
            <a:ext cx="63722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38" y="3068639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982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 hidden="1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4" name="line5" hidden="1"/>
          <p:cNvCxnSpPr/>
          <p:nvPr/>
        </p:nvCxnSpPr>
        <p:spPr>
          <a:xfrm>
            <a:off x="297656" y="28919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 hidden="1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5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13" name="ContentsTitle3">
            <a:hlinkClick r:id="rId2" action="ppaction://hlinksldjump"/>
          </p:cNvPr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/>
          </a:p>
        </p:txBody>
      </p:sp>
      <p:cxnSp>
        <p:nvCxnSpPr>
          <p:cNvPr id="16" name="line3"/>
          <p:cNvCxnSpPr/>
          <p:nvPr/>
        </p:nvCxnSpPr>
        <p:spPr>
          <a:xfrm>
            <a:off x="297656" y="22013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>
            <a:hlinkClick r:id="rId2" action="ppaction://hlinksldjump"/>
          </p:cNvPr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3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17" name="ContentsTitle4" hidden="1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0" name="line4" hidden="1"/>
          <p:cNvCxnSpPr/>
          <p:nvPr/>
        </p:nvCxnSpPr>
        <p:spPr>
          <a:xfrm>
            <a:off x="297656" y="25466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 hidden="1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4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4" name="ContentsTitle1">
            <a:hlinkClick r:id="rId3" action="ppaction://hlinksldjump"/>
          </p:cNvPr>
          <p:cNvSpPr txBox="1"/>
          <p:nvPr/>
        </p:nvSpPr>
        <p:spPr>
          <a:xfrm>
            <a:off x="641276" y="127882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 smtClean="0"/>
          </a:p>
        </p:txBody>
      </p:sp>
      <p:cxnSp>
        <p:nvCxnSpPr>
          <p:cNvPr id="8" name="line1"/>
          <p:cNvCxnSpPr/>
          <p:nvPr/>
        </p:nvCxnSpPr>
        <p:spPr>
          <a:xfrm>
            <a:off x="297656" y="151075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>
            <a:hlinkClick r:id="rId3" action="ppaction://hlinksldjump"/>
          </p:cNvPr>
          <p:cNvSpPr txBox="1"/>
          <p:nvPr/>
        </p:nvSpPr>
        <p:spPr>
          <a:xfrm>
            <a:off x="287524" y="111561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5" name="ContentsTitle6" hidden="1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8" name="line6" hidden="1"/>
          <p:cNvCxnSpPr/>
          <p:nvPr/>
        </p:nvCxnSpPr>
        <p:spPr>
          <a:xfrm>
            <a:off x="297656" y="32372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 hidden="1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6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" name="ContentsTitle2">
            <a:hlinkClick r:id="rId2" action="ppaction://hlinksldjump"/>
          </p:cNvPr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/>
          </a:p>
        </p:txBody>
      </p:sp>
      <p:cxnSp>
        <p:nvCxnSpPr>
          <p:cNvPr id="12" name="line2"/>
          <p:cNvCxnSpPr/>
          <p:nvPr/>
        </p:nvCxnSpPr>
        <p:spPr>
          <a:xfrm>
            <a:off x="297656" y="185606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>
            <a:hlinkClick r:id="rId2" action="ppaction://hlinksldjump"/>
          </p:cNvPr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2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29" name="ContentsTitle7" hidden="1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sp>
        <p:nvSpPr>
          <p:cNvPr id="31" name="ContentsNumber7" hidden="1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7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cxnSp>
        <p:nvCxnSpPr>
          <p:cNvPr id="32" name="line7" hidden="1"/>
          <p:cNvCxnSpPr/>
          <p:nvPr/>
        </p:nvCxnSpPr>
        <p:spPr>
          <a:xfrm>
            <a:off x="297656" y="358259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 hidden="1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50" name="line8" hidden="1"/>
          <p:cNvCxnSpPr/>
          <p:nvPr/>
        </p:nvCxnSpPr>
        <p:spPr>
          <a:xfrm>
            <a:off x="297656" y="392789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 hidden="1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62" name="ContentsTitle13" hidden="1"/>
          <p:cNvSpPr txBox="1"/>
          <p:nvPr/>
        </p:nvSpPr>
        <p:spPr>
          <a:xfrm>
            <a:off x="649288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63" name="line13" hidden="1"/>
          <p:cNvCxnSpPr/>
          <p:nvPr/>
        </p:nvCxnSpPr>
        <p:spPr>
          <a:xfrm>
            <a:off x="297656" y="565442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 hidden="1"/>
          <p:cNvSpPr txBox="1"/>
          <p:nvPr/>
        </p:nvSpPr>
        <p:spPr>
          <a:xfrm>
            <a:off x="287524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66" name="ContentsTitle11" hidden="1"/>
          <p:cNvSpPr txBox="1"/>
          <p:nvPr/>
        </p:nvSpPr>
        <p:spPr>
          <a:xfrm>
            <a:off x="649288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67" name="line11" hidden="1"/>
          <p:cNvCxnSpPr/>
          <p:nvPr/>
        </p:nvCxnSpPr>
        <p:spPr>
          <a:xfrm>
            <a:off x="297656" y="496381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 hidden="1"/>
          <p:cNvSpPr txBox="1"/>
          <p:nvPr/>
        </p:nvSpPr>
        <p:spPr>
          <a:xfrm>
            <a:off x="287524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70" name="ContentsTitle15" hidden="1"/>
          <p:cNvSpPr txBox="1"/>
          <p:nvPr/>
        </p:nvSpPr>
        <p:spPr>
          <a:xfrm>
            <a:off x="649288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1" name="line15" hidden="1"/>
          <p:cNvCxnSpPr/>
          <p:nvPr/>
        </p:nvCxnSpPr>
        <p:spPr>
          <a:xfrm>
            <a:off x="297656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 hidden="1"/>
          <p:cNvSpPr txBox="1"/>
          <p:nvPr/>
        </p:nvSpPr>
        <p:spPr>
          <a:xfrm>
            <a:off x="287524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74" name="ContentsTitle12" hidden="1"/>
          <p:cNvSpPr txBox="1"/>
          <p:nvPr/>
        </p:nvSpPr>
        <p:spPr>
          <a:xfrm>
            <a:off x="649288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5" name="line12" hidden="1"/>
          <p:cNvCxnSpPr/>
          <p:nvPr/>
        </p:nvCxnSpPr>
        <p:spPr>
          <a:xfrm>
            <a:off x="297656" y="53091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 hidden="1"/>
          <p:cNvSpPr txBox="1"/>
          <p:nvPr/>
        </p:nvSpPr>
        <p:spPr>
          <a:xfrm>
            <a:off x="287524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78" name="ContentsTitle9" hidden="1"/>
          <p:cNvSpPr txBox="1"/>
          <p:nvPr/>
        </p:nvSpPr>
        <p:spPr>
          <a:xfrm>
            <a:off x="649288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/>
              <a:t>Название раздела</a:t>
            </a:r>
          </a:p>
        </p:txBody>
      </p:sp>
      <p:cxnSp>
        <p:nvCxnSpPr>
          <p:cNvPr id="79" name="line9" hidden="1"/>
          <p:cNvCxnSpPr/>
          <p:nvPr/>
        </p:nvCxnSpPr>
        <p:spPr>
          <a:xfrm>
            <a:off x="297656" y="42732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 hidden="1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82" name="ContentsTitle14" hidden="1"/>
          <p:cNvSpPr txBox="1"/>
          <p:nvPr/>
        </p:nvSpPr>
        <p:spPr>
          <a:xfrm>
            <a:off x="649288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3" name="line14" hidden="1"/>
          <p:cNvCxnSpPr/>
          <p:nvPr/>
        </p:nvCxnSpPr>
        <p:spPr>
          <a:xfrm>
            <a:off x="297656" y="599973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 hidden="1"/>
          <p:cNvSpPr txBox="1"/>
          <p:nvPr/>
        </p:nvSpPr>
        <p:spPr>
          <a:xfrm>
            <a:off x="287524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86" name="ContentsTitle10" hidden="1"/>
          <p:cNvSpPr txBox="1"/>
          <p:nvPr/>
        </p:nvSpPr>
        <p:spPr>
          <a:xfrm>
            <a:off x="649288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87" name="line10" hidden="1"/>
          <p:cNvCxnSpPr/>
          <p:nvPr/>
        </p:nvCxnSpPr>
        <p:spPr>
          <a:xfrm>
            <a:off x="297656" y="461850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 hidden="1"/>
          <p:cNvSpPr txBox="1"/>
          <p:nvPr/>
        </p:nvSpPr>
        <p:spPr>
          <a:xfrm>
            <a:off x="287524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2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smtClean="0">
                <a:solidFill>
                  <a:schemeClr val="bg2"/>
                </a:solidFill>
              </a:rPr>
              <a:t>3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89" name="Number2"/>
          <p:cNvSpPr txBox="1"/>
          <p:nvPr/>
        </p:nvSpPr>
        <p:spPr>
          <a:xfrm>
            <a:off x="8460432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smtClean="0">
                <a:solidFill>
                  <a:schemeClr val="bg2"/>
                </a:solidFill>
              </a:rPr>
              <a:t>6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0" name="Number3"/>
          <p:cNvSpPr txBox="1"/>
          <p:nvPr/>
        </p:nvSpPr>
        <p:spPr>
          <a:xfrm>
            <a:off x="8460432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smtClean="0">
                <a:solidFill>
                  <a:schemeClr val="bg2"/>
                </a:solidFill>
              </a:rPr>
              <a:t>9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1" name="Number5" hidden="1"/>
          <p:cNvSpPr txBox="1"/>
          <p:nvPr/>
        </p:nvSpPr>
        <p:spPr>
          <a:xfrm>
            <a:off x="8460432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2" name="Number6" hidden="1"/>
          <p:cNvSpPr txBox="1"/>
          <p:nvPr/>
        </p:nvSpPr>
        <p:spPr>
          <a:xfrm>
            <a:off x="8460432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3" name="Number7" hidden="1"/>
          <p:cNvSpPr txBox="1"/>
          <p:nvPr/>
        </p:nvSpPr>
        <p:spPr>
          <a:xfrm>
            <a:off x="8460432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4" name="Number8" hidden="1"/>
          <p:cNvSpPr txBox="1"/>
          <p:nvPr/>
        </p:nvSpPr>
        <p:spPr>
          <a:xfrm>
            <a:off x="8460432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5" name="Number4" hidden="1"/>
          <p:cNvSpPr txBox="1"/>
          <p:nvPr/>
        </p:nvSpPr>
        <p:spPr>
          <a:xfrm>
            <a:off x="8460432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6" name="Number9" hidden="1"/>
          <p:cNvSpPr txBox="1"/>
          <p:nvPr/>
        </p:nvSpPr>
        <p:spPr>
          <a:xfrm>
            <a:off x="8460432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7" name="Number10" hidden="1"/>
          <p:cNvSpPr txBox="1"/>
          <p:nvPr/>
        </p:nvSpPr>
        <p:spPr>
          <a:xfrm>
            <a:off x="8460432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8" name="Number11" hidden="1"/>
          <p:cNvSpPr txBox="1"/>
          <p:nvPr/>
        </p:nvSpPr>
        <p:spPr>
          <a:xfrm>
            <a:off x="8460432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9" name="Number12" hidden="1"/>
          <p:cNvSpPr txBox="1"/>
          <p:nvPr/>
        </p:nvSpPr>
        <p:spPr>
          <a:xfrm>
            <a:off x="8460432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0" name="Number13" hidden="1"/>
          <p:cNvSpPr txBox="1"/>
          <p:nvPr/>
        </p:nvSpPr>
        <p:spPr>
          <a:xfrm>
            <a:off x="8460432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1" name="Number14" hidden="1"/>
          <p:cNvSpPr txBox="1"/>
          <p:nvPr/>
        </p:nvSpPr>
        <p:spPr>
          <a:xfrm>
            <a:off x="8460432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2" name="Number15" hidden="1"/>
          <p:cNvSpPr txBox="1"/>
          <p:nvPr/>
        </p:nvSpPr>
        <p:spPr>
          <a:xfrm>
            <a:off x="8460432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2648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27003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4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76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0108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1268413"/>
            <a:ext cx="2700338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37" y="1268413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7" y="4797424"/>
            <a:ext cx="8569326" cy="1547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8012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8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8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4318498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12620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5446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38909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3324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437507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2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87" y="38909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38" y="12620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1352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3933825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4598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3032919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4797425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38" y="1262018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38" y="3055223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38" y="4825956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46500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68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679949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69" y="347168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38" y="3068638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0" y="1243088"/>
            <a:ext cx="1979613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38" y="1736725"/>
            <a:ext cx="6408737" cy="1044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38" y="3536950"/>
            <a:ext cx="6372225" cy="2808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6714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6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1031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6340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4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32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611512"/>
            <a:ext cx="8569325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342900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644900"/>
            <a:ext cx="8569325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 smtClean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 smtClean="0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9" name="Footer" hidden="1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65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7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7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3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38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25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25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37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37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3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25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25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3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38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38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4418062"/>
            <a:ext cx="2700338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7700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52" y="1726555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726555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52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52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51" y="4797425"/>
            <a:ext cx="561681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86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7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0338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8569325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0239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726555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5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3007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38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3033713"/>
            <a:ext cx="2700338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38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4797425"/>
            <a:ext cx="2700338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712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1" y="4797424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922937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3482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53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898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38" y="1268413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3861048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38" y="3293451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8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83287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268412"/>
            <a:ext cx="8569325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2924930"/>
            <a:ext cx="8569325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1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 smtClean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 smtClean="0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8" name="Footer" hidden="1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65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2"/>
            <a:ext cx="2700336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630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8569325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682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71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679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39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2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24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39" y="3894137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4797425"/>
            <a:ext cx="8569325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3"/>
            <a:ext cx="8569324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1011208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 smtClean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 smtClean="0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4" name="Footer" hidden="1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3" r:id="rId52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7.png"/><Relationship Id="rId21" Type="http://schemas.openxmlformats.org/officeDocument/2006/relationships/hyperlink" Target="http://www.google.ru/url?sa=i&amp;rct=j&amp;q=&amp;esrc=s&amp;source=images&amp;cd=&amp;cad=rja&amp;uact=8&amp;ved=0CAcQjRxqFQoTCIOFudyhlsYCFQSLcgodoXgA6w&amp;url=http://www.uscg.mil/mwr/hqrec/Media.asp&amp;ei=gSmBVcPABoSWygOh8YHYDg&amp;psig=AFQjCNFGAbFl3HPV-yhjMKhkl52T3oeosg&amp;ust=1434614524224815" TargetMode="External"/><Relationship Id="rId7" Type="http://schemas.openxmlformats.org/officeDocument/2006/relationships/hyperlink" Target="http://www.bureauveritas.com/" TargetMode="External"/><Relationship Id="rId12" Type="http://schemas.openxmlformats.org/officeDocument/2006/relationships/image" Target="../media/image24.png"/><Relationship Id="rId17" Type="http://schemas.openxmlformats.org/officeDocument/2006/relationships/hyperlink" Target="https://www.google.ru/url?sa=i&amp;rct=j&amp;q=&amp;esrc=s&amp;source=images&amp;cd=&amp;cad=rja&amp;uact=8&amp;ved=0CAcQjRxqFQoTCKfDxZehlsYCFQW9cgodO3AJxg&amp;url=https://en.wikipedia.org/wiki/Maritime_and_Port_Authority_of_Singapore&amp;ei=8CiBVaeLJYX6ygO74KWwDA&amp;psig=AFQjCNExqeLCfl40j7sruVKbylfG3RPo0A&amp;ust=1434614379393742" TargetMode="Externa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hyperlink" Target="http://www.google.ru/url?sa=i&amp;rct=j&amp;q=&amp;esrc=s&amp;source=images&amp;cd=&amp;cad=rja&amp;uact=8&amp;ved=0CAcQjRxqFQoTCPCZk_6glsYCFcXAcgod3vEM0w&amp;url=http://en.wikipedia.org/wiki/File:Port_of_Rotterdam_logo.svg&amp;ei=uyiBVbDQFcWBywPe47OYDQ&amp;psig=AFQjCNE4-wkW78kxEMtJfM6P4mE_DKEQHw&amp;ust=1434614327926374" TargetMode="External"/><Relationship Id="rId10" Type="http://schemas.openxmlformats.org/officeDocument/2006/relationships/image" Target="../media/image22.png"/><Relationship Id="rId19" Type="http://schemas.openxmlformats.org/officeDocument/2006/relationships/hyperlink" Target="http://www.google.ru/url?sa=i&amp;rct=j&amp;q=&amp;esrc=s&amp;source=images&amp;cd=&amp;cad=rja&amp;uact=8&amp;ved=0CAcQjRxqFQoTCLKvvr-hlsYCFaaPcgodUwsKGg&amp;url=http://europa.eu/about-eu/basic-information/symbols/flag/index_en.htm&amp;ei=RCmBVbL9FqafygPTlqjQAQ&amp;psig=AFQjCNF5JuFuktl7j8TC8mmL5RiRyoLVPA&amp;ust=1434614465080181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://ww2.eagle.org/en.html" TargetMode="External"/><Relationship Id="rId14" Type="http://schemas.openxmlformats.org/officeDocument/2006/relationships/image" Target="../media/image26.png"/><Relationship Id="rId22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2.xml"/><Relationship Id="rId5" Type="http://schemas.openxmlformats.org/officeDocument/2006/relationships/chart" Target="../charts/char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cad=rja&amp;uact=8&amp;ved=0CAcQjRxqFQoTCPu0796WlMYCFaeYcgodsEICnQ&amp;url=http://bominlinde.com/lng-terminal-nynaeshamn&amp;ei=jRGAVbu6OKexygOwhYnoCQ&amp;psig=AFQjCNGZUwNYR8uoCCfAXhoLk-WMbbViAw&amp;ust=1434542759179684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0CAcQjRxqFQoTCK2LoouWlMYCFUG9cgod1rIAVA&amp;url=http://www.elomatic.com/en/industrial-sectors/marine/marine-references/cruise-and-ferry-references/viking-grace.html&amp;ei=3hCAVa2kJMH6ygPW5YKgBQ&amp;psig=AFQjCNFTTN_ucajP4XiGt4M_xq6936OK6A&amp;ust=1434542632931498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ru/url?sa=i&amp;rct=j&amp;q=&amp;esrc=s&amp;source=images&amp;cd=&amp;cad=rja&amp;uact=8&amp;ved=0CAcQjRxqFQoTCPzcwMmTlMYCFUbucgodSqcKdQ&amp;url=http://worldmaritimenews.com/archives/130587/worlds-first-lng-bunkering-vessel-on-the-horizon/&amp;ei=Ow6AVbzTMcbcywPKzqqoBw&amp;psig=AFQjCNFJTB4mW0-te-6_zdCDx_eGDfKeZA&amp;ust=1434541997946089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ctrTitle"/>
          </p:nvPr>
        </p:nvSpPr>
        <p:spPr>
          <a:xfrm>
            <a:off x="4572000" y="3644900"/>
            <a:ext cx="4284663" cy="1801900"/>
          </a:xfrm>
        </p:spPr>
        <p:txBody>
          <a:bodyPr/>
          <a:lstStyle/>
          <a:p>
            <a:pPr algn="r"/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Ship-to-ship бункеровка СПГ: </a:t>
            </a:r>
            <a:r>
              <a:rPr lang="ru-R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технологии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3" name="Date"/>
          <p:cNvSpPr>
            <a:spLocks noGrp="1"/>
          </p:cNvSpPr>
          <p:nvPr>
            <p:ph type="subTitle" idx="1"/>
          </p:nvPr>
        </p:nvSpPr>
        <p:spPr>
          <a:xfrm>
            <a:off x="287338" y="6129705"/>
            <a:ext cx="3924612" cy="180000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25 июня 2015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Unit"/>
          <p:cNvSpPr>
            <a:spLocks noGrp="1"/>
          </p:cNvSpPr>
          <p:nvPr>
            <p:ph type="body" sz="quarter" idx="11"/>
          </p:nvPr>
        </p:nvSpPr>
        <p:spPr>
          <a:xfrm>
            <a:off x="287338" y="5752038"/>
            <a:ext cx="3924622" cy="180000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Ткаченко В.В.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Enterprise"/>
          <p:cNvSpPr>
            <a:spLocks noGrp="1"/>
          </p:cNvSpPr>
          <p:nvPr>
            <p:ph type="body" sz="quarter" idx="12"/>
          </p:nvPr>
        </p:nvSpPr>
        <p:spPr>
          <a:xfrm>
            <a:off x="287338" y="5563205"/>
            <a:ext cx="3924622" cy="180000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ООО «Газпромнефть Шиппинг»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Slide"/>
          <p:cNvSpPr txBox="1">
            <a:spLocks/>
          </p:cNvSpPr>
          <p:nvPr/>
        </p:nvSpPr>
        <p:spPr>
          <a:xfrm>
            <a:off x="283794" y="222702"/>
            <a:ext cx="8560318" cy="61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безопасности проведения бункерных операций СПГ</a:t>
            </a:r>
            <a:endParaRPr lang="ru-RU" sz="2000" dirty="0">
              <a:solidFill>
                <a:srgbClr val="00407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532" y="1088740"/>
            <a:ext cx="848458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/>
              <a:t>Безопасность проведения бункеровки СПГ достигается за счёт кооперации между всеми задействованными сторонами, данный процесс состоит из трёх базовых уровня:</a:t>
            </a: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1336901" y="2199038"/>
            <a:ext cx="584157" cy="451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5" name="TextBox 14"/>
          <p:cNvSpPr txBox="1"/>
          <p:nvPr/>
        </p:nvSpPr>
        <p:spPr>
          <a:xfrm>
            <a:off x="413408" y="3331250"/>
            <a:ext cx="2520280" cy="30162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/>
              <a:t>Сопоставимость оборудования и действий между бункеровщиком и бункеруемым судном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/>
              <a:t>Не допускать выбросов СПГ или ПГ в атмосферу (при базовом сценарии работы)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/>
              <a:t>Соблюдение требований к соединительным фланцам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/>
              <a:t>Отсутствие ПГ при соединении и разъединении шлангов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/>
              <a:t>Соблюдение всех мер безопасности по проведению бункерной операции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 smtClean="0"/>
              <a:t>PIC </a:t>
            </a:r>
            <a:r>
              <a:rPr lang="ru-RU" sz="1100" dirty="0" smtClean="0"/>
              <a:t>от каждой из сторон</a:t>
            </a:r>
          </a:p>
          <a:p>
            <a:endParaRPr lang="ru-RU" sz="11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3350" y="1663515"/>
            <a:ext cx="2814494" cy="396044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</a:rPr>
              <a:t>Safe operation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3848" y="1663515"/>
            <a:ext cx="2814494" cy="396044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</a:rPr>
              <a:t>Safety Management System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9532" y="2762925"/>
            <a:ext cx="2814494" cy="396044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200" dirty="0">
                <a:solidFill>
                  <a:schemeClr val="tx2"/>
                </a:solidFill>
              </a:rPr>
              <a:t>Меры для недопущения утечки СПГ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217786" y="2226949"/>
            <a:ext cx="584157" cy="451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97666" y="2780928"/>
            <a:ext cx="2814494" cy="396044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200" dirty="0">
                <a:solidFill>
                  <a:schemeClr val="tx2"/>
                </a:solidFill>
              </a:rPr>
              <a:t>Меры для сдерживания/удержания утечки СПГ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42486" y="1664804"/>
            <a:ext cx="2814494" cy="396044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</a:rPr>
              <a:t>Risk Assessment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7222166" y="2226949"/>
            <a:ext cx="584157" cy="451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42486" y="2780928"/>
            <a:ext cx="2814494" cy="396044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200" dirty="0">
                <a:solidFill>
                  <a:schemeClr val="tx2"/>
                </a:solidFill>
              </a:rPr>
              <a:t>Меры для минимизации последствий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49724" y="3356992"/>
            <a:ext cx="2520280" cy="22621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/>
              <a:t>Оперативная идентификация утечки СПГ и ПГ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/>
              <a:t>Минимизировать вероятность возгорания потенциальной утечки СПГ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/>
              <a:t>Эффективная система аварийной остановки </a:t>
            </a:r>
            <a:r>
              <a:rPr lang="en-US" sz="1100" dirty="0" smtClean="0"/>
              <a:t>(ESD)</a:t>
            </a:r>
            <a:endParaRPr lang="ru-RU" sz="1100" dirty="0" smtClean="0"/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/>
              <a:t>Система аварийного выпуска/сброса (</a:t>
            </a:r>
            <a:r>
              <a:rPr lang="en-US" sz="1100" dirty="0" smtClean="0"/>
              <a:t>ERS</a:t>
            </a:r>
            <a:r>
              <a:rPr lang="ru-RU" sz="1100" dirty="0" smtClean="0"/>
              <a:t>) </a:t>
            </a:r>
            <a:endParaRPr lang="ru-RU" sz="1100" dirty="0"/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/>
              <a:t>Определение периметра зоны безопасности  </a:t>
            </a:r>
            <a:r>
              <a:rPr lang="en-US" sz="1100" dirty="0" smtClean="0"/>
              <a:t> </a:t>
            </a:r>
            <a:endParaRPr lang="ru-RU" sz="11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6189593" y="3363652"/>
            <a:ext cx="25202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/>
              <a:t>Соблюдение зон безопасности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/>
              <a:t>Выполнение плана по действиям в условиях внештатных ситуация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100" dirty="0" smtClean="0"/>
          </a:p>
        </p:txBody>
      </p:sp>
    </p:spTree>
    <p:extLst>
      <p:ext uri="{BB962C8B-B14F-4D97-AF65-F5344CB8AC3E}">
        <p14:creationId xmlns:p14="http://schemas.microsoft.com/office/powerpoint/2010/main" val="30805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Slide"/>
          <p:cNvSpPr txBox="1">
            <a:spLocks/>
          </p:cNvSpPr>
          <p:nvPr/>
        </p:nvSpPr>
        <p:spPr>
          <a:xfrm>
            <a:off x="260154" y="222701"/>
            <a:ext cx="8560318" cy="61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Нормативно-законодательная база для бункеровки СПГ только находится в стадии формирования</a:t>
            </a:r>
            <a:endParaRPr lang="ru-RU" sz="2000" dirty="0">
              <a:solidFill>
                <a:srgbClr val="00407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1836640"/>
            <a:ext cx="922232" cy="54824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5" y="1873208"/>
            <a:ext cx="685390" cy="48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1" y="2522772"/>
            <a:ext cx="591458" cy="48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 b="-5054"/>
          <a:stretch/>
        </p:blipFill>
        <p:spPr bwMode="auto">
          <a:xfrm>
            <a:off x="951935" y="3353158"/>
            <a:ext cx="333541" cy="25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1" y="5876610"/>
            <a:ext cx="385452" cy="20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BV 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90" y="5872457"/>
            <a:ext cx="327599" cy="40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Hom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8" y="6145666"/>
            <a:ext cx="388476" cy="1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78856" y="1052736"/>
            <a:ext cx="84416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/>
              <a:t>В настоящее время нормативно-законодательная база, регламентирующая бункеровку судов СПГ носит рекомендательный характер и в основном регламентирует проведение бункерной операции в отдельных портах, т.е. согласована на уровне Администрации порта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9863" y="1849353"/>
            <a:ext cx="7416799" cy="5355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Resolution MSC.285(86) Interim guidelines on safety for natural gas-</a:t>
            </a:r>
            <a:r>
              <a:rPr lang="en-US" sz="1200" dirty="0" err="1"/>
              <a:t>fuelled</a:t>
            </a:r>
            <a:r>
              <a:rPr lang="en-US" sz="1200" dirty="0"/>
              <a:t> engine installations in ships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Draft IGF </a:t>
            </a:r>
            <a:r>
              <a:rPr lang="en-US" sz="1200" dirty="0"/>
              <a:t>Code </a:t>
            </a:r>
            <a:r>
              <a:rPr lang="en-US" sz="1200" dirty="0" smtClean="0"/>
              <a:t>(</a:t>
            </a:r>
            <a:r>
              <a:rPr lang="ru-RU" sz="1200" dirty="0" smtClean="0"/>
              <a:t>введение </a:t>
            </a:r>
            <a:r>
              <a:rPr lang="ru-RU" sz="1200" dirty="0"/>
              <a:t>в действие </a:t>
            </a:r>
            <a:r>
              <a:rPr lang="en-US" sz="1200" dirty="0" smtClean="0"/>
              <a:t>– </a:t>
            </a:r>
            <a:r>
              <a:rPr lang="ru-RU" sz="1200" dirty="0" smtClean="0"/>
              <a:t>01.01.2017</a:t>
            </a:r>
            <a:r>
              <a:rPr lang="ru-RU" sz="1200" dirty="0"/>
              <a:t>) 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IGC </a:t>
            </a:r>
            <a:r>
              <a:rPr lang="en-US" sz="1200" dirty="0" smtClean="0"/>
              <a:t>Code</a:t>
            </a:r>
            <a:endParaRPr lang="ru-RU" sz="12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430683" y="2456892"/>
            <a:ext cx="742598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ISO/TS </a:t>
            </a:r>
            <a:r>
              <a:rPr lang="ru-RU" sz="1200" dirty="0"/>
              <a:t>28460: </a:t>
            </a:r>
            <a:r>
              <a:rPr lang="en-US" sz="1200" dirty="0"/>
              <a:t>Installation and equipment for LNG STS interface and port operations</a:t>
            </a:r>
            <a:endParaRPr lang="ru-RU" sz="1200" dirty="0"/>
          </a:p>
          <a:p>
            <a:pPr marL="171450" lvl="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ISO/TS 18683</a:t>
            </a:r>
            <a:r>
              <a:rPr lang="ru-RU" sz="1200" dirty="0"/>
              <a:t> :</a:t>
            </a:r>
            <a:r>
              <a:rPr lang="en-US" sz="1200" dirty="0" smtClean="0"/>
              <a:t> </a:t>
            </a:r>
            <a:r>
              <a:rPr lang="en-US" sz="1200" dirty="0"/>
              <a:t>Guidelines for systems and installations for supply of LNG as fuel to ships</a:t>
            </a:r>
            <a:endParaRPr lang="ru-RU" sz="1200" dirty="0"/>
          </a:p>
          <a:p>
            <a:pPr marL="171450" lvl="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ISO/DIS 16903</a:t>
            </a:r>
            <a:r>
              <a:rPr lang="ru-RU" sz="1200" dirty="0"/>
              <a:t> :</a:t>
            </a:r>
            <a:r>
              <a:rPr lang="en-US" sz="1200" dirty="0" smtClean="0"/>
              <a:t> </a:t>
            </a:r>
            <a:r>
              <a:rPr lang="en-US" sz="1200" dirty="0"/>
              <a:t>Characteristics of LNG influencing design and material selection</a:t>
            </a:r>
            <a:endParaRPr lang="ru-RU" sz="1200" dirty="0"/>
          </a:p>
          <a:p>
            <a:pPr marL="171450" lvl="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ISO/PDTS </a:t>
            </a:r>
            <a:r>
              <a:rPr lang="en-US" sz="1200" dirty="0" smtClean="0"/>
              <a:t>1690</a:t>
            </a:r>
            <a:r>
              <a:rPr lang="ru-RU" sz="1200" dirty="0"/>
              <a:t> : </a:t>
            </a:r>
            <a:r>
              <a:rPr lang="en-US" sz="1200" dirty="0" smtClean="0"/>
              <a:t>1 </a:t>
            </a:r>
            <a:r>
              <a:rPr lang="en-US" sz="1200" dirty="0"/>
              <a:t>G</a:t>
            </a:r>
            <a:r>
              <a:rPr lang="en-US" sz="1200" dirty="0" smtClean="0"/>
              <a:t>uidance </a:t>
            </a:r>
            <a:r>
              <a:rPr lang="en-US" sz="1200" dirty="0"/>
              <a:t>on performing risk assessment in the design of onshore LNG installations including the ship-shore </a:t>
            </a:r>
            <a:r>
              <a:rPr lang="en-US" sz="1200" dirty="0" smtClean="0"/>
              <a:t>interface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30682" y="3245146"/>
            <a:ext cx="7425981" cy="8679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 smtClean="0"/>
              <a:t>Отраслевые нормативы и стандарты</a:t>
            </a:r>
            <a:endParaRPr lang="en-US" sz="1200" b="1" dirty="0" smtClean="0"/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SIGTTO</a:t>
            </a:r>
            <a:r>
              <a:rPr lang="ru-RU" sz="1200" dirty="0" smtClean="0"/>
              <a:t>:</a:t>
            </a:r>
            <a:r>
              <a:rPr lang="en-US" sz="1200" dirty="0" smtClean="0"/>
              <a:t> </a:t>
            </a:r>
            <a:r>
              <a:rPr lang="en-US" sz="1200" dirty="0"/>
              <a:t>ESD arrangements &amp; linked ship / shore systems for liquefied gas carriers</a:t>
            </a:r>
            <a:endParaRPr lang="ru-RU" sz="1200" dirty="0"/>
          </a:p>
          <a:p>
            <a:pPr marL="171450" lvl="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ICS / OCIMF /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SIGTTO</a:t>
            </a:r>
            <a:r>
              <a:rPr lang="ru-RU" sz="1200" dirty="0" smtClean="0"/>
              <a:t>: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Ship-to-Ship Transfer Guide (Liquefied Gases)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OCIMF </a:t>
            </a:r>
            <a:r>
              <a:rPr lang="en-US" sz="1200" dirty="0"/>
              <a:t>/ </a:t>
            </a:r>
            <a:r>
              <a:rPr lang="en-US" sz="1200" dirty="0" smtClean="0"/>
              <a:t>SIGTTO</a:t>
            </a:r>
            <a:r>
              <a:rPr lang="ru-RU" sz="1200" dirty="0"/>
              <a:t>:</a:t>
            </a:r>
            <a:r>
              <a:rPr lang="en-US" sz="1200" dirty="0" smtClean="0"/>
              <a:t> </a:t>
            </a:r>
            <a:r>
              <a:rPr lang="en-US" sz="1200" dirty="0"/>
              <a:t>Recommendations for manifolds for Liquefied Gas Carriers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IAPH’s </a:t>
            </a:r>
            <a:r>
              <a:rPr lang="en-US" sz="1200" dirty="0"/>
              <a:t>checklists for LNG bunkering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31126" y="5924309"/>
            <a:ext cx="742535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 smtClean="0"/>
              <a:t>Правила и рекомендуемые практики классификационных обществ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353158"/>
            <a:ext cx="505838" cy="18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5" y="3605509"/>
            <a:ext cx="352514" cy="2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4" y="3618708"/>
            <a:ext cx="486202" cy="18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430683" y="5249138"/>
            <a:ext cx="738978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 smtClean="0"/>
              <a:t>Правила портовых администраций </a:t>
            </a:r>
            <a:r>
              <a:rPr lang="ru-RU" sz="1200" spc="-30" dirty="0"/>
              <a:t>(пример порта Роттердам по разработке нормативной базы для бункеровки </a:t>
            </a:r>
            <a:r>
              <a:rPr lang="ru-RU" sz="1200" spc="-30" dirty="0" smtClean="0"/>
              <a:t>СПГ </a:t>
            </a:r>
            <a:r>
              <a:rPr lang="en-US" sz="1200" spc="-30" dirty="0" smtClean="0"/>
              <a:t>STS</a:t>
            </a:r>
            <a:r>
              <a:rPr lang="ru-RU" sz="1200" spc="-30" dirty="0" smtClean="0"/>
              <a:t>)</a:t>
            </a:r>
            <a:endParaRPr lang="ru-RU" sz="1200" spc="-30" dirty="0"/>
          </a:p>
        </p:txBody>
      </p:sp>
      <p:sp>
        <p:nvSpPr>
          <p:cNvPr id="35" name="TextBox 34"/>
          <p:cNvSpPr txBox="1"/>
          <p:nvPr/>
        </p:nvSpPr>
        <p:spPr>
          <a:xfrm>
            <a:off x="395536" y="2492896"/>
            <a:ext cx="922232" cy="54824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6705" y="3309292"/>
            <a:ext cx="922232" cy="54824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591" y="5799215"/>
            <a:ext cx="922232" cy="54824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5536" y="4212903"/>
            <a:ext cx="922232" cy="54824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30998" y="4121319"/>
            <a:ext cx="7425982" cy="112646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200" b="1" dirty="0" smtClean="0"/>
              <a:t>Региональные</a:t>
            </a:r>
            <a:r>
              <a:rPr lang="en-US" sz="1200" b="1" dirty="0" smtClean="0"/>
              <a:t>/</a:t>
            </a:r>
            <a:r>
              <a:rPr lang="ru-RU" sz="1200" b="1" dirty="0" smtClean="0"/>
              <a:t>национальные нормативы и стандарты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European Maritime Safety Agency </a:t>
            </a:r>
            <a:r>
              <a:rPr lang="en-US" sz="1200" dirty="0" smtClean="0"/>
              <a:t>- </a:t>
            </a:r>
            <a:r>
              <a:rPr lang="en-US" sz="1200" dirty="0"/>
              <a:t>Study on Standards and Rules for Bunkering of Gas-</a:t>
            </a:r>
            <a:r>
              <a:rPr lang="en-US" sz="1200" dirty="0" err="1"/>
              <a:t>Fuelled</a:t>
            </a:r>
            <a:r>
              <a:rPr lang="en-US" sz="1200" dirty="0"/>
              <a:t> Ships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Directive of the European parliament and of the council on the deployment of alternative fuels </a:t>
            </a:r>
            <a:r>
              <a:rPr lang="en-US" sz="1200" dirty="0" smtClean="0"/>
              <a:t>infrastructure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European </a:t>
            </a:r>
            <a:r>
              <a:rPr lang="en-US" sz="1200" dirty="0"/>
              <a:t>Commission Actions towards a comprehensive EU framework on LNG for shipping </a:t>
            </a:r>
            <a:endParaRPr lang="ru-RU" sz="1200" dirty="0" smtClean="0"/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USCG </a:t>
            </a:r>
            <a:r>
              <a:rPr lang="en-US" sz="1200" dirty="0"/>
              <a:t>Regulations 33 CFR </a:t>
            </a:r>
            <a:r>
              <a:rPr lang="en-US" sz="1200" dirty="0" smtClean="0"/>
              <a:t>127: </a:t>
            </a:r>
            <a:r>
              <a:rPr lang="en-US" sz="1200" dirty="0"/>
              <a:t>Waterfront facilities handling </a:t>
            </a:r>
            <a:r>
              <a:rPr lang="en-US" sz="1200" dirty="0" smtClean="0"/>
              <a:t>LNG and </a:t>
            </a:r>
            <a:r>
              <a:rPr lang="en-US" sz="1200" dirty="0"/>
              <a:t>liquefied hazardous gas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spc="-30" dirty="0" smtClean="0"/>
              <a:t>USCG: </a:t>
            </a:r>
            <a:r>
              <a:rPr lang="en-US" sz="1200" spc="-30" dirty="0"/>
              <a:t>Guidelines for </a:t>
            </a:r>
            <a:r>
              <a:rPr lang="en-US" sz="1200" spc="-30" dirty="0" smtClean="0"/>
              <a:t>LNG </a:t>
            </a:r>
            <a:r>
              <a:rPr lang="en-US" sz="1200" spc="-30" dirty="0"/>
              <a:t>fuel transfer operations and training of personnel on vessels using natural gas as fuel </a:t>
            </a:r>
            <a:endParaRPr lang="en-US" sz="1200" spc="-30" dirty="0" smtClean="0"/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USCG: </a:t>
            </a:r>
            <a:r>
              <a:rPr lang="en-US" sz="1200" dirty="0"/>
              <a:t>Guidance related to vessels and waterfront facilities conducting </a:t>
            </a:r>
            <a:r>
              <a:rPr lang="en-US" sz="1200" dirty="0" smtClean="0"/>
              <a:t>LNG</a:t>
            </a:r>
            <a:endParaRPr lang="ru-RU" sz="1200" dirty="0" smtClean="0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5129812"/>
            <a:ext cx="922232" cy="548245"/>
            <a:chOff x="386476" y="4104891"/>
            <a:chExt cx="922232" cy="548245"/>
          </a:xfrm>
        </p:grpSpPr>
        <p:sp>
          <p:nvSpPr>
            <p:cNvPr id="37" name="TextBox 36"/>
            <p:cNvSpPr txBox="1"/>
            <p:nvPr/>
          </p:nvSpPr>
          <p:spPr>
            <a:xfrm>
              <a:off x="386476" y="4104891"/>
              <a:ext cx="922232" cy="548245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sz="12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94" y="4127848"/>
              <a:ext cx="805183" cy="192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" descr="http://upload.wikimedia.org/wikipedia/en/thumb/b/bb/Port_of_Rotterdam_logo.svg/1117px-Port_of_Rotterdam_logo.svg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95" y="4350610"/>
              <a:ext cx="289781" cy="26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9" descr="https://upload.wikimedia.org/wikipedia/en/thumb/d/d4/MPA_Logo.png/200px-MPA_Logo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873" y="4304446"/>
              <a:ext cx="321546" cy="321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13" descr="http://europa.eu/about-eu/basic-information/symbols/images/flag_yellow_high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0" y="4348220"/>
            <a:ext cx="419592" cy="2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5" descr="http://www.uscg.mil/mwr/img/CoastGuardEmblem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50" y="4303767"/>
            <a:ext cx="392629" cy="36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</p:spPr>
        <p:txBody>
          <a:bodyPr/>
          <a:lstStyle/>
          <a:p>
            <a:r>
              <a:rPr lang="ru-RU" dirty="0" smtClean="0"/>
              <a:t>Инициация в РФ разработки нормативно-законодательной базы по бункеровке СПГ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8856" y="1086410"/>
            <a:ext cx="8441616" cy="48628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3C3C3C"/>
                </a:solidFill>
              </a:rPr>
              <a:t>В </a:t>
            </a:r>
            <a:r>
              <a:rPr lang="ru-RU" sz="1400" b="1" dirty="0">
                <a:solidFill>
                  <a:srgbClr val="3C3C3C"/>
                </a:solidFill>
              </a:rPr>
              <a:t>2015-2020 гг.  в</a:t>
            </a:r>
            <a:r>
              <a:rPr lang="ru-RU" sz="1400" b="1" dirty="0" smtClean="0">
                <a:solidFill>
                  <a:srgbClr val="3C3C3C"/>
                </a:solidFill>
              </a:rPr>
              <a:t> РФ реализуется </a:t>
            </a:r>
            <a:r>
              <a:rPr lang="ru-RU" sz="1400" b="1" dirty="0">
                <a:solidFill>
                  <a:srgbClr val="3C3C3C"/>
                </a:solidFill>
              </a:rPr>
              <a:t>государственная программа «Внедрение газомоторной техники с разделением на отдельные подпрограммы по автомобильному, железнодорожному, морскому, речному, авиационному транспорту и технике специального назначения». 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rgbClr val="3C3C3C"/>
                </a:solidFill>
              </a:rPr>
              <a:t>Одной из целей </a:t>
            </a:r>
            <a:r>
              <a:rPr lang="ru-RU" sz="1400" dirty="0" smtClean="0">
                <a:solidFill>
                  <a:srgbClr val="3C3C3C"/>
                </a:solidFill>
              </a:rPr>
              <a:t>программы является </a:t>
            </a:r>
            <a:r>
              <a:rPr lang="ru-RU" sz="1400" dirty="0">
                <a:solidFill>
                  <a:srgbClr val="3C3C3C"/>
                </a:solidFill>
              </a:rPr>
              <a:t>создание современной нормативно-правовой базы </a:t>
            </a:r>
            <a:r>
              <a:rPr lang="ru-RU" sz="1400" dirty="0" smtClean="0">
                <a:solidFill>
                  <a:srgbClr val="3C3C3C"/>
                </a:solidFill>
              </a:rPr>
              <a:t>по использованию </a:t>
            </a:r>
            <a:r>
              <a:rPr lang="ru-RU" sz="1400" dirty="0">
                <a:solidFill>
                  <a:srgbClr val="3C3C3C"/>
                </a:solidFill>
              </a:rPr>
              <a:t>газомоторного топлива на морском и речном транспорте.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3C3C3C"/>
                </a:solidFill>
              </a:rPr>
              <a:t>Разработка нормативно-законодательной базы по бункеровке СПГ в российских портах должна включать в себя: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C3C3C"/>
                </a:solidFill>
              </a:rPr>
              <a:t>Внесение дополнений в нормативные документы, регламентирующие на сегодняшний день деятельность по бункеровке судов (Технический </a:t>
            </a:r>
            <a:r>
              <a:rPr lang="ru-RU" sz="1400" dirty="0">
                <a:solidFill>
                  <a:srgbClr val="3C3C3C"/>
                </a:solidFill>
              </a:rPr>
              <a:t>регламент Таможенного Союза «О требованиях к автомобильному и авиационному бензину, дизельному и судовому топливу, топливу для реактивных двигателей и мазуту» ТР ТС 013/2011, Технический регламент о безопасности объектов морского транспорта и пр</a:t>
            </a:r>
            <a:r>
              <a:rPr lang="ru-RU" sz="1400" dirty="0" smtClean="0">
                <a:solidFill>
                  <a:srgbClr val="3C3C3C"/>
                </a:solidFill>
              </a:rPr>
              <a:t>.)</a:t>
            </a:r>
            <a:endParaRPr lang="ru-RU" sz="1400" dirty="0">
              <a:solidFill>
                <a:srgbClr val="3C3C3C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C3C3C"/>
                </a:solidFill>
              </a:rPr>
              <a:t>Определение технологических схем </a:t>
            </a:r>
            <a:r>
              <a:rPr lang="ru-RU" sz="1400" dirty="0">
                <a:solidFill>
                  <a:srgbClr val="3C3C3C"/>
                </a:solidFill>
              </a:rPr>
              <a:t>проведения </a:t>
            </a:r>
            <a:r>
              <a:rPr lang="ru-RU" sz="1400" dirty="0" smtClean="0">
                <a:solidFill>
                  <a:srgbClr val="3C3C3C"/>
                </a:solidFill>
              </a:rPr>
              <a:t>операций по бункеровке СПГ </a:t>
            </a:r>
            <a:r>
              <a:rPr lang="ru-RU" sz="1400" dirty="0">
                <a:solidFill>
                  <a:srgbClr val="3C3C3C"/>
                </a:solidFill>
              </a:rPr>
              <a:t>с использованием специальных терминалов, судов-бункеровщиков, а </a:t>
            </a:r>
            <a:r>
              <a:rPr lang="ru-RU" sz="1400" dirty="0" smtClean="0">
                <a:solidFill>
                  <a:srgbClr val="3C3C3C"/>
                </a:solidFill>
              </a:rPr>
              <a:t>также </a:t>
            </a:r>
            <a:r>
              <a:rPr lang="ru-RU" sz="1400" dirty="0">
                <a:solidFill>
                  <a:srgbClr val="3C3C3C"/>
                </a:solidFill>
              </a:rPr>
              <a:t>автотранспорта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C3C3C"/>
                </a:solidFill>
              </a:rPr>
              <a:t>Создание </a:t>
            </a:r>
            <a:r>
              <a:rPr lang="ru-RU" sz="1400" dirty="0">
                <a:solidFill>
                  <a:srgbClr val="3C3C3C"/>
                </a:solidFill>
              </a:rPr>
              <a:t>национальных технических регламентов </a:t>
            </a:r>
            <a:r>
              <a:rPr lang="ru-RU" sz="1400" dirty="0" smtClean="0">
                <a:solidFill>
                  <a:srgbClr val="3C3C3C"/>
                </a:solidFill>
              </a:rPr>
              <a:t>к оборудованию для хранения, перевозки и погрузки СПГ наземным и морским транспортом</a:t>
            </a:r>
            <a:endParaRPr lang="ru-RU" sz="1400" dirty="0">
              <a:solidFill>
                <a:srgbClr val="3C3C3C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C3C3C"/>
                </a:solidFill>
              </a:rPr>
              <a:t>Создание </a:t>
            </a:r>
            <a:r>
              <a:rPr lang="ru-RU" sz="1400" dirty="0">
                <a:solidFill>
                  <a:srgbClr val="3C3C3C"/>
                </a:solidFill>
              </a:rPr>
              <a:t>специальной законодательной базы в целях упрощенного выделения и оформления земельных участков и иной разрешительной документации для строительства наземной инфраструктуры СПГ (вкл. мощности по сжижению природного газа, терминальные ёмкости, в </a:t>
            </a:r>
            <a:r>
              <a:rPr lang="ru-RU" sz="1400" dirty="0" err="1">
                <a:solidFill>
                  <a:srgbClr val="3C3C3C"/>
                </a:solidFill>
              </a:rPr>
              <a:t>т.ч</a:t>
            </a:r>
            <a:r>
              <a:rPr lang="ru-RU" sz="1400" dirty="0">
                <a:solidFill>
                  <a:srgbClr val="3C3C3C"/>
                </a:solidFill>
              </a:rPr>
              <a:t>. на территории портов </a:t>
            </a:r>
            <a:r>
              <a:rPr lang="ru-RU" sz="1400" dirty="0" smtClean="0">
                <a:solidFill>
                  <a:srgbClr val="3C3C3C"/>
                </a:solidFill>
              </a:rPr>
              <a:t>РФ).</a:t>
            </a:r>
            <a:endParaRPr lang="ru-RU" sz="1400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7524" y="296863"/>
            <a:ext cx="8507303" cy="6740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t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/>
            </a:pPr>
            <a:r>
              <a:rPr lang="ru-RU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мировом масштабе наблюдается динамичное развитие проектов по строительству инфраструктуры для бункеровок СПГ</a:t>
            </a:r>
            <a:endParaRPr lang="ru-RU" sz="2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 rot="5400000">
            <a:off x="5292173" y="-385475"/>
            <a:ext cx="396044" cy="6732935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499992" y="5426926"/>
            <a:ext cx="4172190" cy="771429"/>
            <a:chOff x="4684790" y="5606946"/>
            <a:chExt cx="4172190" cy="771429"/>
          </a:xfrm>
        </p:grpSpPr>
        <p:sp>
          <p:nvSpPr>
            <p:cNvPr id="465" name="Скругленный прямоугольник 464"/>
            <p:cNvSpPr/>
            <p:nvPr/>
          </p:nvSpPr>
          <p:spPr bwMode="auto">
            <a:xfrm>
              <a:off x="4684790" y="5640524"/>
              <a:ext cx="4172190" cy="704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0070BA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95" name="Овал 94"/>
            <p:cNvSpPr/>
            <p:nvPr/>
          </p:nvSpPr>
          <p:spPr>
            <a:xfrm>
              <a:off x="4752020" y="5751392"/>
              <a:ext cx="176700" cy="144016"/>
            </a:xfrm>
            <a:prstGeom prst="ellipse">
              <a:avLst/>
            </a:prstGeom>
            <a:solidFill>
              <a:srgbClr val="00B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>
              <a:off x="6130286" y="5770890"/>
              <a:ext cx="176700" cy="144016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4762134" y="6060726"/>
              <a:ext cx="176700" cy="1440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942154" y="5606946"/>
              <a:ext cx="1194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Существующая инфраструктура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301657" y="5640814"/>
              <a:ext cx="25548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Проектируемая инфраструктура (стадия ТЭО,</a:t>
              </a:r>
            </a:p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анализа рисков проекта, выбор местоположения,</a:t>
              </a:r>
            </a:p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получение одобрений). </a:t>
              </a:r>
            </a:p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Ожидаемый ввод в эксплуатацию в 2015-2020 гг.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980847" y="5916710"/>
              <a:ext cx="1326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стадии предварительной оценки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8" name="TextBox 33"/>
          <p:cNvSpPr txBox="1">
            <a:spLocks noChangeArrowheads="1"/>
          </p:cNvSpPr>
          <p:nvPr/>
        </p:nvSpPr>
        <p:spPr bwMode="auto">
          <a:xfrm>
            <a:off x="287524" y="6132016"/>
            <a:ext cx="40324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alt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DNV GL</a:t>
            </a:r>
            <a:r>
              <a:rPr lang="ru-RU" alt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1" name="Группа 350"/>
          <p:cNvGrpSpPr/>
          <p:nvPr/>
        </p:nvGrpSpPr>
        <p:grpSpPr>
          <a:xfrm>
            <a:off x="886422" y="1484784"/>
            <a:ext cx="7970558" cy="4176464"/>
            <a:chOff x="88302" y="1412776"/>
            <a:chExt cx="8768678" cy="4532631"/>
          </a:xfrm>
        </p:grpSpPr>
        <p:sp>
          <p:nvSpPr>
            <p:cNvPr id="352" name="TextBox 351"/>
            <p:cNvSpPr txBox="1"/>
            <p:nvPr/>
          </p:nvSpPr>
          <p:spPr>
            <a:xfrm>
              <a:off x="7188102" y="2854227"/>
              <a:ext cx="40051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3" name="Рисунок 352" descr="WorldMapBig.gif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302" y="1412776"/>
              <a:ext cx="8768678" cy="4532631"/>
            </a:xfrm>
            <a:prstGeom prst="rect">
              <a:avLst/>
            </a:prstGeom>
          </p:spPr>
        </p:pic>
        <p:sp>
          <p:nvSpPr>
            <p:cNvPr id="354" name="Овал 353"/>
            <p:cNvSpPr>
              <a:spLocks noChangeAspect="1"/>
            </p:cNvSpPr>
            <p:nvPr/>
          </p:nvSpPr>
          <p:spPr>
            <a:xfrm>
              <a:off x="2747798" y="5336720"/>
              <a:ext cx="87132" cy="72008"/>
            </a:xfrm>
            <a:prstGeom prst="ellipse">
              <a:avLst/>
            </a:prstGeom>
            <a:solidFill>
              <a:srgbClr val="00B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2986282" y="5369343"/>
              <a:ext cx="639134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2912832" y="5313398"/>
              <a:ext cx="69147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Буэнос-Айрес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2399876" y="3362993"/>
              <a:ext cx="72516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Тадуссак</a:t>
              </a:r>
            </a:p>
          </p:txBody>
        </p:sp>
        <p:sp>
          <p:nvSpPr>
            <p:cNvPr id="358" name="Овал 357"/>
            <p:cNvSpPr>
              <a:spLocks noChangeAspect="1"/>
            </p:cNvSpPr>
            <p:nvPr/>
          </p:nvSpPr>
          <p:spPr>
            <a:xfrm>
              <a:off x="2028836" y="3561886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1984274" y="3429083"/>
              <a:ext cx="70079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Сарния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2415286" y="3784314"/>
              <a:ext cx="58865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Нью-Йорк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Овал 360"/>
            <p:cNvSpPr>
              <a:spLocks noChangeAspect="1"/>
            </p:cNvSpPr>
            <p:nvPr/>
          </p:nvSpPr>
          <p:spPr>
            <a:xfrm>
              <a:off x="2140651" y="3918150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2246260" y="3902682"/>
              <a:ext cx="737265" cy="1248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Джексонвилл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Овал 362"/>
            <p:cNvSpPr>
              <a:spLocks noChangeAspect="1"/>
            </p:cNvSpPr>
            <p:nvPr/>
          </p:nvSpPr>
          <p:spPr>
            <a:xfrm>
              <a:off x="1816409" y="3790556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Овал 363"/>
            <p:cNvSpPr>
              <a:spLocks noChangeAspect="1"/>
            </p:cNvSpPr>
            <p:nvPr/>
          </p:nvSpPr>
          <p:spPr>
            <a:xfrm>
              <a:off x="1927606" y="3929183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1511660" y="3893671"/>
              <a:ext cx="437629" cy="133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Форчон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1428296" y="3667846"/>
              <a:ext cx="57290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Миссисипи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Овал 366"/>
            <p:cNvSpPr>
              <a:spLocks noChangeAspect="1"/>
            </p:cNvSpPr>
            <p:nvPr/>
          </p:nvSpPr>
          <p:spPr>
            <a:xfrm>
              <a:off x="1107661" y="3569143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Овал 367"/>
            <p:cNvSpPr>
              <a:spLocks noChangeAspect="1"/>
            </p:cNvSpPr>
            <p:nvPr/>
          </p:nvSpPr>
          <p:spPr>
            <a:xfrm>
              <a:off x="1107661" y="3425127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Овал 368"/>
            <p:cNvSpPr>
              <a:spLocks noChangeAspect="1"/>
            </p:cNvSpPr>
            <p:nvPr/>
          </p:nvSpPr>
          <p:spPr>
            <a:xfrm>
              <a:off x="989819" y="3341396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888256" y="3207215"/>
              <a:ext cx="75582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Ванкувер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1200584" y="3358242"/>
              <a:ext cx="42541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Сиэтл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Овал 371"/>
            <p:cNvSpPr>
              <a:spLocks noChangeAspect="1"/>
            </p:cNvSpPr>
            <p:nvPr/>
          </p:nvSpPr>
          <p:spPr>
            <a:xfrm>
              <a:off x="1843655" y="3518760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1654346" y="3393890"/>
              <a:ext cx="39472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Дулут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Овал 373"/>
            <p:cNvSpPr>
              <a:spLocks noChangeAspect="1"/>
            </p:cNvSpPr>
            <p:nvPr/>
          </p:nvSpPr>
          <p:spPr>
            <a:xfrm>
              <a:off x="6078706" y="4433239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Овал 374"/>
            <p:cNvSpPr>
              <a:spLocks noChangeAspect="1"/>
            </p:cNvSpPr>
            <p:nvPr/>
          </p:nvSpPr>
          <p:spPr>
            <a:xfrm>
              <a:off x="6707332" y="4540282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Овал 375"/>
            <p:cNvSpPr>
              <a:spLocks noChangeAspect="1"/>
            </p:cNvSpPr>
            <p:nvPr/>
          </p:nvSpPr>
          <p:spPr>
            <a:xfrm>
              <a:off x="6685740" y="4178920"/>
              <a:ext cx="87132" cy="72008"/>
            </a:xfrm>
            <a:prstGeom prst="ellipse">
              <a:avLst/>
            </a:prstGeom>
            <a:solidFill>
              <a:srgbClr val="00B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6300192" y="4194454"/>
              <a:ext cx="37774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Гаолян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Овал 377"/>
            <p:cNvSpPr>
              <a:spLocks noChangeAspect="1"/>
            </p:cNvSpPr>
            <p:nvPr/>
          </p:nvSpPr>
          <p:spPr>
            <a:xfrm>
              <a:off x="6614593" y="4001191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" name="TextBox 378"/>
            <p:cNvSpPr txBox="1"/>
            <p:nvPr/>
          </p:nvSpPr>
          <p:spPr>
            <a:xfrm>
              <a:off x="6296149" y="3965485"/>
              <a:ext cx="35450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Ухань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" name="Овал 379"/>
            <p:cNvSpPr>
              <a:spLocks noChangeAspect="1"/>
            </p:cNvSpPr>
            <p:nvPr/>
          </p:nvSpPr>
          <p:spPr>
            <a:xfrm>
              <a:off x="7001900" y="3930380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Овал 380"/>
            <p:cNvSpPr>
              <a:spLocks noChangeAspect="1"/>
            </p:cNvSpPr>
            <p:nvPr/>
          </p:nvSpPr>
          <p:spPr>
            <a:xfrm>
              <a:off x="6860003" y="3862564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6597184" y="3736833"/>
              <a:ext cx="40471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Нанкин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Овал 382"/>
            <p:cNvSpPr>
              <a:spLocks noChangeAspect="1"/>
            </p:cNvSpPr>
            <p:nvPr/>
          </p:nvSpPr>
          <p:spPr>
            <a:xfrm>
              <a:off x="6996038" y="4014402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Овал 383"/>
            <p:cNvSpPr>
              <a:spLocks noChangeAspect="1"/>
            </p:cNvSpPr>
            <p:nvPr/>
          </p:nvSpPr>
          <p:spPr>
            <a:xfrm>
              <a:off x="7118949" y="3771956"/>
              <a:ext cx="87132" cy="72008"/>
            </a:xfrm>
            <a:prstGeom prst="ellipse">
              <a:avLst/>
            </a:prstGeom>
            <a:solidFill>
              <a:srgbClr val="00B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6975165" y="3613589"/>
              <a:ext cx="4131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Инчхон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Овал 385"/>
            <p:cNvSpPr>
              <a:spLocks noChangeAspect="1"/>
            </p:cNvSpPr>
            <p:nvPr/>
          </p:nvSpPr>
          <p:spPr>
            <a:xfrm>
              <a:off x="7253981" y="3832482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7388360" y="3710401"/>
              <a:ext cx="48077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Пусан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Овал 387"/>
            <p:cNvSpPr>
              <a:spLocks noChangeAspect="1"/>
            </p:cNvSpPr>
            <p:nvPr/>
          </p:nvSpPr>
          <p:spPr>
            <a:xfrm>
              <a:off x="5368556" y="4073199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5164390" y="3948201"/>
              <a:ext cx="39058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Катар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Овал 389"/>
            <p:cNvSpPr>
              <a:spLocks noChangeAspect="1"/>
            </p:cNvSpPr>
            <p:nvPr/>
          </p:nvSpPr>
          <p:spPr>
            <a:xfrm>
              <a:off x="5483953" y="4094828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5492840" y="3954833"/>
              <a:ext cx="41927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ОАЭ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" name="Овал 391"/>
            <p:cNvSpPr>
              <a:spLocks noChangeAspect="1"/>
            </p:cNvSpPr>
            <p:nvPr/>
          </p:nvSpPr>
          <p:spPr>
            <a:xfrm>
              <a:off x="4784320" y="3686776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4896968" y="3600942"/>
              <a:ext cx="79072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Черноморские проливы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Овал 393"/>
            <p:cNvSpPr>
              <a:spLocks noChangeAspect="1"/>
            </p:cNvSpPr>
            <p:nvPr/>
          </p:nvSpPr>
          <p:spPr>
            <a:xfrm>
              <a:off x="4271105" y="3633894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Овал 394"/>
            <p:cNvSpPr>
              <a:spLocks noChangeAspect="1"/>
            </p:cNvSpPr>
            <p:nvPr/>
          </p:nvSpPr>
          <p:spPr>
            <a:xfrm>
              <a:off x="4161303" y="3713159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Овал 395"/>
            <p:cNvSpPr>
              <a:spLocks noChangeAspect="1"/>
            </p:cNvSpPr>
            <p:nvPr/>
          </p:nvSpPr>
          <p:spPr>
            <a:xfrm>
              <a:off x="4047771" y="3801936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Овал 396"/>
            <p:cNvSpPr>
              <a:spLocks noChangeAspect="1"/>
            </p:cNvSpPr>
            <p:nvPr/>
          </p:nvSpPr>
          <p:spPr>
            <a:xfrm>
              <a:off x="3953244" y="3756747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TextBox 397"/>
            <p:cNvSpPr txBox="1"/>
            <p:nvPr/>
          </p:nvSpPr>
          <p:spPr>
            <a:xfrm>
              <a:off x="4279159" y="3514742"/>
              <a:ext cx="604366" cy="135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Барселона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3883795" y="3908299"/>
              <a:ext cx="79727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Картахена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Овал 399"/>
            <p:cNvSpPr>
              <a:spLocks noChangeAspect="1"/>
            </p:cNvSpPr>
            <p:nvPr/>
          </p:nvSpPr>
          <p:spPr>
            <a:xfrm>
              <a:off x="3924901" y="3675150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Овал 400"/>
            <p:cNvSpPr>
              <a:spLocks noChangeAspect="1"/>
            </p:cNvSpPr>
            <p:nvPr/>
          </p:nvSpPr>
          <p:spPr>
            <a:xfrm>
              <a:off x="4116488" y="3627395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Овал 401"/>
            <p:cNvSpPr>
              <a:spLocks noChangeAspect="1"/>
            </p:cNvSpPr>
            <p:nvPr/>
          </p:nvSpPr>
          <p:spPr>
            <a:xfrm>
              <a:off x="4185828" y="3495461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" name="Овал 402"/>
            <p:cNvSpPr>
              <a:spLocks noChangeAspect="1"/>
            </p:cNvSpPr>
            <p:nvPr/>
          </p:nvSpPr>
          <p:spPr>
            <a:xfrm>
              <a:off x="4223449" y="3442883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" name="Овал 403"/>
            <p:cNvSpPr>
              <a:spLocks noChangeAspect="1"/>
            </p:cNvSpPr>
            <p:nvPr/>
          </p:nvSpPr>
          <p:spPr>
            <a:xfrm>
              <a:off x="4677798" y="2633039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Овал 404"/>
            <p:cNvSpPr>
              <a:spLocks noChangeAspect="1"/>
            </p:cNvSpPr>
            <p:nvPr/>
          </p:nvSpPr>
          <p:spPr>
            <a:xfrm>
              <a:off x="4297742" y="3379753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Овал 405"/>
            <p:cNvSpPr>
              <a:spLocks noChangeAspect="1"/>
            </p:cNvSpPr>
            <p:nvPr/>
          </p:nvSpPr>
          <p:spPr>
            <a:xfrm>
              <a:off x="4280190" y="3294322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Овал 406"/>
            <p:cNvSpPr>
              <a:spLocks noChangeAspect="1"/>
            </p:cNvSpPr>
            <p:nvPr/>
          </p:nvSpPr>
          <p:spPr>
            <a:xfrm>
              <a:off x="4127507" y="3381925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Овал 407"/>
            <p:cNvSpPr>
              <a:spLocks noChangeAspect="1"/>
            </p:cNvSpPr>
            <p:nvPr/>
          </p:nvSpPr>
          <p:spPr>
            <a:xfrm>
              <a:off x="4507518" y="3323353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Овал 408"/>
            <p:cNvSpPr>
              <a:spLocks noChangeAspect="1"/>
            </p:cNvSpPr>
            <p:nvPr/>
          </p:nvSpPr>
          <p:spPr>
            <a:xfrm>
              <a:off x="4460528" y="3282599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Овал 409"/>
            <p:cNvSpPr>
              <a:spLocks noChangeAspect="1"/>
            </p:cNvSpPr>
            <p:nvPr/>
          </p:nvSpPr>
          <p:spPr>
            <a:xfrm>
              <a:off x="4597533" y="3330541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Овал 410"/>
            <p:cNvSpPr>
              <a:spLocks noChangeAspect="1"/>
            </p:cNvSpPr>
            <p:nvPr/>
          </p:nvSpPr>
          <p:spPr>
            <a:xfrm>
              <a:off x="4681603" y="3277979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Овал 411"/>
            <p:cNvSpPr>
              <a:spLocks noChangeAspect="1"/>
            </p:cNvSpPr>
            <p:nvPr/>
          </p:nvSpPr>
          <p:spPr>
            <a:xfrm>
              <a:off x="4739972" y="3153687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Овал 412"/>
            <p:cNvSpPr>
              <a:spLocks noChangeAspect="1"/>
            </p:cNvSpPr>
            <p:nvPr/>
          </p:nvSpPr>
          <p:spPr>
            <a:xfrm>
              <a:off x="4827103" y="3081679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Овал 413"/>
            <p:cNvSpPr>
              <a:spLocks noChangeAspect="1"/>
            </p:cNvSpPr>
            <p:nvPr/>
          </p:nvSpPr>
          <p:spPr>
            <a:xfrm>
              <a:off x="4583423" y="2999206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" name="Овал 414"/>
            <p:cNvSpPr>
              <a:spLocks noChangeAspect="1"/>
            </p:cNvSpPr>
            <p:nvPr/>
          </p:nvSpPr>
          <p:spPr>
            <a:xfrm>
              <a:off x="4682319" y="2873930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" name="Овал 415"/>
            <p:cNvSpPr>
              <a:spLocks noChangeAspect="1"/>
            </p:cNvSpPr>
            <p:nvPr/>
          </p:nvSpPr>
          <p:spPr>
            <a:xfrm>
              <a:off x="4486843" y="3133783"/>
              <a:ext cx="87132" cy="72008"/>
            </a:xfrm>
            <a:prstGeom prst="ellipse">
              <a:avLst/>
            </a:prstGeom>
            <a:solidFill>
              <a:srgbClr val="00B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Овал 416"/>
            <p:cNvSpPr>
              <a:spLocks noChangeAspect="1"/>
            </p:cNvSpPr>
            <p:nvPr/>
          </p:nvSpPr>
          <p:spPr>
            <a:xfrm>
              <a:off x="4317294" y="3163517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Овал 417"/>
            <p:cNvSpPr>
              <a:spLocks noChangeAspect="1"/>
            </p:cNvSpPr>
            <p:nvPr/>
          </p:nvSpPr>
          <p:spPr>
            <a:xfrm>
              <a:off x="4297739" y="3063154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Овал 418"/>
            <p:cNvSpPr>
              <a:spLocks noChangeAspect="1"/>
            </p:cNvSpPr>
            <p:nvPr/>
          </p:nvSpPr>
          <p:spPr>
            <a:xfrm>
              <a:off x="4327435" y="3190263"/>
              <a:ext cx="87132" cy="72008"/>
            </a:xfrm>
            <a:prstGeom prst="ellipse">
              <a:avLst/>
            </a:prstGeom>
            <a:solidFill>
              <a:srgbClr val="00B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Овал 419"/>
            <p:cNvSpPr>
              <a:spLocks noChangeAspect="1"/>
            </p:cNvSpPr>
            <p:nvPr/>
          </p:nvSpPr>
          <p:spPr>
            <a:xfrm>
              <a:off x="4338811" y="2986884"/>
              <a:ext cx="87132" cy="72008"/>
            </a:xfrm>
            <a:prstGeom prst="ellipse">
              <a:avLst/>
            </a:prstGeom>
            <a:solidFill>
              <a:srgbClr val="00B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Овал 420"/>
            <p:cNvSpPr>
              <a:spLocks noChangeAspect="1"/>
            </p:cNvSpPr>
            <p:nvPr/>
          </p:nvSpPr>
          <p:spPr>
            <a:xfrm>
              <a:off x="4421976" y="2936894"/>
              <a:ext cx="87132" cy="72008"/>
            </a:xfrm>
            <a:prstGeom prst="ellipse">
              <a:avLst/>
            </a:prstGeom>
            <a:solidFill>
              <a:srgbClr val="00B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Овал 421"/>
            <p:cNvSpPr>
              <a:spLocks noChangeAspect="1"/>
            </p:cNvSpPr>
            <p:nvPr/>
          </p:nvSpPr>
          <p:spPr>
            <a:xfrm>
              <a:off x="4463496" y="2879570"/>
              <a:ext cx="87132" cy="72008"/>
            </a:xfrm>
            <a:prstGeom prst="ellipse">
              <a:avLst/>
            </a:prstGeom>
            <a:solidFill>
              <a:srgbClr val="00B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Овал 422"/>
            <p:cNvSpPr>
              <a:spLocks noChangeAspect="1"/>
            </p:cNvSpPr>
            <p:nvPr/>
          </p:nvSpPr>
          <p:spPr>
            <a:xfrm>
              <a:off x="4409853" y="3008994"/>
              <a:ext cx="87132" cy="72008"/>
            </a:xfrm>
            <a:prstGeom prst="ellipse">
              <a:avLst/>
            </a:prstGeom>
            <a:solidFill>
              <a:srgbClr val="00B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Овал 423"/>
            <p:cNvSpPr>
              <a:spLocks noChangeAspect="1"/>
            </p:cNvSpPr>
            <p:nvPr/>
          </p:nvSpPr>
          <p:spPr>
            <a:xfrm>
              <a:off x="4574632" y="2712976"/>
              <a:ext cx="87132" cy="72008"/>
            </a:xfrm>
            <a:prstGeom prst="ellipse">
              <a:avLst/>
            </a:prstGeom>
            <a:solidFill>
              <a:srgbClr val="00B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Овал 424"/>
            <p:cNvSpPr>
              <a:spLocks noChangeAspect="1"/>
            </p:cNvSpPr>
            <p:nvPr/>
          </p:nvSpPr>
          <p:spPr>
            <a:xfrm>
              <a:off x="4552698" y="2793510"/>
              <a:ext cx="87132" cy="72008"/>
            </a:xfrm>
            <a:prstGeom prst="ellipse">
              <a:avLst/>
            </a:prstGeom>
            <a:solidFill>
              <a:srgbClr val="00B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Овал 425"/>
            <p:cNvSpPr>
              <a:spLocks noChangeAspect="1"/>
            </p:cNvSpPr>
            <p:nvPr/>
          </p:nvSpPr>
          <p:spPr>
            <a:xfrm>
              <a:off x="4496984" y="2849063"/>
              <a:ext cx="87132" cy="72008"/>
            </a:xfrm>
            <a:prstGeom prst="ellipse">
              <a:avLst/>
            </a:prstGeom>
            <a:solidFill>
              <a:srgbClr val="00B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6845645" y="4545969"/>
              <a:ext cx="62523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Сингапур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" name="Овал 427"/>
            <p:cNvSpPr>
              <a:spLocks noChangeAspect="1"/>
            </p:cNvSpPr>
            <p:nvPr/>
          </p:nvSpPr>
          <p:spPr>
            <a:xfrm>
              <a:off x="4157708" y="3523309"/>
              <a:ext cx="87132" cy="72008"/>
            </a:xfrm>
            <a:prstGeom prst="ellipse">
              <a:avLst/>
            </a:prstGeom>
            <a:solidFill>
              <a:srgbClr val="00B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Полилиния 428"/>
            <p:cNvSpPr/>
            <p:nvPr/>
          </p:nvSpPr>
          <p:spPr>
            <a:xfrm>
              <a:off x="2290624" y="3321797"/>
              <a:ext cx="5094969" cy="2051506"/>
            </a:xfrm>
            <a:custGeom>
              <a:avLst/>
              <a:gdLst>
                <a:gd name="connsiteX0" fmla="*/ 0 w 5095875"/>
                <a:gd name="connsiteY0" fmla="*/ 497549 h 2051506"/>
                <a:gd name="connsiteX1" fmla="*/ 1885950 w 5095875"/>
                <a:gd name="connsiteY1" fmla="*/ 11774 h 2051506"/>
                <a:gd name="connsiteX2" fmla="*/ 1266825 w 5095875"/>
                <a:gd name="connsiteY2" fmla="*/ 935699 h 2051506"/>
                <a:gd name="connsiteX3" fmla="*/ 1838325 w 5095875"/>
                <a:gd name="connsiteY3" fmla="*/ 1878674 h 2051506"/>
                <a:gd name="connsiteX4" fmla="*/ 2895600 w 5095875"/>
                <a:gd name="connsiteY4" fmla="*/ 1973924 h 2051506"/>
                <a:gd name="connsiteX5" fmla="*/ 4400550 w 5095875"/>
                <a:gd name="connsiteY5" fmla="*/ 1030949 h 2051506"/>
                <a:gd name="connsiteX6" fmla="*/ 4781550 w 5095875"/>
                <a:gd name="connsiteY6" fmla="*/ 754724 h 2051506"/>
                <a:gd name="connsiteX7" fmla="*/ 4781550 w 5095875"/>
                <a:gd name="connsiteY7" fmla="*/ 754724 h 2051506"/>
                <a:gd name="connsiteX8" fmla="*/ 5095875 w 5095875"/>
                <a:gd name="connsiteY8" fmla="*/ 526124 h 2051506"/>
                <a:gd name="connsiteX9" fmla="*/ 5095875 w 5095875"/>
                <a:gd name="connsiteY9" fmla="*/ 526124 h 205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95875" h="2051506">
                  <a:moveTo>
                    <a:pt x="0" y="497549"/>
                  </a:moveTo>
                  <a:cubicBezTo>
                    <a:pt x="837406" y="218149"/>
                    <a:pt x="1674813" y="-61251"/>
                    <a:pt x="1885950" y="11774"/>
                  </a:cubicBezTo>
                  <a:cubicBezTo>
                    <a:pt x="2097088" y="84799"/>
                    <a:pt x="1274762" y="624549"/>
                    <a:pt x="1266825" y="935699"/>
                  </a:cubicBezTo>
                  <a:cubicBezTo>
                    <a:pt x="1258888" y="1246849"/>
                    <a:pt x="1566863" y="1705637"/>
                    <a:pt x="1838325" y="1878674"/>
                  </a:cubicBezTo>
                  <a:cubicBezTo>
                    <a:pt x="2109787" y="2051711"/>
                    <a:pt x="2468563" y="2115212"/>
                    <a:pt x="2895600" y="1973924"/>
                  </a:cubicBezTo>
                  <a:cubicBezTo>
                    <a:pt x="3322638" y="1832637"/>
                    <a:pt x="4086225" y="1234149"/>
                    <a:pt x="4400550" y="1030949"/>
                  </a:cubicBezTo>
                  <a:cubicBezTo>
                    <a:pt x="4714875" y="827749"/>
                    <a:pt x="4781550" y="754724"/>
                    <a:pt x="4781550" y="754724"/>
                  </a:cubicBezTo>
                  <a:lnTo>
                    <a:pt x="4781550" y="754724"/>
                  </a:lnTo>
                  <a:lnTo>
                    <a:pt x="5095875" y="526124"/>
                  </a:lnTo>
                  <a:lnTo>
                    <a:pt x="5095875" y="5261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30" name="Полилиния 429"/>
            <p:cNvSpPr/>
            <p:nvPr/>
          </p:nvSpPr>
          <p:spPr>
            <a:xfrm>
              <a:off x="287338" y="3254749"/>
              <a:ext cx="4037277" cy="1134989"/>
            </a:xfrm>
            <a:custGeom>
              <a:avLst/>
              <a:gdLst>
                <a:gd name="connsiteX0" fmla="*/ 4314825 w 4314825"/>
                <a:gd name="connsiteY0" fmla="*/ 0 h 1118693"/>
                <a:gd name="connsiteX1" fmla="*/ 2305050 w 4314825"/>
                <a:gd name="connsiteY1" fmla="*/ 1114425 h 1118693"/>
                <a:gd name="connsiteX2" fmla="*/ 0 w 4314825"/>
                <a:gd name="connsiteY2" fmla="*/ 409575 h 1118693"/>
                <a:gd name="connsiteX3" fmla="*/ 0 w 4314825"/>
                <a:gd name="connsiteY3" fmla="*/ 409575 h 11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4825" h="1118693">
                  <a:moveTo>
                    <a:pt x="4314825" y="0"/>
                  </a:moveTo>
                  <a:cubicBezTo>
                    <a:pt x="3669506" y="523081"/>
                    <a:pt x="3024187" y="1046163"/>
                    <a:pt x="2305050" y="1114425"/>
                  </a:cubicBezTo>
                  <a:cubicBezTo>
                    <a:pt x="1585912" y="1182688"/>
                    <a:pt x="0" y="409575"/>
                    <a:pt x="0" y="409575"/>
                  </a:cubicBezTo>
                  <a:lnTo>
                    <a:pt x="0" y="4095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31" name="Полилиния 430"/>
            <p:cNvSpPr/>
            <p:nvPr/>
          </p:nvSpPr>
          <p:spPr>
            <a:xfrm>
              <a:off x="6772872" y="3854824"/>
              <a:ext cx="513491" cy="695325"/>
            </a:xfrm>
            <a:custGeom>
              <a:avLst/>
              <a:gdLst>
                <a:gd name="connsiteX0" fmla="*/ 0 w 438150"/>
                <a:gd name="connsiteY0" fmla="*/ 695325 h 695325"/>
                <a:gd name="connsiteX1" fmla="*/ 304800 w 438150"/>
                <a:gd name="connsiteY1" fmla="*/ 295275 h 695325"/>
                <a:gd name="connsiteX2" fmla="*/ 438150 w 438150"/>
                <a:gd name="connsiteY2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695325">
                  <a:moveTo>
                    <a:pt x="0" y="695325"/>
                  </a:moveTo>
                  <a:cubicBezTo>
                    <a:pt x="115887" y="553243"/>
                    <a:pt x="231775" y="411162"/>
                    <a:pt x="304800" y="295275"/>
                  </a:cubicBezTo>
                  <a:cubicBezTo>
                    <a:pt x="377825" y="179388"/>
                    <a:pt x="407987" y="89694"/>
                    <a:pt x="43815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32" name="Овал 431"/>
            <p:cNvSpPr>
              <a:spLocks noChangeAspect="1"/>
            </p:cNvSpPr>
            <p:nvPr/>
          </p:nvSpPr>
          <p:spPr>
            <a:xfrm>
              <a:off x="4115309" y="3489451"/>
              <a:ext cx="87132" cy="72008"/>
            </a:xfrm>
            <a:prstGeom prst="ellipse">
              <a:avLst/>
            </a:prstGeom>
            <a:solidFill>
              <a:srgbClr val="00B05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Овал 432"/>
            <p:cNvSpPr>
              <a:spLocks noChangeAspect="1"/>
            </p:cNvSpPr>
            <p:nvPr/>
          </p:nvSpPr>
          <p:spPr>
            <a:xfrm>
              <a:off x="4053482" y="3667038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Овал 433"/>
            <p:cNvSpPr>
              <a:spLocks noChangeAspect="1"/>
            </p:cNvSpPr>
            <p:nvPr/>
          </p:nvSpPr>
          <p:spPr>
            <a:xfrm>
              <a:off x="3936126" y="3676900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Полилиния 434"/>
            <p:cNvSpPr/>
            <p:nvPr/>
          </p:nvSpPr>
          <p:spPr>
            <a:xfrm>
              <a:off x="2539584" y="3264274"/>
              <a:ext cx="1788204" cy="328967"/>
            </a:xfrm>
            <a:custGeom>
              <a:avLst/>
              <a:gdLst>
                <a:gd name="connsiteX0" fmla="*/ 1766298 w 1788522"/>
                <a:gd name="connsiteY0" fmla="*/ 0 h 328967"/>
                <a:gd name="connsiteX1" fmla="*/ 1566273 w 1788522"/>
                <a:gd name="connsiteY1" fmla="*/ 200025 h 328967"/>
                <a:gd name="connsiteX2" fmla="*/ 166098 w 1788522"/>
                <a:gd name="connsiteY2" fmla="*/ 314325 h 328967"/>
                <a:gd name="connsiteX3" fmla="*/ 80373 w 1788522"/>
                <a:gd name="connsiteY3" fmla="*/ 323850 h 32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522" h="328967">
                  <a:moveTo>
                    <a:pt x="1766298" y="0"/>
                  </a:moveTo>
                  <a:cubicBezTo>
                    <a:pt x="1799635" y="73819"/>
                    <a:pt x="1832973" y="147638"/>
                    <a:pt x="1566273" y="200025"/>
                  </a:cubicBezTo>
                  <a:cubicBezTo>
                    <a:pt x="1299573" y="252412"/>
                    <a:pt x="413748" y="293688"/>
                    <a:pt x="166098" y="314325"/>
                  </a:cubicBezTo>
                  <a:cubicBezTo>
                    <a:pt x="-81552" y="334962"/>
                    <a:pt x="-590" y="329406"/>
                    <a:pt x="80373" y="3238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36" name="Овал 435"/>
            <p:cNvSpPr>
              <a:spLocks noChangeAspect="1"/>
            </p:cNvSpPr>
            <p:nvPr/>
          </p:nvSpPr>
          <p:spPr>
            <a:xfrm>
              <a:off x="4358248" y="3318464"/>
              <a:ext cx="87132" cy="72008"/>
            </a:xfrm>
            <a:prstGeom prst="ellipse">
              <a:avLst/>
            </a:prstGeom>
            <a:solidFill>
              <a:schemeClr val="accent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Овал 436"/>
            <p:cNvSpPr>
              <a:spLocks noChangeAspect="1"/>
            </p:cNvSpPr>
            <p:nvPr/>
          </p:nvSpPr>
          <p:spPr>
            <a:xfrm>
              <a:off x="4110964" y="3385777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Полилиния 437"/>
            <p:cNvSpPr/>
            <p:nvPr/>
          </p:nvSpPr>
          <p:spPr>
            <a:xfrm>
              <a:off x="4372231" y="3777911"/>
              <a:ext cx="1339621" cy="631854"/>
            </a:xfrm>
            <a:custGeom>
              <a:avLst/>
              <a:gdLst>
                <a:gd name="connsiteX0" fmla="*/ 0 w 1339859"/>
                <a:gd name="connsiteY0" fmla="*/ 0 h 602565"/>
                <a:gd name="connsiteX1" fmla="*/ 200025 w 1339859"/>
                <a:gd name="connsiteY1" fmla="*/ 104775 h 602565"/>
                <a:gd name="connsiteX2" fmla="*/ 285750 w 1339859"/>
                <a:gd name="connsiteY2" fmla="*/ 114300 h 602565"/>
                <a:gd name="connsiteX3" fmla="*/ 476250 w 1339859"/>
                <a:gd name="connsiteY3" fmla="*/ 133350 h 602565"/>
                <a:gd name="connsiteX4" fmla="*/ 609600 w 1339859"/>
                <a:gd name="connsiteY4" fmla="*/ 161925 h 602565"/>
                <a:gd name="connsiteX5" fmla="*/ 714375 w 1339859"/>
                <a:gd name="connsiteY5" fmla="*/ 352425 h 602565"/>
                <a:gd name="connsiteX6" fmla="*/ 866775 w 1339859"/>
                <a:gd name="connsiteY6" fmla="*/ 533400 h 602565"/>
                <a:gd name="connsiteX7" fmla="*/ 904875 w 1339859"/>
                <a:gd name="connsiteY7" fmla="*/ 561975 h 602565"/>
                <a:gd name="connsiteX8" fmla="*/ 971550 w 1339859"/>
                <a:gd name="connsiteY8" fmla="*/ 600075 h 602565"/>
                <a:gd name="connsiteX9" fmla="*/ 1066800 w 1339859"/>
                <a:gd name="connsiteY9" fmla="*/ 581025 h 602565"/>
                <a:gd name="connsiteX10" fmla="*/ 1323975 w 1339859"/>
                <a:gd name="connsiteY10" fmla="*/ 438150 h 602565"/>
                <a:gd name="connsiteX11" fmla="*/ 1314450 w 1339859"/>
                <a:gd name="connsiteY11" fmla="*/ 342900 h 602565"/>
                <a:gd name="connsiteX12" fmla="*/ 1333500 w 1339859"/>
                <a:gd name="connsiteY12" fmla="*/ 352425 h 6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9859" h="602565">
                  <a:moveTo>
                    <a:pt x="0" y="0"/>
                  </a:moveTo>
                  <a:cubicBezTo>
                    <a:pt x="76200" y="42862"/>
                    <a:pt x="152400" y="85725"/>
                    <a:pt x="200025" y="104775"/>
                  </a:cubicBezTo>
                  <a:cubicBezTo>
                    <a:pt x="247650" y="123825"/>
                    <a:pt x="285750" y="114300"/>
                    <a:pt x="285750" y="114300"/>
                  </a:cubicBezTo>
                  <a:cubicBezTo>
                    <a:pt x="331788" y="119063"/>
                    <a:pt x="422275" y="125413"/>
                    <a:pt x="476250" y="133350"/>
                  </a:cubicBezTo>
                  <a:cubicBezTo>
                    <a:pt x="530225" y="141287"/>
                    <a:pt x="569913" y="125413"/>
                    <a:pt x="609600" y="161925"/>
                  </a:cubicBezTo>
                  <a:cubicBezTo>
                    <a:pt x="649287" y="198437"/>
                    <a:pt x="671513" y="290513"/>
                    <a:pt x="714375" y="352425"/>
                  </a:cubicBezTo>
                  <a:cubicBezTo>
                    <a:pt x="757238" y="414338"/>
                    <a:pt x="835025" y="498475"/>
                    <a:pt x="866775" y="533400"/>
                  </a:cubicBezTo>
                  <a:cubicBezTo>
                    <a:pt x="898525" y="568325"/>
                    <a:pt x="887413" y="550863"/>
                    <a:pt x="904875" y="561975"/>
                  </a:cubicBezTo>
                  <a:cubicBezTo>
                    <a:pt x="922337" y="573087"/>
                    <a:pt x="944562" y="596900"/>
                    <a:pt x="971550" y="600075"/>
                  </a:cubicBezTo>
                  <a:cubicBezTo>
                    <a:pt x="998538" y="603250"/>
                    <a:pt x="1008063" y="608012"/>
                    <a:pt x="1066800" y="581025"/>
                  </a:cubicBezTo>
                  <a:cubicBezTo>
                    <a:pt x="1125537" y="554038"/>
                    <a:pt x="1282700" y="477837"/>
                    <a:pt x="1323975" y="438150"/>
                  </a:cubicBezTo>
                  <a:cubicBezTo>
                    <a:pt x="1365250" y="398463"/>
                    <a:pt x="1312863" y="357187"/>
                    <a:pt x="1314450" y="342900"/>
                  </a:cubicBezTo>
                  <a:cubicBezTo>
                    <a:pt x="1316037" y="328613"/>
                    <a:pt x="1324768" y="340519"/>
                    <a:pt x="1333500" y="3524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39" name="Полилиния 438"/>
            <p:cNvSpPr/>
            <p:nvPr/>
          </p:nvSpPr>
          <p:spPr>
            <a:xfrm>
              <a:off x="5429318" y="4388225"/>
              <a:ext cx="1343554" cy="280856"/>
            </a:xfrm>
            <a:custGeom>
              <a:avLst/>
              <a:gdLst>
                <a:gd name="connsiteX0" fmla="*/ 0 w 1342102"/>
                <a:gd name="connsiteY0" fmla="*/ 0 h 314325"/>
                <a:gd name="connsiteX1" fmla="*/ 476250 w 1342102"/>
                <a:gd name="connsiteY1" fmla="*/ 180975 h 314325"/>
                <a:gd name="connsiteX2" fmla="*/ 952500 w 1342102"/>
                <a:gd name="connsiteY2" fmla="*/ 314325 h 314325"/>
                <a:gd name="connsiteX3" fmla="*/ 1304925 w 1342102"/>
                <a:gd name="connsiteY3" fmla="*/ 276225 h 314325"/>
                <a:gd name="connsiteX4" fmla="*/ 1314450 w 1342102"/>
                <a:gd name="connsiteY4" fmla="*/ 2762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102" h="314325">
                  <a:moveTo>
                    <a:pt x="0" y="0"/>
                  </a:moveTo>
                  <a:cubicBezTo>
                    <a:pt x="158750" y="64294"/>
                    <a:pt x="317500" y="128588"/>
                    <a:pt x="476250" y="180975"/>
                  </a:cubicBezTo>
                  <a:cubicBezTo>
                    <a:pt x="635000" y="233362"/>
                    <a:pt x="814388" y="298450"/>
                    <a:pt x="952500" y="314325"/>
                  </a:cubicBezTo>
                  <a:lnTo>
                    <a:pt x="1304925" y="276225"/>
                  </a:lnTo>
                  <a:cubicBezTo>
                    <a:pt x="1365250" y="269875"/>
                    <a:pt x="1339850" y="273050"/>
                    <a:pt x="1314450" y="2762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40" name="Полилиния 439"/>
            <p:cNvSpPr/>
            <p:nvPr/>
          </p:nvSpPr>
          <p:spPr>
            <a:xfrm>
              <a:off x="6650657" y="3957136"/>
              <a:ext cx="1357213" cy="1530195"/>
            </a:xfrm>
            <a:custGeom>
              <a:avLst/>
              <a:gdLst>
                <a:gd name="connsiteX0" fmla="*/ 53453 w 1365639"/>
                <a:gd name="connsiteY0" fmla="*/ 752475 h 1537258"/>
                <a:gd name="connsiteX1" fmla="*/ 24878 w 1365639"/>
                <a:gd name="connsiteY1" fmla="*/ 1057275 h 1537258"/>
                <a:gd name="connsiteX2" fmla="*/ 367778 w 1365639"/>
                <a:gd name="connsiteY2" fmla="*/ 1409700 h 1537258"/>
                <a:gd name="connsiteX3" fmla="*/ 1177403 w 1365639"/>
                <a:gd name="connsiteY3" fmla="*/ 1524000 h 1537258"/>
                <a:gd name="connsiteX4" fmla="*/ 1339328 w 1365639"/>
                <a:gd name="connsiteY4" fmla="*/ 1133475 h 1537258"/>
                <a:gd name="connsiteX5" fmla="*/ 767828 w 1365639"/>
                <a:gd name="connsiteY5" fmla="*/ 0 h 15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5639" h="1537258">
                  <a:moveTo>
                    <a:pt x="53453" y="752475"/>
                  </a:moveTo>
                  <a:cubicBezTo>
                    <a:pt x="12971" y="850106"/>
                    <a:pt x="-27510" y="947738"/>
                    <a:pt x="24878" y="1057275"/>
                  </a:cubicBezTo>
                  <a:cubicBezTo>
                    <a:pt x="77266" y="1166813"/>
                    <a:pt x="175691" y="1331913"/>
                    <a:pt x="367778" y="1409700"/>
                  </a:cubicBezTo>
                  <a:cubicBezTo>
                    <a:pt x="559865" y="1487487"/>
                    <a:pt x="1015478" y="1570038"/>
                    <a:pt x="1177403" y="1524000"/>
                  </a:cubicBezTo>
                  <a:cubicBezTo>
                    <a:pt x="1339328" y="1477963"/>
                    <a:pt x="1407591" y="1387475"/>
                    <a:pt x="1339328" y="1133475"/>
                  </a:cubicBezTo>
                  <a:cubicBezTo>
                    <a:pt x="1271066" y="879475"/>
                    <a:pt x="1019447" y="439737"/>
                    <a:pt x="76782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41" name="Полилиния 440"/>
            <p:cNvSpPr/>
            <p:nvPr/>
          </p:nvSpPr>
          <p:spPr>
            <a:xfrm>
              <a:off x="2827092" y="3292849"/>
              <a:ext cx="1449906" cy="2085975"/>
            </a:xfrm>
            <a:custGeom>
              <a:avLst/>
              <a:gdLst>
                <a:gd name="connsiteX0" fmla="*/ 1450164 w 1450164"/>
                <a:gd name="connsiteY0" fmla="*/ 0 h 2085975"/>
                <a:gd name="connsiteX1" fmla="*/ 1183464 w 1450164"/>
                <a:gd name="connsiteY1" fmla="*/ 228600 h 2085975"/>
                <a:gd name="connsiteX2" fmla="*/ 735789 w 1450164"/>
                <a:gd name="connsiteY2" fmla="*/ 800100 h 2085975"/>
                <a:gd name="connsiteX3" fmla="*/ 611964 w 1450164"/>
                <a:gd name="connsiteY3" fmla="*/ 1457325 h 2085975"/>
                <a:gd name="connsiteX4" fmla="*/ 459564 w 1450164"/>
                <a:gd name="connsiteY4" fmla="*/ 1571625 h 2085975"/>
                <a:gd name="connsiteX5" fmla="*/ 411939 w 1450164"/>
                <a:gd name="connsiteY5" fmla="*/ 1685925 h 2085975"/>
                <a:gd name="connsiteX6" fmla="*/ 373839 w 1450164"/>
                <a:gd name="connsiteY6" fmla="*/ 1771650 h 2085975"/>
                <a:gd name="connsiteX7" fmla="*/ 278589 w 1450164"/>
                <a:gd name="connsiteY7" fmla="*/ 1819275 h 2085975"/>
                <a:gd name="connsiteX8" fmla="*/ 192864 w 1450164"/>
                <a:gd name="connsiteY8" fmla="*/ 1876425 h 2085975"/>
                <a:gd name="connsiteX9" fmla="*/ 154764 w 1450164"/>
                <a:gd name="connsiteY9" fmla="*/ 1962150 h 2085975"/>
                <a:gd name="connsiteX10" fmla="*/ 69039 w 1450164"/>
                <a:gd name="connsiteY10" fmla="*/ 2047875 h 2085975"/>
                <a:gd name="connsiteX11" fmla="*/ 2364 w 1450164"/>
                <a:gd name="connsiteY11" fmla="*/ 2066925 h 2085975"/>
                <a:gd name="connsiteX12" fmla="*/ 21414 w 1450164"/>
                <a:gd name="connsiteY12" fmla="*/ 2085975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0164" h="2085975">
                  <a:moveTo>
                    <a:pt x="1450164" y="0"/>
                  </a:moveTo>
                  <a:cubicBezTo>
                    <a:pt x="1376345" y="47625"/>
                    <a:pt x="1302527" y="95250"/>
                    <a:pt x="1183464" y="228600"/>
                  </a:cubicBezTo>
                  <a:cubicBezTo>
                    <a:pt x="1064401" y="361950"/>
                    <a:pt x="831039" y="595313"/>
                    <a:pt x="735789" y="800100"/>
                  </a:cubicBezTo>
                  <a:cubicBezTo>
                    <a:pt x="640539" y="1004887"/>
                    <a:pt x="658001" y="1328738"/>
                    <a:pt x="611964" y="1457325"/>
                  </a:cubicBezTo>
                  <a:cubicBezTo>
                    <a:pt x="565927" y="1585912"/>
                    <a:pt x="492901" y="1533525"/>
                    <a:pt x="459564" y="1571625"/>
                  </a:cubicBezTo>
                  <a:cubicBezTo>
                    <a:pt x="426227" y="1609725"/>
                    <a:pt x="426226" y="1652588"/>
                    <a:pt x="411939" y="1685925"/>
                  </a:cubicBezTo>
                  <a:cubicBezTo>
                    <a:pt x="397652" y="1719262"/>
                    <a:pt x="396064" y="1749425"/>
                    <a:pt x="373839" y="1771650"/>
                  </a:cubicBezTo>
                  <a:cubicBezTo>
                    <a:pt x="351614" y="1793875"/>
                    <a:pt x="308751" y="1801813"/>
                    <a:pt x="278589" y="1819275"/>
                  </a:cubicBezTo>
                  <a:cubicBezTo>
                    <a:pt x="248427" y="1836737"/>
                    <a:pt x="213501" y="1852613"/>
                    <a:pt x="192864" y="1876425"/>
                  </a:cubicBezTo>
                  <a:cubicBezTo>
                    <a:pt x="172227" y="1900237"/>
                    <a:pt x="175401" y="1933575"/>
                    <a:pt x="154764" y="1962150"/>
                  </a:cubicBezTo>
                  <a:cubicBezTo>
                    <a:pt x="134127" y="1990725"/>
                    <a:pt x="94439" y="2030412"/>
                    <a:pt x="69039" y="2047875"/>
                  </a:cubicBezTo>
                  <a:cubicBezTo>
                    <a:pt x="43639" y="2065338"/>
                    <a:pt x="10301" y="2060575"/>
                    <a:pt x="2364" y="2066925"/>
                  </a:cubicBezTo>
                  <a:cubicBezTo>
                    <a:pt x="-5573" y="2073275"/>
                    <a:pt x="7920" y="2079625"/>
                    <a:pt x="21414" y="20859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42" name="Полилиния 441"/>
            <p:cNvSpPr/>
            <p:nvPr/>
          </p:nvSpPr>
          <p:spPr>
            <a:xfrm>
              <a:off x="2195737" y="3978410"/>
              <a:ext cx="1218748" cy="828914"/>
            </a:xfrm>
            <a:custGeom>
              <a:avLst/>
              <a:gdLst>
                <a:gd name="connsiteX0" fmla="*/ 0 w 1156633"/>
                <a:gd name="connsiteY0" fmla="*/ 0 h 742950"/>
                <a:gd name="connsiteX1" fmla="*/ 104775 w 1156633"/>
                <a:gd name="connsiteY1" fmla="*/ 180975 h 742950"/>
                <a:gd name="connsiteX2" fmla="*/ 371475 w 1156633"/>
                <a:gd name="connsiteY2" fmla="*/ 352425 h 742950"/>
                <a:gd name="connsiteX3" fmla="*/ 581025 w 1156633"/>
                <a:gd name="connsiteY3" fmla="*/ 447675 h 742950"/>
                <a:gd name="connsiteX4" fmla="*/ 752475 w 1156633"/>
                <a:gd name="connsiteY4" fmla="*/ 476250 h 742950"/>
                <a:gd name="connsiteX5" fmla="*/ 790575 w 1156633"/>
                <a:gd name="connsiteY5" fmla="*/ 561975 h 742950"/>
                <a:gd name="connsiteX6" fmla="*/ 1114425 w 1156633"/>
                <a:gd name="connsiteY6" fmla="*/ 638175 h 742950"/>
                <a:gd name="connsiteX7" fmla="*/ 1143000 w 1156633"/>
                <a:gd name="connsiteY7" fmla="*/ 74295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6633" h="742950">
                  <a:moveTo>
                    <a:pt x="0" y="0"/>
                  </a:moveTo>
                  <a:cubicBezTo>
                    <a:pt x="21431" y="61119"/>
                    <a:pt x="42863" y="122238"/>
                    <a:pt x="104775" y="180975"/>
                  </a:cubicBezTo>
                  <a:cubicBezTo>
                    <a:pt x="166687" y="239712"/>
                    <a:pt x="292100" y="307975"/>
                    <a:pt x="371475" y="352425"/>
                  </a:cubicBezTo>
                  <a:cubicBezTo>
                    <a:pt x="450850" y="396875"/>
                    <a:pt x="517525" y="427038"/>
                    <a:pt x="581025" y="447675"/>
                  </a:cubicBezTo>
                  <a:cubicBezTo>
                    <a:pt x="644525" y="468312"/>
                    <a:pt x="717550" y="457200"/>
                    <a:pt x="752475" y="476250"/>
                  </a:cubicBezTo>
                  <a:cubicBezTo>
                    <a:pt x="787400" y="495300"/>
                    <a:pt x="730250" y="534988"/>
                    <a:pt x="790575" y="561975"/>
                  </a:cubicBezTo>
                  <a:cubicBezTo>
                    <a:pt x="850900" y="588962"/>
                    <a:pt x="1055687" y="608012"/>
                    <a:pt x="1114425" y="638175"/>
                  </a:cubicBezTo>
                  <a:cubicBezTo>
                    <a:pt x="1173163" y="668338"/>
                    <a:pt x="1158081" y="705644"/>
                    <a:pt x="1143000" y="7429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43" name="Полилиния 442"/>
            <p:cNvSpPr/>
            <p:nvPr/>
          </p:nvSpPr>
          <p:spPr>
            <a:xfrm>
              <a:off x="2181230" y="4254874"/>
              <a:ext cx="259259" cy="1295400"/>
            </a:xfrm>
            <a:custGeom>
              <a:avLst/>
              <a:gdLst>
                <a:gd name="connsiteX0" fmla="*/ 191141 w 259305"/>
                <a:gd name="connsiteY0" fmla="*/ 0 h 1295400"/>
                <a:gd name="connsiteX1" fmla="*/ 10166 w 259305"/>
                <a:gd name="connsiteY1" fmla="*/ 219075 h 1295400"/>
                <a:gd name="connsiteX2" fmla="*/ 38741 w 259305"/>
                <a:gd name="connsiteY2" fmla="*/ 352425 h 1295400"/>
                <a:gd name="connsiteX3" fmla="*/ 641 w 259305"/>
                <a:gd name="connsiteY3" fmla="*/ 542925 h 1295400"/>
                <a:gd name="connsiteX4" fmla="*/ 76841 w 259305"/>
                <a:gd name="connsiteY4" fmla="*/ 571500 h 1295400"/>
                <a:gd name="connsiteX5" fmla="*/ 133991 w 259305"/>
                <a:gd name="connsiteY5" fmla="*/ 704850 h 1295400"/>
                <a:gd name="connsiteX6" fmla="*/ 219716 w 259305"/>
                <a:gd name="connsiteY6" fmla="*/ 714375 h 1295400"/>
                <a:gd name="connsiteX7" fmla="*/ 257816 w 259305"/>
                <a:gd name="connsiteY7" fmla="*/ 895350 h 1295400"/>
                <a:gd name="connsiteX8" fmla="*/ 172091 w 259305"/>
                <a:gd name="connsiteY8" fmla="*/ 1181100 h 1295400"/>
                <a:gd name="connsiteX9" fmla="*/ 162566 w 259305"/>
                <a:gd name="connsiteY9" fmla="*/ 1266825 h 1295400"/>
                <a:gd name="connsiteX10" fmla="*/ 200666 w 259305"/>
                <a:gd name="connsiteY10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305" h="1295400">
                  <a:moveTo>
                    <a:pt x="191141" y="0"/>
                  </a:moveTo>
                  <a:cubicBezTo>
                    <a:pt x="113353" y="80169"/>
                    <a:pt x="35566" y="160338"/>
                    <a:pt x="10166" y="219075"/>
                  </a:cubicBezTo>
                  <a:cubicBezTo>
                    <a:pt x="-15234" y="277812"/>
                    <a:pt x="40328" y="298450"/>
                    <a:pt x="38741" y="352425"/>
                  </a:cubicBezTo>
                  <a:cubicBezTo>
                    <a:pt x="37153" y="406400"/>
                    <a:pt x="-5709" y="506413"/>
                    <a:pt x="641" y="542925"/>
                  </a:cubicBezTo>
                  <a:cubicBezTo>
                    <a:pt x="6991" y="579437"/>
                    <a:pt x="54616" y="544513"/>
                    <a:pt x="76841" y="571500"/>
                  </a:cubicBezTo>
                  <a:cubicBezTo>
                    <a:pt x="99066" y="598487"/>
                    <a:pt x="110179" y="681038"/>
                    <a:pt x="133991" y="704850"/>
                  </a:cubicBezTo>
                  <a:cubicBezTo>
                    <a:pt x="157803" y="728662"/>
                    <a:pt x="199079" y="682625"/>
                    <a:pt x="219716" y="714375"/>
                  </a:cubicBezTo>
                  <a:cubicBezTo>
                    <a:pt x="240353" y="746125"/>
                    <a:pt x="265754" y="817563"/>
                    <a:pt x="257816" y="895350"/>
                  </a:cubicBezTo>
                  <a:cubicBezTo>
                    <a:pt x="249879" y="973138"/>
                    <a:pt x="187966" y="1119188"/>
                    <a:pt x="172091" y="1181100"/>
                  </a:cubicBezTo>
                  <a:cubicBezTo>
                    <a:pt x="156216" y="1243013"/>
                    <a:pt x="157804" y="1247775"/>
                    <a:pt x="162566" y="1266825"/>
                  </a:cubicBezTo>
                  <a:cubicBezTo>
                    <a:pt x="167328" y="1285875"/>
                    <a:pt x="183997" y="1290637"/>
                    <a:pt x="200666" y="12954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44" name="Полилиния 443"/>
            <p:cNvSpPr/>
            <p:nvPr/>
          </p:nvSpPr>
          <p:spPr>
            <a:xfrm>
              <a:off x="1020680" y="3532218"/>
              <a:ext cx="490980" cy="684997"/>
            </a:xfrm>
            <a:custGeom>
              <a:avLst/>
              <a:gdLst>
                <a:gd name="connsiteX0" fmla="*/ 81148 w 519298"/>
                <a:gd name="connsiteY0" fmla="*/ 0 h 733425"/>
                <a:gd name="connsiteX1" fmla="*/ 33523 w 519298"/>
                <a:gd name="connsiteY1" fmla="*/ 276225 h 733425"/>
                <a:gd name="connsiteX2" fmla="*/ 519298 w 519298"/>
                <a:gd name="connsiteY2" fmla="*/ 7334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298" h="733425">
                  <a:moveTo>
                    <a:pt x="81148" y="0"/>
                  </a:moveTo>
                  <a:cubicBezTo>
                    <a:pt x="20823" y="76994"/>
                    <a:pt x="-39502" y="153988"/>
                    <a:pt x="33523" y="276225"/>
                  </a:cubicBezTo>
                  <a:cubicBezTo>
                    <a:pt x="106548" y="398463"/>
                    <a:pt x="312923" y="565944"/>
                    <a:pt x="519298" y="7334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45" name="Полилиния 444"/>
            <p:cNvSpPr/>
            <p:nvPr/>
          </p:nvSpPr>
          <p:spPr>
            <a:xfrm>
              <a:off x="287339" y="3550024"/>
              <a:ext cx="827922" cy="127131"/>
            </a:xfrm>
            <a:custGeom>
              <a:avLst/>
              <a:gdLst>
                <a:gd name="connsiteX0" fmla="*/ 1028700 w 1028700"/>
                <a:gd name="connsiteY0" fmla="*/ 0 h 104775"/>
                <a:gd name="connsiteX1" fmla="*/ 0 w 1028700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 h="104775">
                  <a:moveTo>
                    <a:pt x="1028700" y="0"/>
                  </a:moveTo>
                  <a:lnTo>
                    <a:pt x="0" y="1047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46" name="Полилиния 445"/>
            <p:cNvSpPr/>
            <p:nvPr/>
          </p:nvSpPr>
          <p:spPr>
            <a:xfrm>
              <a:off x="7448259" y="3835774"/>
              <a:ext cx="1390403" cy="47625"/>
            </a:xfrm>
            <a:custGeom>
              <a:avLst/>
              <a:gdLst>
                <a:gd name="connsiteX0" fmla="*/ 0 w 1390650"/>
                <a:gd name="connsiteY0" fmla="*/ 47625 h 47625"/>
                <a:gd name="connsiteX1" fmla="*/ 1390650 w 1390650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0650" h="47625">
                  <a:moveTo>
                    <a:pt x="0" y="47625"/>
                  </a:moveTo>
                  <a:lnTo>
                    <a:pt x="139065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47" name="Полилиния 446"/>
            <p:cNvSpPr/>
            <p:nvPr/>
          </p:nvSpPr>
          <p:spPr>
            <a:xfrm>
              <a:off x="7191130" y="3854997"/>
              <a:ext cx="1665850" cy="266527"/>
            </a:xfrm>
            <a:custGeom>
              <a:avLst/>
              <a:gdLst>
                <a:gd name="connsiteX0" fmla="*/ 0 w 1609725"/>
                <a:gd name="connsiteY0" fmla="*/ 171450 h 171450"/>
                <a:gd name="connsiteX1" fmla="*/ 1609725 w 1609725"/>
                <a:gd name="connsiteY1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09725" h="171450">
                  <a:moveTo>
                    <a:pt x="0" y="171450"/>
                  </a:moveTo>
                  <a:lnTo>
                    <a:pt x="160972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48" name="Овал 447"/>
            <p:cNvSpPr>
              <a:spLocks noChangeAspect="1"/>
            </p:cNvSpPr>
            <p:nvPr/>
          </p:nvSpPr>
          <p:spPr>
            <a:xfrm>
              <a:off x="2461970" y="3527446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TextBox 448"/>
            <p:cNvSpPr txBox="1"/>
            <p:nvPr/>
          </p:nvSpPr>
          <p:spPr>
            <a:xfrm>
              <a:off x="3468919" y="3514891"/>
              <a:ext cx="616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Сантандер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TextBox 449"/>
            <p:cNvSpPr txBox="1"/>
            <p:nvPr/>
          </p:nvSpPr>
          <p:spPr>
            <a:xfrm>
              <a:off x="3387997" y="3784675"/>
              <a:ext cx="64568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Альхесирас</a:t>
              </a:r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3309124" y="3667573"/>
              <a:ext cx="57467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Ферроль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TextBox 451"/>
            <p:cNvSpPr txBox="1"/>
            <p:nvPr/>
          </p:nvSpPr>
          <p:spPr>
            <a:xfrm>
              <a:off x="4257334" y="3699276"/>
              <a:ext cx="79727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Валенсия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TextBox 452"/>
            <p:cNvSpPr txBox="1"/>
            <p:nvPr/>
          </p:nvSpPr>
          <p:spPr>
            <a:xfrm>
              <a:off x="1200816" y="3532067"/>
              <a:ext cx="42719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Такома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TextBox 453"/>
            <p:cNvSpPr txBox="1"/>
            <p:nvPr/>
          </p:nvSpPr>
          <p:spPr>
            <a:xfrm>
              <a:off x="7160821" y="4144011"/>
              <a:ext cx="75270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Чжоушань</a:t>
              </a:r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7247665" y="3978410"/>
              <a:ext cx="51225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Шанхай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5809142" y="4326668"/>
              <a:ext cx="7697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Хамбантота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Овал 463"/>
            <p:cNvSpPr>
              <a:spLocks noChangeAspect="1"/>
            </p:cNvSpPr>
            <p:nvPr/>
          </p:nvSpPr>
          <p:spPr>
            <a:xfrm>
              <a:off x="2282326" y="3789040"/>
              <a:ext cx="87132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66" name="Диаграмма 4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720697"/>
              </p:ext>
            </p:extLst>
          </p:nvPr>
        </p:nvGraphicFramePr>
        <p:xfrm>
          <a:off x="287020" y="4533462"/>
          <a:ext cx="2504547" cy="158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7" name="TextBox 3"/>
          <p:cNvSpPr txBox="1">
            <a:spLocks noChangeArrowheads="1"/>
          </p:cNvSpPr>
          <p:nvPr/>
        </p:nvSpPr>
        <p:spPr bwMode="auto">
          <a:xfrm>
            <a:off x="323528" y="4117348"/>
            <a:ext cx="223458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 мирового спроса на СПГ как бункерное топливо, млн т. </a:t>
            </a:r>
            <a:endParaRPr lang="ru-RU" alt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8" name="Прямая со стрелкой 467"/>
          <p:cNvCxnSpPr/>
          <p:nvPr/>
        </p:nvCxnSpPr>
        <p:spPr>
          <a:xfrm flipV="1">
            <a:off x="575556" y="4509120"/>
            <a:ext cx="1803569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Овал 468"/>
          <p:cNvSpPr/>
          <p:nvPr/>
        </p:nvSpPr>
        <p:spPr>
          <a:xfrm rot="20118870">
            <a:off x="1157977" y="4849138"/>
            <a:ext cx="678231" cy="20823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900" b="1" dirty="0" smtClean="0">
                <a:solidFill>
                  <a:schemeClr val="tx1"/>
                </a:solidFill>
              </a:rPr>
              <a:t>25%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524" y="1069576"/>
            <a:ext cx="856945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инфраструктуры по бункеровке СПГ планируется в ключевых портах мира, расположенных на основных судоходных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маршрутах.</a:t>
            </a:r>
            <a:endParaRPr lang="ru-RU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5669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Диаграм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204757"/>
              </p:ext>
            </p:extLst>
          </p:nvPr>
        </p:nvGraphicFramePr>
        <p:xfrm>
          <a:off x="5436096" y="2312876"/>
          <a:ext cx="3420884" cy="347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Slide"/>
          <p:cNvSpPr txBox="1">
            <a:spLocks/>
          </p:cNvSpPr>
          <p:nvPr/>
        </p:nvSpPr>
        <p:spPr>
          <a:xfrm>
            <a:off x="287338" y="188640"/>
            <a:ext cx="8560318" cy="610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развития газотопливного </a:t>
            </a:r>
            <a:r>
              <a:rPr lang="ru-RU" sz="2000" dirty="0" smtClean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флота в мире</a:t>
            </a:r>
            <a:endParaRPr lang="ru-RU" sz="2000" dirty="0">
              <a:solidFill>
                <a:srgbClr val="00407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338" y="1052736"/>
            <a:ext cx="856964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в мире в эксплуатации 63 ед. газотопливных судов.                                                                      В перспективе до 2018 г. – более 140 ед.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DNV GL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в 2020 г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газотопливных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судов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мире – 560 ед., в 2030 г. – 3 700 ед.</a:t>
            </a:r>
            <a:endParaRPr lang="ru-RU" sz="1400" b="1" dirty="0" smtClean="0"/>
          </a:p>
        </p:txBody>
      </p:sp>
      <p:pic>
        <p:nvPicPr>
          <p:cNvPr id="11" name="Picture 3" descr="C:\Users\kapysh.ep\Pictures\Снимок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5" r="9348" b="3549"/>
          <a:stretch/>
        </p:blipFill>
        <p:spPr bwMode="auto">
          <a:xfrm>
            <a:off x="395536" y="4143564"/>
            <a:ext cx="4824164" cy="18807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kapysh.ep\Pictures\Снимок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 r="8794" b="56187"/>
          <a:stretch/>
        </p:blipFill>
        <p:spPr bwMode="auto">
          <a:xfrm>
            <a:off x="411256" y="1978360"/>
            <a:ext cx="4808816" cy="19546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287524" y="6132016"/>
            <a:ext cx="40324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alt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DNV GL</a:t>
            </a:r>
            <a:r>
              <a:rPr lang="ru-RU" alt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2634" y="1772816"/>
            <a:ext cx="35912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Газотопливные суда в текущей эксплуатации     и проектируемые/в постройке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71548" y="4041068"/>
            <a:ext cx="16123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типам судов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2348" y="3685763"/>
            <a:ext cx="677748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Действующие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8902" y="3706078"/>
            <a:ext cx="61225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Год поставки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85506" y="2725310"/>
            <a:ext cx="86058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судов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3" descr="C:\Users\kapysh.ep\Pictures\Снимок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t="89984" r="76429" b="5439"/>
          <a:stretch/>
        </p:blipFill>
        <p:spPr bwMode="auto">
          <a:xfrm>
            <a:off x="1487054" y="3645157"/>
            <a:ext cx="468913" cy="19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16262" y="3793350"/>
            <a:ext cx="1566721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6821" y="3690357"/>
            <a:ext cx="677748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Строящиеся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55400" y="4741534"/>
            <a:ext cx="86058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судов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5999" y="5787589"/>
            <a:ext cx="677748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Действующие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" descr="C:\Users\kapysh.ep\Pictures\Снимок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t="89984" r="76429" b="5439"/>
          <a:stretch/>
        </p:blipFill>
        <p:spPr bwMode="auto">
          <a:xfrm>
            <a:off x="1471179" y="5746983"/>
            <a:ext cx="468913" cy="19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570946" y="5792183"/>
            <a:ext cx="677748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Строящиеся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1183" y="5790975"/>
            <a:ext cx="1566721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4071" y="5553967"/>
            <a:ext cx="337127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Балкеры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1546" y="5654650"/>
            <a:ext cx="355331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Автовозы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03648" y="5661248"/>
            <a:ext cx="648072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Контейнеровозы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95096" y="5661248"/>
            <a:ext cx="46068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Ген. грузы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64756" y="5548028"/>
            <a:ext cx="399813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Газовозы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9211" y="5553968"/>
            <a:ext cx="556424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Паромы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99792" y="5659412"/>
            <a:ext cx="46068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Ледоколы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31840" y="5661248"/>
            <a:ext cx="648072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Патрульные суда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61446" y="5655922"/>
            <a:ext cx="355331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RoPax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39952" y="5554626"/>
            <a:ext cx="355331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RoRo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43930" y="5654871"/>
            <a:ext cx="355331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Буксиры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06290" y="5549863"/>
            <a:ext cx="549586" cy="13061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Нефт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. и хим. танкеры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55877" y="5543421"/>
            <a:ext cx="583234" cy="1292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Суда снабжения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39057" y="5543619"/>
            <a:ext cx="526210" cy="13061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Скоростные суда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35123" y="5537294"/>
            <a:ext cx="583234" cy="13061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Специализиро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-ванные суда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rrow2_2_line"/>
          <p:cNvSpPr>
            <a:spLocks noChangeShapeType="1"/>
          </p:cNvSpPr>
          <p:nvPr/>
        </p:nvSpPr>
        <p:spPr bwMode="auto">
          <a:xfrm flipV="1">
            <a:off x="6191962" y="2544840"/>
            <a:ext cx="2268470" cy="1656186"/>
          </a:xfrm>
          <a:prstGeom prst="line">
            <a:avLst/>
          </a:prstGeom>
          <a:ln w="25400">
            <a:solidFill>
              <a:srgbClr val="0070C0"/>
            </a:solidFill>
            <a:headEnd/>
            <a:tailEnd type="triangle" w="med" len="lg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lIns="0" tIns="0" rIns="0" bIns="0" anchor="ctr"/>
          <a:lstStyle/>
          <a:p>
            <a:pPr algn="ctr"/>
            <a:endParaRPr lang="ru-RU" dirty="0">
              <a:latin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786137" y="3047141"/>
            <a:ext cx="1080120" cy="401284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+21% 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71964" y="2003698"/>
            <a:ext cx="27684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 развития газотопливного флота</a:t>
            </a:r>
          </a:p>
        </p:txBody>
      </p:sp>
    </p:spTree>
    <p:extLst>
      <p:ext uri="{BB962C8B-B14F-4D97-AF65-F5344CB8AC3E}">
        <p14:creationId xmlns:p14="http://schemas.microsoft.com/office/powerpoint/2010/main" val="4872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Slide"/>
          <p:cNvSpPr txBox="1">
            <a:spLocks/>
          </p:cNvSpPr>
          <p:nvPr/>
        </p:nvSpPr>
        <p:spPr>
          <a:xfrm>
            <a:off x="287338" y="188640"/>
            <a:ext cx="8560318" cy="61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способы бункеровки </a:t>
            </a:r>
            <a:r>
              <a:rPr lang="ru-RU" sz="2000" dirty="0" smtClean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 </a:t>
            </a:r>
            <a:r>
              <a:rPr lang="ru-RU" sz="2000" dirty="0" smtClean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endParaRPr lang="ru-RU" sz="2000" dirty="0">
              <a:solidFill>
                <a:srgbClr val="00407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" y="1160747"/>
            <a:ext cx="3204860" cy="2232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451200"/>
              </p:ext>
            </p:extLst>
          </p:nvPr>
        </p:nvGraphicFramePr>
        <p:xfrm>
          <a:off x="3753231" y="1165860"/>
          <a:ext cx="510374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1477701"/>
                <a:gridCol w="1373761"/>
                <a:gridCol w="1856243"/>
              </a:tblGrid>
              <a:tr h="944272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STS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000" dirty="0" smtClean="0"/>
                        <a:t>(ёмкость</a:t>
                      </a:r>
                      <a:r>
                        <a:rPr lang="ru-RU" sz="1000" baseline="0" dirty="0" smtClean="0"/>
                        <a:t> танков на бункеровщике от 500 м</a:t>
                      </a:r>
                      <a:r>
                        <a:rPr lang="ru-RU" sz="1000" baseline="30000" dirty="0" smtClean="0"/>
                        <a:t>3</a:t>
                      </a:r>
                      <a:r>
                        <a:rPr lang="ru-RU" sz="1000" baseline="0" dirty="0" smtClean="0"/>
                        <a:t> до 10 000 м</a:t>
                      </a:r>
                      <a:r>
                        <a:rPr lang="ru-RU" sz="10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TTS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(ёмкость</a:t>
                      </a:r>
                      <a:r>
                        <a:rPr lang="ru-RU" sz="1000" baseline="0" dirty="0" smtClean="0"/>
                        <a:t> танков на а/м порядка 50 м</a:t>
                      </a:r>
                      <a:r>
                        <a:rPr lang="ru-RU" sz="10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Pipe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(ёмкость</a:t>
                      </a:r>
                      <a:r>
                        <a:rPr lang="ru-RU" sz="1000" baseline="0" dirty="0" smtClean="0"/>
                        <a:t> танков на терминальных мощностях может достигать 100 000 м</a:t>
                      </a:r>
                      <a:r>
                        <a:rPr lang="ru-RU" sz="10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dirty="0" smtClean="0"/>
                    </a:p>
                  </a:txBody>
                  <a:tcPr/>
                </a:tc>
              </a:tr>
              <a:tr h="30482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(+)</a:t>
                      </a:r>
                      <a:endParaRPr lang="ru-RU" sz="1000" b="1" dirty="0" smtClean="0"/>
                    </a:p>
                    <a:p>
                      <a:pPr algn="ctr"/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Бункеровка во время грузо-пассажирских операций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Гибкость операции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Относительная доступность данной технологии в мире на сегодняшний день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7856"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Гибкость операции: бункеровка у причала/на рейде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Сравнительная экономия по затратам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бункеровки больших объёмов СПГ</a:t>
                      </a:r>
                    </a:p>
                  </a:txBody>
                  <a:tcPr/>
                </a:tc>
              </a:tr>
              <a:tr h="363028"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 скорость подачи топлива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 скорость подачи топлива</a:t>
                      </a:r>
                    </a:p>
                  </a:txBody>
                  <a:tcPr/>
                </a:tc>
              </a:tr>
              <a:tr h="747132">
                <a:tc rowSpan="3"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en-US" sz="1200" b="1" dirty="0" smtClean="0"/>
                        <a:t>(-)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Высокий уровень затрат (капитальные и операционные)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Длительный процесс бункеровки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(эффективна к объёмам бункеровки не выше 200 м3)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Высокий уровень затрат: необходимость </a:t>
                      </a:r>
                      <a:r>
                        <a:rPr lang="ru-RU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стр-ва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наземной терминальной инфраструктуры для выдачи СПГ на принимающее судно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85036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Нормативная база, регламентирующая бункеровку существует на уровне отдельных портов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Низкая скорость подачи СПГ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гибкости в выборе места бункеровки СПГ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9256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инфраструктуры по подъездным путям к судам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крупнотоннажных судов необходимость соответствия по глубинам, подходным каналам и т.д.</a:t>
                      </a:r>
                      <a:endParaRPr lang="ru-RU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http://worldmaritimenews.com/wp-content/uploads/2014/04/LNG-Bunkering-to-Develop-as-Fast-as-Global-Ports-Demands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11889" r="4178" b="-11889"/>
          <a:stretch/>
        </p:blipFill>
        <p:spPr bwMode="auto">
          <a:xfrm>
            <a:off x="287338" y="3495288"/>
            <a:ext cx="3187070" cy="16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elomatic.com/en/assets/images/industrial_sectors/marine-references/viking_grace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7" t="2232" r="-19857" b="-2232"/>
          <a:stretch/>
        </p:blipFill>
        <p:spPr bwMode="auto">
          <a:xfrm>
            <a:off x="287020" y="5013402"/>
            <a:ext cx="2002784" cy="133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bominlinde.com/_p-hintergrund-upl/terminal2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9" t="6934" r="18464" b="6934"/>
          <a:stretch/>
        </p:blipFill>
        <p:spPr bwMode="auto">
          <a:xfrm>
            <a:off x="1937065" y="5019917"/>
            <a:ext cx="1536152" cy="12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" t="-15" r="597" b="26573"/>
          <a:stretch/>
        </p:blipFill>
        <p:spPr bwMode="auto">
          <a:xfrm>
            <a:off x="2627785" y="3002839"/>
            <a:ext cx="3132348" cy="171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85" y="2307082"/>
            <a:ext cx="2844316" cy="198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1" r="34388" b="10457"/>
          <a:stretch/>
        </p:blipFill>
        <p:spPr bwMode="auto">
          <a:xfrm>
            <a:off x="5670240" y="4294529"/>
            <a:ext cx="2836161" cy="191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53464"/>
            <a:ext cx="2916324" cy="191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07082"/>
            <a:ext cx="2916324" cy="18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3528" y="188640"/>
            <a:ext cx="7488832" cy="4680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2813">
              <a:defRPr/>
            </a:pPr>
            <a:r>
              <a:rPr lang="ru-RU" sz="2000" kern="0" dirty="0" smtClean="0">
                <a:solidFill>
                  <a:schemeClr val="accent1"/>
                </a:solidFill>
                <a:latin typeface="Arial"/>
              </a:rPr>
              <a:t>Бункеровка СПГ парома </a:t>
            </a:r>
            <a:r>
              <a:rPr lang="en-US" sz="2000" kern="0" dirty="0" smtClean="0">
                <a:solidFill>
                  <a:schemeClr val="accent1"/>
                </a:solidFill>
                <a:latin typeface="Arial"/>
              </a:rPr>
              <a:t>Viking Grace – </a:t>
            </a:r>
            <a:r>
              <a:rPr lang="ru-RU" sz="2000" kern="0" dirty="0" smtClean="0">
                <a:solidFill>
                  <a:schemeClr val="accent1"/>
                </a:solidFill>
                <a:latin typeface="Arial"/>
              </a:rPr>
              <a:t>самый известный пример бункеровки СПГ </a:t>
            </a:r>
            <a:r>
              <a:rPr lang="en-US" sz="2000" kern="0" dirty="0" smtClean="0">
                <a:solidFill>
                  <a:schemeClr val="accent1"/>
                </a:solidFill>
                <a:latin typeface="Arial"/>
              </a:rPr>
              <a:t>STS</a:t>
            </a:r>
            <a:endParaRPr lang="ru-RU" sz="2000" kern="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1124744"/>
            <a:ext cx="8388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 весны 2013 г. бункеровщик </a:t>
            </a:r>
            <a:r>
              <a:rPr lang="en-US" sz="1400" b="1" dirty="0" smtClean="0"/>
              <a:t>Seagas </a:t>
            </a:r>
            <a:r>
              <a:rPr lang="ru-RU" sz="1400" b="1" dirty="0" smtClean="0"/>
              <a:t>проводит бункеровки СПГ на ежедневной основе.</a:t>
            </a:r>
            <a:endParaRPr lang="ru-RU" sz="1400" b="1" dirty="0"/>
          </a:p>
          <a:p>
            <a:r>
              <a:rPr lang="ru-RU" sz="1400" b="1" dirty="0" smtClean="0"/>
              <a:t>Бункеровка </a:t>
            </a:r>
            <a:r>
              <a:rPr lang="ru-RU" sz="1400" b="1" dirty="0"/>
              <a:t>СПГ проходит во время </a:t>
            </a:r>
            <a:r>
              <a:rPr lang="ru-RU" sz="1400" b="1" dirty="0" smtClean="0"/>
              <a:t>посадки / высадки </a:t>
            </a:r>
            <a:r>
              <a:rPr lang="ru-RU" sz="1400" b="1" dirty="0"/>
              <a:t>пассажиров и погрузки автотранспорта </a:t>
            </a:r>
            <a:r>
              <a:rPr lang="ru-RU" sz="1400" b="1" dirty="0" smtClean="0"/>
              <a:t>в п. Стокгольм и в целом занимает около 50 минут (объем </a:t>
            </a:r>
            <a:r>
              <a:rPr lang="ru-RU" sz="1400" b="1" dirty="0" err="1" smtClean="0"/>
              <a:t>единоразовой</a:t>
            </a:r>
            <a:r>
              <a:rPr lang="ru-RU" sz="1400" b="1" dirty="0" smtClean="0"/>
              <a:t> бункеровки ≈ 150 м</a:t>
            </a:r>
            <a:r>
              <a:rPr lang="ru-RU" sz="1400" b="1" baseline="30000" dirty="0" smtClean="0"/>
              <a:t>3</a:t>
            </a:r>
            <a:r>
              <a:rPr lang="ru-RU" sz="1400" b="1" dirty="0"/>
              <a:t>). </a:t>
            </a:r>
            <a:r>
              <a:rPr lang="ru-RU" sz="1400" b="1" dirty="0" smtClean="0"/>
              <a:t>Скорость </a:t>
            </a:r>
            <a:r>
              <a:rPr lang="ru-RU" sz="1400" b="1" dirty="0"/>
              <a:t>подачи топлива 320 </a:t>
            </a:r>
            <a:r>
              <a:rPr lang="ru-RU" sz="1400" b="1" dirty="0" smtClean="0"/>
              <a:t>м</a:t>
            </a:r>
            <a:r>
              <a:rPr lang="ru-RU" sz="1400" b="1" baseline="30000" dirty="0" smtClean="0"/>
              <a:t>3</a:t>
            </a:r>
            <a:r>
              <a:rPr lang="ru-RU" sz="1400" b="1" dirty="0" smtClean="0"/>
              <a:t>/ч.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84268" y="1268760"/>
            <a:ext cx="180019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bg1"/>
                </a:solidFill>
              </a:rPr>
              <a:t>Зона безопасности 25 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5820" y="4351176"/>
            <a:ext cx="203207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chemeClr val="bg1"/>
                </a:solidFill>
              </a:rPr>
              <a:t>Зона безопасности</a:t>
            </a:r>
            <a:r>
              <a:rPr lang="en-US" sz="1200" dirty="0" smtClean="0">
                <a:solidFill>
                  <a:schemeClr val="bg1"/>
                </a:solidFill>
              </a:rPr>
              <a:t> 25 </a:t>
            </a:r>
            <a:r>
              <a:rPr lang="ru-RU" sz="1200" dirty="0">
                <a:solidFill>
                  <a:schemeClr val="bg1"/>
                </a:solidFill>
              </a:rPr>
              <a:t>м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Slide"/>
          <p:cNvSpPr txBox="1">
            <a:spLocks/>
          </p:cNvSpPr>
          <p:nvPr/>
        </p:nvSpPr>
        <p:spPr>
          <a:xfrm>
            <a:off x="289129" y="226213"/>
            <a:ext cx="8604045" cy="61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грузовых танков СПГ на судах: классификация </a:t>
            </a:r>
            <a:r>
              <a:rPr lang="en-US" sz="2000" dirty="0" smtClean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</a:t>
            </a:r>
            <a:endParaRPr lang="ru-RU" sz="2000" dirty="0">
              <a:solidFill>
                <a:srgbClr val="00407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338" y="6120202"/>
            <a:ext cx="7632848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800" i="1" dirty="0" smtClean="0"/>
              <a:t>Источник</a:t>
            </a:r>
            <a:r>
              <a:rPr lang="ru-RU" sz="800" i="1" dirty="0"/>
              <a:t>: </a:t>
            </a:r>
            <a:r>
              <a:rPr lang="en-US" sz="800" i="1" dirty="0"/>
              <a:t>LNG Masterplan for </a:t>
            </a:r>
            <a:r>
              <a:rPr lang="en-US" sz="800" i="1" dirty="0" smtClean="0"/>
              <a:t>Rhine-Main-Danub</a:t>
            </a:r>
            <a:r>
              <a:rPr lang="en-US" sz="800" i="1" dirty="0"/>
              <a:t>e</a:t>
            </a:r>
            <a:r>
              <a:rPr lang="en-US" sz="800" i="1" dirty="0" smtClean="0"/>
              <a:t>. </a:t>
            </a:r>
            <a:r>
              <a:rPr lang="en-US" sz="800" i="1" dirty="0"/>
              <a:t>Inland LNG bunkering</a:t>
            </a:r>
            <a:r>
              <a:rPr lang="ru-RU" sz="800" i="1" dirty="0"/>
              <a:t>. </a:t>
            </a:r>
            <a:r>
              <a:rPr lang="en-US" sz="800" i="1" dirty="0" smtClean="0">
                <a:cs typeface="Arial" panose="020B0604020202020204" pitchFamily="34" charset="0"/>
              </a:rPr>
              <a:t>DNV GL, 2014. </a:t>
            </a:r>
            <a:r>
              <a:rPr lang="en-US" sz="800" i="1" dirty="0">
                <a:cs typeface="Arial" panose="020B0604020202020204" pitchFamily="34" charset="0"/>
              </a:rPr>
              <a:t>LNG fuelled </a:t>
            </a:r>
            <a:r>
              <a:rPr lang="en-US" sz="800" i="1" dirty="0" smtClean="0">
                <a:cs typeface="Arial" panose="020B0604020202020204" pitchFamily="34" charset="0"/>
              </a:rPr>
              <a:t>ships. </a:t>
            </a:r>
            <a:endParaRPr lang="ru-RU" sz="800" i="1" dirty="0" smtClean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8227" y="2456892"/>
            <a:ext cx="180538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endParaRPr lang="ru-RU" sz="1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139952" y="4365104"/>
            <a:ext cx="180538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endParaRPr lang="ru-RU" sz="12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472100" y="4365103"/>
            <a:ext cx="180538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endParaRPr lang="ru-RU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78" y="1056713"/>
            <a:ext cx="6543253" cy="504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2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Slide"/>
          <p:cNvSpPr txBox="1">
            <a:spLocks noGrp="1"/>
          </p:cNvSpPr>
          <p:nvPr>
            <p:ph type="title"/>
          </p:nvPr>
        </p:nvSpPr>
        <p:spPr>
          <a:xfrm>
            <a:off x="287338" y="188913"/>
            <a:ext cx="8559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на судне установки по повторному сжижению газа (УПСГ)</a:t>
            </a:r>
            <a:endParaRPr lang="ru-RU" sz="2000" dirty="0">
              <a:solidFill>
                <a:srgbClr val="00407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020" y="1060226"/>
            <a:ext cx="42535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УПСГ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устанавливается на борту судна для выполнения следующих операций: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Сжижения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испарившегося метана 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поддержания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 допустимого давления в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танке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Охлаждения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для подготовки собственных танков к приему газа 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охлаждения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танков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принимающего судна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Выпарной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газ сначала поступает в камеру предварительного охлаждения, после чего охлажденный выпарной газ сжимается до давления в 5 бар в двухступенчатом турбокомпрессоре.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Затем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газ поступает в пластинчато-ребристый теплообменник, где он сжижается под воздействием холодного азота.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очистки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несжижаемых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газов полученный СПГ поступает обратно в грузовые танки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 contrast="40000"/>
          </a:blip>
          <a:srcRect/>
          <a:stretch>
            <a:fillRect/>
          </a:stretch>
        </p:blipFill>
        <p:spPr bwMode="auto">
          <a:xfrm>
            <a:off x="4540524" y="1196752"/>
            <a:ext cx="4316456" cy="488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7020" y="6132016"/>
            <a:ext cx="4284980" cy="169277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Nigel </a:t>
            </a:r>
            <a:r>
              <a:rPr lang="en-US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Draffin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 introduction to LNG bunkering</a:t>
            </a: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549" y="3205458"/>
            <a:ext cx="3761415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Принципиальная схема действия УПСГ</a:t>
            </a:r>
          </a:p>
        </p:txBody>
      </p:sp>
    </p:spTree>
    <p:extLst>
      <p:ext uri="{BB962C8B-B14F-4D97-AF65-F5344CB8AC3E}">
        <p14:creationId xmlns:p14="http://schemas.microsoft.com/office/powerpoint/2010/main" val="7841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Slide"/>
          <p:cNvSpPr txBox="1">
            <a:spLocks/>
          </p:cNvSpPr>
          <p:nvPr/>
        </p:nvSpPr>
        <p:spPr>
          <a:xfrm>
            <a:off x="287338" y="220914"/>
            <a:ext cx="8560318" cy="610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судна-бункеровщика СПГ для </a:t>
            </a:r>
            <a:r>
              <a:rPr lang="ru-RU" sz="2000" dirty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2000" dirty="0" smtClean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регионе Северо-Запада РФ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26" y="1178168"/>
            <a:ext cx="85322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kern="0" dirty="0" smtClean="0">
                <a:latin typeface="Arial" pitchFamily="34" charset="0"/>
                <a:cs typeface="Arial" pitchFamily="34" charset="0"/>
              </a:rPr>
              <a:t>Целевой профиль судна-бункеровщика СПГ формируется на основании потребностей потенциальных клиентов-судовладельцев и с учётом требований для работы в портах Северо-Западного региона РФ *: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0536" y="1965105"/>
            <a:ext cx="3101364" cy="46166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целевого профиля судна-бункеровщика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408" y="2291965"/>
            <a:ext cx="3491507" cy="369331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rIns="0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технические характеристики судна: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spc="-20" dirty="0"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12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мкость </a:t>
            </a:r>
            <a:r>
              <a:rPr lang="en-US" sz="12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- 1250 </a:t>
            </a:r>
            <a:r>
              <a:rPr lang="ru-RU" sz="12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2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СПГ (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type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2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200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MGO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DWT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– 1630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Длина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Ширина – 16,6 м</a:t>
            </a:r>
          </a:p>
          <a:p>
            <a:pPr marL="176213" indent="-1762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Высота борта – 6 м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Осадка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3,6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Насосы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– 2 x abt. 100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т/ч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Тип двигателя –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х 4-тактный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Установка повторного сжижения газа</a:t>
            </a:r>
          </a:p>
          <a:p>
            <a:pPr marL="176213" indent="-1762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Категория ледовых усилений -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ICE 3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2" y="3591878"/>
            <a:ext cx="4897048" cy="23762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2" y="2433363"/>
            <a:ext cx="4212468" cy="1005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408" y="6063099"/>
            <a:ext cx="784799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00" dirty="0" smtClean="0"/>
              <a:t>* Проект судна-бункеровщика СПГ разрабатывается </a:t>
            </a:r>
            <a:r>
              <a:rPr lang="ru-RU" sz="1000" dirty="0"/>
              <a:t>совместно  с  ФГУП «Крыловский государственный научный центр» </a:t>
            </a:r>
            <a:endParaRPr lang="ru-RU" sz="1000" dirty="0" smtClean="0"/>
          </a:p>
        </p:txBody>
      </p:sp>
    </p:spTree>
    <p:extLst>
      <p:ext uri="{BB962C8B-B14F-4D97-AF65-F5344CB8AC3E}">
        <p14:creationId xmlns:p14="http://schemas.microsoft.com/office/powerpoint/2010/main" val="35929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Slide"/>
          <p:cNvSpPr txBox="1">
            <a:spLocks/>
          </p:cNvSpPr>
          <p:nvPr/>
        </p:nvSpPr>
        <p:spPr>
          <a:xfrm>
            <a:off x="289129" y="226213"/>
            <a:ext cx="8604045" cy="610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Сценарии проведения </a:t>
            </a:r>
            <a:r>
              <a:rPr lang="ru-RU" sz="2000" dirty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бункерной операции </a:t>
            </a:r>
            <a:r>
              <a:rPr lang="ru-RU" sz="2000" dirty="0" smtClean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судна</a:t>
            </a:r>
            <a:endParaRPr lang="ru-RU" sz="2000" dirty="0">
              <a:solidFill>
                <a:srgbClr val="004077"/>
              </a:solidFill>
            </a:endParaRPr>
          </a:p>
        </p:txBody>
      </p:sp>
      <p:graphicFrame>
        <p:nvGraphicFramePr>
          <p:cNvPr id="4" name="69"/>
          <p:cNvGraphicFramePr/>
          <p:nvPr>
            <p:extLst>
              <p:ext uri="{D42A27DB-BD31-4B8C-83A1-F6EECF244321}">
                <p14:modId xmlns:p14="http://schemas.microsoft.com/office/powerpoint/2010/main" val="3794123774"/>
              </p:ext>
            </p:extLst>
          </p:nvPr>
        </p:nvGraphicFramePr>
        <p:xfrm>
          <a:off x="-288223" y="1038354"/>
          <a:ext cx="9145203" cy="530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7338" y="1829966"/>
            <a:ext cx="8206912" cy="468164"/>
          </a:xfrm>
          <a:prstGeom prst="rect">
            <a:avLst/>
          </a:prstGeom>
          <a:solidFill>
            <a:srgbClr val="CDE5F7">
              <a:alpha val="89804"/>
            </a:srgbClr>
          </a:solidFill>
          <a:ln w="25400">
            <a:solidFill>
              <a:srgbClr val="CDE5F7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Проверка </a:t>
            </a:r>
            <a:r>
              <a:rPr lang="ru-RU" sz="1200" dirty="0">
                <a:solidFill>
                  <a:schemeClr val="tx1"/>
                </a:solidFill>
              </a:rPr>
              <a:t>оборудования, систем безопасности в соответствии с чек-листом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7266" y="2648342"/>
            <a:ext cx="8206912" cy="468164"/>
          </a:xfrm>
          <a:prstGeom prst="rect">
            <a:avLst/>
          </a:prstGeom>
          <a:solidFill>
            <a:srgbClr val="CDE4F6">
              <a:alpha val="89804"/>
            </a:srgbClr>
          </a:solidFill>
          <a:ln w="25400">
            <a:solidFill>
              <a:srgbClr val="CDE4F6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200" dirty="0">
                <a:solidFill>
                  <a:schemeClr val="tx1"/>
                </a:solidFill>
              </a:rPr>
              <a:t>Подсоединение шланга подачи СПГ и возврата паров*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630" y="4257092"/>
            <a:ext cx="5288383" cy="468164"/>
          </a:xfrm>
          <a:prstGeom prst="rect">
            <a:avLst/>
          </a:prstGeom>
          <a:solidFill>
            <a:srgbClr val="CBE2F6">
              <a:alpha val="89804"/>
            </a:srgbClr>
          </a:solidFill>
          <a:ln w="25400">
            <a:solidFill>
              <a:srgbClr val="CBE2F6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Охлаждение </a:t>
            </a:r>
            <a:r>
              <a:rPr lang="ru-RU" sz="1200" dirty="0">
                <a:solidFill>
                  <a:schemeClr val="tx1"/>
                </a:solidFill>
              </a:rPr>
              <a:t>и заполнение СПГ колонн грузовых насосов (во избежание гидроударов)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741" y="5013176"/>
            <a:ext cx="5288383" cy="468164"/>
          </a:xfrm>
          <a:prstGeom prst="rect">
            <a:avLst/>
          </a:prstGeom>
          <a:solidFill>
            <a:srgbClr val="CAE1F5">
              <a:alpha val="89804"/>
            </a:srgbClr>
          </a:solidFill>
          <a:ln w="25400">
            <a:solidFill>
              <a:srgbClr val="CAE1F5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Бункеровка</a:t>
            </a:r>
            <a:r>
              <a:rPr lang="ru-RU" sz="1200" dirty="0">
                <a:solidFill>
                  <a:schemeClr val="tx1"/>
                </a:solidFill>
              </a:rPr>
              <a:t>: запуск насосов и подача СПГ с обеспечением избыточного давления в танке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288" y="5828553"/>
            <a:ext cx="5288383" cy="468164"/>
          </a:xfrm>
          <a:prstGeom prst="rect">
            <a:avLst/>
          </a:prstGeom>
          <a:solidFill>
            <a:srgbClr val="C9E0F4">
              <a:alpha val="89804"/>
            </a:srgbClr>
          </a:solidFill>
          <a:ln w="25400">
            <a:solidFill>
              <a:srgbClr val="C9E0F4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Остановка </a:t>
            </a:r>
            <a:r>
              <a:rPr lang="ru-RU" sz="1200" dirty="0">
                <a:solidFill>
                  <a:schemeClr val="tx1"/>
                </a:solidFill>
              </a:rPr>
              <a:t>насосов, осушение линии выгрузки и  продувка азотом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0192" y="6109265"/>
            <a:ext cx="2278580" cy="20005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00" dirty="0" smtClean="0"/>
              <a:t>* Возврат паров –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26259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gpn"/>
  <p:tag name="TYPE" val="report"/>
  <p:tag name="LANG" val="ru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GKQFkFNESU0NlQeSG0s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dwvYmMokePaoPDTUzw4A"/>
</p:tagLst>
</file>

<file path=ppt/theme/theme1.xml><?xml version="1.0" encoding="utf-8"?>
<a:theme xmlns:a="http://schemas.openxmlformats.org/drawingml/2006/main" name="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gpn_report</Template>
  <TotalTime>4848</TotalTime>
  <Words>3359</Words>
  <Application>Microsoft Office PowerPoint</Application>
  <PresentationFormat>Экран (4:3)</PresentationFormat>
  <Paragraphs>387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gpn_report</vt:lpstr>
      <vt:lpstr>Ship-to-ship бункеровка СПГ:  перспективы и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Размещение на судне установки по повторному сжижению газа (УПСГ)</vt:lpstr>
      <vt:lpstr>Презентация PowerPoint</vt:lpstr>
      <vt:lpstr>Презентация PowerPoint</vt:lpstr>
      <vt:lpstr>Презентация PowerPoint</vt:lpstr>
      <vt:lpstr>Презентация PowerPoint</vt:lpstr>
      <vt:lpstr>Инициация в РФ разработки нормативно-законодательной базы по бункеровке СПГ </vt:lpstr>
    </vt:vector>
  </TitlesOfParts>
  <Company>PowerLexis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Starkova</dc:creator>
  <cp:lastModifiedBy>tkachenko.vv</cp:lastModifiedBy>
  <cp:revision>474</cp:revision>
  <cp:lastPrinted>2015-06-24T18:42:13Z</cp:lastPrinted>
  <dcterms:created xsi:type="dcterms:W3CDTF">2013-07-30T10:25:23Z</dcterms:created>
  <dcterms:modified xsi:type="dcterms:W3CDTF">2015-06-24T19:24:00Z</dcterms:modified>
</cp:coreProperties>
</file>