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46"/>
  </p:notesMasterIdLst>
  <p:sldIdLst>
    <p:sldId id="259" r:id="rId3"/>
    <p:sldId id="318" r:id="rId4"/>
    <p:sldId id="323" r:id="rId5"/>
    <p:sldId id="263" r:id="rId6"/>
    <p:sldId id="276" r:id="rId7"/>
    <p:sldId id="356" r:id="rId8"/>
    <p:sldId id="261" r:id="rId9"/>
    <p:sldId id="278" r:id="rId10"/>
    <p:sldId id="316" r:id="rId11"/>
    <p:sldId id="268" r:id="rId12"/>
    <p:sldId id="333" r:id="rId13"/>
    <p:sldId id="271" r:id="rId14"/>
    <p:sldId id="335" r:id="rId15"/>
    <p:sldId id="272" r:id="rId16"/>
    <p:sldId id="273" r:id="rId17"/>
    <p:sldId id="334" r:id="rId18"/>
    <p:sldId id="286" r:id="rId19"/>
    <p:sldId id="287" r:id="rId20"/>
    <p:sldId id="288" r:id="rId21"/>
    <p:sldId id="346" r:id="rId22"/>
    <p:sldId id="347" r:id="rId23"/>
    <p:sldId id="290" r:id="rId24"/>
    <p:sldId id="291" r:id="rId25"/>
    <p:sldId id="353" r:id="rId26"/>
    <p:sldId id="293" r:id="rId27"/>
    <p:sldId id="317" r:id="rId28"/>
    <p:sldId id="348" r:id="rId29"/>
    <p:sldId id="349" r:id="rId30"/>
    <p:sldId id="352" r:id="rId31"/>
    <p:sldId id="295" r:id="rId32"/>
    <p:sldId id="328" r:id="rId33"/>
    <p:sldId id="299" r:id="rId34"/>
    <p:sldId id="336" r:id="rId35"/>
    <p:sldId id="279" r:id="rId36"/>
    <p:sldId id="280" r:id="rId37"/>
    <p:sldId id="281" r:id="rId38"/>
    <p:sldId id="345" r:id="rId39"/>
    <p:sldId id="319" r:id="rId40"/>
    <p:sldId id="320" r:id="rId41"/>
    <p:sldId id="354" r:id="rId42"/>
    <p:sldId id="355" r:id="rId43"/>
    <p:sldId id="304" r:id="rId44"/>
    <p:sldId id="315" r:id="rId45"/>
  </p:sldIdLst>
  <p:sldSz cx="10693400" cy="7561263"/>
  <p:notesSz cx="7099300" cy="10234613"/>
  <p:defaultTextStyle>
    <a:defPPr>
      <a:defRPr lang="ru-RU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77029" autoAdjust="0"/>
  </p:normalViewPr>
  <p:slideViewPr>
    <p:cSldViewPr>
      <p:cViewPr>
        <p:scale>
          <a:sx n="60" d="100"/>
          <a:sy n="60" d="100"/>
        </p:scale>
        <p:origin x="-3024" y="-58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2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u="sng" baseline="0"/>
            </a:pPr>
            <a:r>
              <a:rPr lang="ru-RU" sz="2400" u="sng" baseline="0" dirty="0"/>
              <a:t>Российские порты всего</a:t>
            </a:r>
            <a:r>
              <a:rPr lang="en-US" sz="2400" u="sng" baseline="0" dirty="0"/>
              <a:t> - 620,1 </a:t>
            </a:r>
            <a:r>
              <a:rPr lang="ru-RU" sz="2400" u="sng" baseline="0" dirty="0" smtClean="0"/>
              <a:t>млн. т (+5,2% к 2013 г.)</a:t>
            </a:r>
            <a:endParaRPr lang="ru-RU" sz="2400" u="sng" baseline="0" dirty="0"/>
          </a:p>
        </c:rich>
      </c:tx>
      <c:layout>
        <c:manualLayout>
          <c:xMode val="edge"/>
          <c:yMode val="edge"/>
          <c:x val="2.110410487114826E-2"/>
          <c:y val="2.4827187223099872E-2"/>
        </c:manualLayout>
      </c:layout>
      <c:overlay val="0"/>
    </c:title>
    <c:autoTitleDeleted val="0"/>
    <c:view3D>
      <c:rotX val="15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72211725643741"/>
          <c:y val="2.3174300572110205E-2"/>
          <c:w val="0.85332237959738844"/>
          <c:h val="0.92169946079751719"/>
        </c:manualLayout>
      </c:layout>
      <c:pie3DChart>
        <c:varyColors val="1"/>
        <c:ser>
          <c:idx val="0"/>
          <c:order val="0"/>
          <c:spPr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explosion val="17"/>
          <c:dPt>
            <c:idx val="8"/>
            <c:bubble3D val="0"/>
            <c:explosion val="18"/>
          </c:dPt>
          <c:dLbls>
            <c:dLbl>
              <c:idx val="0"/>
              <c:layout>
                <c:manualLayout>
                  <c:x val="-3.5427357430278451E-2"/>
                  <c:y val="-5.61224512342299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1.9328141622011557E-2"/>
                  <c:y val="-1.93576052525329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5"/>
              <c:layout>
                <c:manualLayout>
                  <c:x val="3.6240265541271671E-3"/>
                  <c:y val="2.58101403367106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6"/>
              <c:layout>
                <c:manualLayout>
                  <c:x val="2.6324751062552495E-2"/>
                  <c:y val="-1.870748374474330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7"/>
              <c:layout>
                <c:manualLayout>
                  <c:x val="1.7478354657102448E-3"/>
                  <c:y val="2.2448980493691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8"/>
              <c:layout>
                <c:manualLayout>
                  <c:x val="4.8320354055028892E-3"/>
                  <c:y val="-0.1806709823569738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numFmt formatCode="0.0%" sourceLinked="0"/>
            <c:txPr>
              <a:bodyPr/>
              <a:lstStyle/>
              <a:p>
                <a:pPr>
                  <a:defRPr sz="1700" b="1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'c8'!$A$1:$I$1</c:f>
              <c:strCache>
                <c:ptCount val="9"/>
                <c:pt idx="0">
                  <c:v>металлолом</c:v>
                </c:pt>
                <c:pt idx="1">
                  <c:v>руда</c:v>
                </c:pt>
                <c:pt idx="2">
                  <c:v>контейнеры</c:v>
                </c:pt>
                <c:pt idx="3">
                  <c:v>уголь</c:v>
                </c:pt>
                <c:pt idx="4">
                  <c:v>зерно</c:v>
                </c:pt>
                <c:pt idx="5">
                  <c:v>другие</c:v>
                </c:pt>
                <c:pt idx="6">
                  <c:v>рефрежераторы</c:v>
                </c:pt>
                <c:pt idx="7">
                  <c:v>лесные</c:v>
                </c:pt>
                <c:pt idx="8">
                  <c:v>нефть и нефтепродукты</c:v>
                </c:pt>
              </c:strCache>
            </c:strRef>
          </c:cat>
          <c:val>
            <c:numRef>
              <c:f>'c8'!$A$2:$I$2</c:f>
              <c:numCache>
                <c:formatCode>General</c:formatCode>
                <c:ptCount val="9"/>
                <c:pt idx="0">
                  <c:v>23.3</c:v>
                </c:pt>
                <c:pt idx="1">
                  <c:v>6.07</c:v>
                </c:pt>
                <c:pt idx="2">
                  <c:v>46.7</c:v>
                </c:pt>
                <c:pt idx="3">
                  <c:v>115.08</c:v>
                </c:pt>
                <c:pt idx="4">
                  <c:v>29.7</c:v>
                </c:pt>
                <c:pt idx="5" formatCode="0.0">
                  <c:v>49.65</c:v>
                </c:pt>
                <c:pt idx="6">
                  <c:v>14.7</c:v>
                </c:pt>
                <c:pt idx="7">
                  <c:v>4.8</c:v>
                </c:pt>
                <c:pt idx="8">
                  <c:v>330.1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'c8'!$A$1:$I$1</c:f>
              <c:strCache>
                <c:ptCount val="9"/>
                <c:pt idx="0">
                  <c:v>металлолом</c:v>
                </c:pt>
                <c:pt idx="1">
                  <c:v>руда</c:v>
                </c:pt>
                <c:pt idx="2">
                  <c:v>контейнеры</c:v>
                </c:pt>
                <c:pt idx="3">
                  <c:v>уголь</c:v>
                </c:pt>
                <c:pt idx="4">
                  <c:v>зерно</c:v>
                </c:pt>
                <c:pt idx="5">
                  <c:v>другие</c:v>
                </c:pt>
                <c:pt idx="6">
                  <c:v>рефрежераторы</c:v>
                </c:pt>
                <c:pt idx="7">
                  <c:v>лесные</c:v>
                </c:pt>
                <c:pt idx="8">
                  <c:v>нефть и нефтепродукты</c:v>
                </c:pt>
              </c:strCache>
            </c:strRef>
          </c:cat>
          <c:val>
            <c:numRef>
              <c:f>#REF!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5.4498035225918583E-2"/>
          <c:y val="0.70900895835422084"/>
          <c:w val="0.55387101204888955"/>
          <c:h val="0.22613747523987848"/>
        </c:manualLayout>
      </c:layout>
      <c:overlay val="0"/>
      <c:txPr>
        <a:bodyPr/>
        <a:lstStyle/>
        <a:p>
          <a:pPr rtl="0">
            <a:defRPr sz="1700" b="1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млн. </a:t>
            </a:r>
            <a:r>
              <a:rPr lang="ru-RU" sz="1800" dirty="0" smtClean="0"/>
              <a:t>т</a:t>
            </a:r>
            <a:endParaRPr lang="ru-RU" sz="1800" dirty="0"/>
          </a:p>
        </c:rich>
      </c:tx>
      <c:layout>
        <c:manualLayout>
          <c:xMode val="edge"/>
          <c:yMode val="edge"/>
          <c:x val="5.6209942190331354E-2"/>
          <c:y val="4.70336952224946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5689846722011727E-2"/>
          <c:y val="3.0280227261570421E-2"/>
          <c:w val="0.74001844622628143"/>
          <c:h val="0.7247494141477820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'c15'!$D$1</c:f>
              <c:strCache>
                <c:ptCount val="1"/>
                <c:pt idx="0">
                  <c:v>Насыпные</c:v>
                </c:pt>
              </c:strCache>
            </c:strRef>
          </c:tx>
          <c:invertIfNegative val="0"/>
          <c:cat>
            <c:strRef>
              <c:f>'c15'!$B$11:$B$16</c:f>
              <c:strCache>
                <c:ptCount val="6"/>
                <c:pt idx="0">
                  <c:v>Выборг</c:v>
                </c:pt>
                <c:pt idx="1">
                  <c:v>Калининград</c:v>
                </c:pt>
                <c:pt idx="2">
                  <c:v>Высоцк</c:v>
                </c:pt>
                <c:pt idx="3">
                  <c:v>Санкт-Петербург</c:v>
                </c:pt>
                <c:pt idx="4">
                  <c:v>Усть-Луга</c:v>
                </c:pt>
                <c:pt idx="5">
                  <c:v>Приморск</c:v>
                </c:pt>
              </c:strCache>
            </c:strRef>
          </c:cat>
          <c:val>
            <c:numRef>
              <c:f>'c15'!$D$11:$D$16</c:f>
              <c:numCache>
                <c:formatCode>0.00</c:formatCode>
                <c:ptCount val="6"/>
                <c:pt idx="0">
                  <c:v>1.5272000000000001</c:v>
                </c:pt>
                <c:pt idx="1">
                  <c:v>5.7074999999999996</c:v>
                </c:pt>
                <c:pt idx="2">
                  <c:v>5.2714999999999996</c:v>
                </c:pt>
                <c:pt idx="3">
                  <c:v>8.7708999999999993</c:v>
                </c:pt>
                <c:pt idx="4">
                  <c:v>21.990200000000002</c:v>
                </c:pt>
              </c:numCache>
            </c:numRef>
          </c:val>
        </c:ser>
        <c:ser>
          <c:idx val="2"/>
          <c:order val="1"/>
          <c:tx>
            <c:strRef>
              <c:f>'c15'!$E$1</c:f>
              <c:strCache>
                <c:ptCount val="1"/>
                <c:pt idx="0">
                  <c:v>Лесные</c:v>
                </c:pt>
              </c:strCache>
            </c:strRef>
          </c:tx>
          <c:invertIfNegative val="0"/>
          <c:cat>
            <c:strRef>
              <c:f>'c15'!$B$11:$B$16</c:f>
              <c:strCache>
                <c:ptCount val="6"/>
                <c:pt idx="0">
                  <c:v>Выборг</c:v>
                </c:pt>
                <c:pt idx="1">
                  <c:v>Калининград</c:v>
                </c:pt>
                <c:pt idx="2">
                  <c:v>Высоцк</c:v>
                </c:pt>
                <c:pt idx="3">
                  <c:v>Санкт-Петербург</c:v>
                </c:pt>
                <c:pt idx="4">
                  <c:v>Усть-Луга</c:v>
                </c:pt>
                <c:pt idx="5">
                  <c:v>Приморск</c:v>
                </c:pt>
              </c:strCache>
            </c:strRef>
          </c:cat>
          <c:val>
            <c:numRef>
              <c:f>'c15'!$E$11:$E$16</c:f>
              <c:numCache>
                <c:formatCode>0.00</c:formatCode>
                <c:ptCount val="6"/>
                <c:pt idx="0">
                  <c:v>3.6700000000000003E-2</c:v>
                </c:pt>
                <c:pt idx="1">
                  <c:v>5.0200000000000002E-2</c:v>
                </c:pt>
                <c:pt idx="3">
                  <c:v>0.32319999999999999</c:v>
                </c:pt>
                <c:pt idx="4">
                  <c:v>0.27400000000000002</c:v>
                </c:pt>
              </c:numCache>
            </c:numRef>
          </c:val>
        </c:ser>
        <c:ser>
          <c:idx val="3"/>
          <c:order val="2"/>
          <c:tx>
            <c:strRef>
              <c:f>'c15'!$F$1</c:f>
              <c:strCache>
                <c:ptCount val="1"/>
                <c:pt idx="0">
                  <c:v>Генеральные</c:v>
                </c:pt>
              </c:strCache>
            </c:strRef>
          </c:tx>
          <c:invertIfNegative val="0"/>
          <c:cat>
            <c:strRef>
              <c:f>'c15'!$B$11:$B$16</c:f>
              <c:strCache>
                <c:ptCount val="6"/>
                <c:pt idx="0">
                  <c:v>Выборг</c:v>
                </c:pt>
                <c:pt idx="1">
                  <c:v>Калининград</c:v>
                </c:pt>
                <c:pt idx="2">
                  <c:v>Высоцк</c:v>
                </c:pt>
                <c:pt idx="3">
                  <c:v>Санкт-Петербург</c:v>
                </c:pt>
                <c:pt idx="4">
                  <c:v>Усть-Луга</c:v>
                </c:pt>
                <c:pt idx="5">
                  <c:v>Приморск</c:v>
                </c:pt>
              </c:strCache>
            </c:strRef>
          </c:cat>
          <c:val>
            <c:numRef>
              <c:f>'c15'!$F$11:$F$16</c:f>
              <c:numCache>
                <c:formatCode>0.00</c:formatCode>
                <c:ptCount val="6"/>
                <c:pt idx="0">
                  <c:v>6.8599999999999994E-2</c:v>
                </c:pt>
                <c:pt idx="1">
                  <c:v>1.6904999999999999</c:v>
                </c:pt>
                <c:pt idx="3">
                  <c:v>12.642599999999998</c:v>
                </c:pt>
                <c:pt idx="4">
                  <c:v>0.69459999999999988</c:v>
                </c:pt>
              </c:numCache>
            </c:numRef>
          </c:val>
        </c:ser>
        <c:ser>
          <c:idx val="4"/>
          <c:order val="3"/>
          <c:tx>
            <c:strRef>
              <c:f>'c15'!$G$1</c:f>
              <c:strCache>
                <c:ptCount val="1"/>
                <c:pt idx="0">
                  <c:v>Контейнеры</c:v>
                </c:pt>
              </c:strCache>
            </c:strRef>
          </c:tx>
          <c:invertIfNegative val="0"/>
          <c:cat>
            <c:strRef>
              <c:f>'c15'!$B$11:$B$16</c:f>
              <c:strCache>
                <c:ptCount val="6"/>
                <c:pt idx="0">
                  <c:v>Выборг</c:v>
                </c:pt>
                <c:pt idx="1">
                  <c:v>Калининград</c:v>
                </c:pt>
                <c:pt idx="2">
                  <c:v>Высоцк</c:v>
                </c:pt>
                <c:pt idx="3">
                  <c:v>Санкт-Петербург</c:v>
                </c:pt>
                <c:pt idx="4">
                  <c:v>Усть-Луга</c:v>
                </c:pt>
                <c:pt idx="5">
                  <c:v>Приморск</c:v>
                </c:pt>
              </c:strCache>
            </c:strRef>
          </c:cat>
          <c:val>
            <c:numRef>
              <c:f>'c15'!$G$11:$G$16</c:f>
              <c:numCache>
                <c:formatCode>0.00</c:formatCode>
                <c:ptCount val="6"/>
                <c:pt idx="1">
                  <c:v>1.3052999999999999</c:v>
                </c:pt>
                <c:pt idx="3">
                  <c:v>23.818099999999998</c:v>
                </c:pt>
                <c:pt idx="4">
                  <c:v>0.87869999999999993</c:v>
                </c:pt>
              </c:numCache>
            </c:numRef>
          </c:val>
        </c:ser>
        <c:ser>
          <c:idx val="5"/>
          <c:order val="4"/>
          <c:tx>
            <c:strRef>
              <c:f>'c15'!$H$1</c:f>
              <c:strCache>
                <c:ptCount val="1"/>
                <c:pt idx="0">
                  <c:v>Грузы на паромах</c:v>
                </c:pt>
              </c:strCache>
            </c:strRef>
          </c:tx>
          <c:invertIfNegative val="0"/>
          <c:cat>
            <c:strRef>
              <c:f>'c15'!$B$11:$B$16</c:f>
              <c:strCache>
                <c:ptCount val="6"/>
                <c:pt idx="0">
                  <c:v>Выборг</c:v>
                </c:pt>
                <c:pt idx="1">
                  <c:v>Калининград</c:v>
                </c:pt>
                <c:pt idx="2">
                  <c:v>Высоцк</c:v>
                </c:pt>
                <c:pt idx="3">
                  <c:v>Санкт-Петербург</c:v>
                </c:pt>
                <c:pt idx="4">
                  <c:v>Усть-Луга</c:v>
                </c:pt>
                <c:pt idx="5">
                  <c:v>Приморск</c:v>
                </c:pt>
              </c:strCache>
            </c:strRef>
          </c:cat>
          <c:val>
            <c:numRef>
              <c:f>'c15'!$H$11:$H$16</c:f>
              <c:numCache>
                <c:formatCode>General</c:formatCode>
                <c:ptCount val="6"/>
                <c:pt idx="3" formatCode="0.00">
                  <c:v>1.6000000000000001E-3</c:v>
                </c:pt>
              </c:numCache>
            </c:numRef>
          </c:val>
        </c:ser>
        <c:ser>
          <c:idx val="6"/>
          <c:order val="5"/>
          <c:tx>
            <c:strRef>
              <c:f>'c15'!$I$1</c:f>
              <c:strCache>
                <c:ptCount val="1"/>
                <c:pt idx="0">
                  <c:v>Ro-Ro</c:v>
                </c:pt>
              </c:strCache>
            </c:strRef>
          </c:tx>
          <c:invertIfNegative val="0"/>
          <c:cat>
            <c:strRef>
              <c:f>'c15'!$B$11:$B$16</c:f>
              <c:strCache>
                <c:ptCount val="6"/>
                <c:pt idx="0">
                  <c:v>Выборг</c:v>
                </c:pt>
                <c:pt idx="1">
                  <c:v>Калининград</c:v>
                </c:pt>
                <c:pt idx="2">
                  <c:v>Высоцк</c:v>
                </c:pt>
                <c:pt idx="3">
                  <c:v>Санкт-Петербург</c:v>
                </c:pt>
                <c:pt idx="4">
                  <c:v>Усть-Луга</c:v>
                </c:pt>
                <c:pt idx="5">
                  <c:v>Приморск</c:v>
                </c:pt>
              </c:strCache>
            </c:strRef>
          </c:cat>
          <c:val>
            <c:numRef>
              <c:f>'c15'!$I$11:$I$16</c:f>
              <c:numCache>
                <c:formatCode>General</c:formatCode>
                <c:ptCount val="6"/>
                <c:pt idx="3" formatCode="0.00">
                  <c:v>0.88930000000000009</c:v>
                </c:pt>
                <c:pt idx="4" formatCode="0.00">
                  <c:v>0.19519999999999998</c:v>
                </c:pt>
              </c:numCache>
            </c:numRef>
          </c:val>
        </c:ser>
        <c:ser>
          <c:idx val="7"/>
          <c:order val="6"/>
          <c:tx>
            <c:strRef>
              <c:f>'c15'!$J$1</c:f>
              <c:strCache>
                <c:ptCount val="1"/>
                <c:pt idx="0">
                  <c:v>Наливные</c:v>
                </c:pt>
              </c:strCache>
            </c:strRef>
          </c:tx>
          <c:invertIfNegative val="0"/>
          <c:cat>
            <c:strRef>
              <c:f>'c15'!$B$11:$B$16</c:f>
              <c:strCache>
                <c:ptCount val="6"/>
                <c:pt idx="0">
                  <c:v>Выборг</c:v>
                </c:pt>
                <c:pt idx="1">
                  <c:v>Калининград</c:v>
                </c:pt>
                <c:pt idx="2">
                  <c:v>Высоцк</c:v>
                </c:pt>
                <c:pt idx="3">
                  <c:v>Санкт-Петербург</c:v>
                </c:pt>
                <c:pt idx="4">
                  <c:v>Усть-Луга</c:v>
                </c:pt>
                <c:pt idx="5">
                  <c:v>Приморск</c:v>
                </c:pt>
              </c:strCache>
            </c:strRef>
          </c:cat>
          <c:val>
            <c:numRef>
              <c:f>'c15'!$J$11:$J$16</c:f>
              <c:numCache>
                <c:formatCode>0.00</c:formatCode>
                <c:ptCount val="6"/>
                <c:pt idx="0">
                  <c:v>2.9700000000000001E-2</c:v>
                </c:pt>
                <c:pt idx="1">
                  <c:v>3.577</c:v>
                </c:pt>
                <c:pt idx="2">
                  <c:v>12.156600000000001</c:v>
                </c:pt>
                <c:pt idx="3">
                  <c:v>14.273399999999997</c:v>
                </c:pt>
                <c:pt idx="4">
                  <c:v>48.886199999999995</c:v>
                </c:pt>
                <c:pt idx="5">
                  <c:v>53.656199999999998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783232"/>
        <c:axId val="225675520"/>
      </c:barChart>
      <c:lineChart>
        <c:grouping val="standard"/>
        <c:varyColors val="0"/>
        <c:ser>
          <c:idx val="0"/>
          <c:order val="7"/>
          <c:tx>
            <c:strRef>
              <c:f>'c15'!$C$1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4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'c15'!$C$11:$C$16</c:f>
              <c:numCache>
                <c:formatCode>0.00</c:formatCode>
                <c:ptCount val="6"/>
                <c:pt idx="0">
                  <c:v>1.6622000000000001</c:v>
                </c:pt>
                <c:pt idx="1">
                  <c:v>13.892899999999997</c:v>
                </c:pt>
                <c:pt idx="2">
                  <c:v>17.428099999999997</c:v>
                </c:pt>
                <c:pt idx="3">
                  <c:v>61.185499999999998</c:v>
                </c:pt>
                <c:pt idx="4">
                  <c:v>75.667000000000002</c:v>
                </c:pt>
                <c:pt idx="5">
                  <c:v>53.656199999999998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783232"/>
        <c:axId val="225675520"/>
      </c:lineChart>
      <c:catAx>
        <c:axId val="90783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25675520"/>
        <c:crossesAt val="0"/>
        <c:auto val="1"/>
        <c:lblAlgn val="ctr"/>
        <c:lblOffset val="100"/>
        <c:noMultiLvlLbl val="0"/>
      </c:catAx>
      <c:valAx>
        <c:axId val="22567552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0783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млн. тонн</a:t>
            </a:r>
          </a:p>
        </c:rich>
      </c:tx>
      <c:layout>
        <c:manualLayout>
          <c:xMode val="edge"/>
          <c:yMode val="edge"/>
          <c:x val="0.11672290279012454"/>
          <c:y val="8.646179836227348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9649261322009548E-2"/>
          <c:y val="3.9528335527451899E-2"/>
          <c:w val="0.90792067658209386"/>
          <c:h val="0.8712801840816885"/>
        </c:manualLayout>
      </c:layout>
      <c:areaChart>
        <c:grouping val="stacked"/>
        <c:varyColors val="0"/>
        <c:ser>
          <c:idx val="1"/>
          <c:order val="1"/>
          <c:tx>
            <c:strRef>
              <c:f>'c18'!$B$14</c:f>
              <c:strCache>
                <c:ptCount val="1"/>
                <c:pt idx="0">
                  <c:v>уголь</c:v>
                </c:pt>
              </c:strCache>
            </c:strRef>
          </c:tx>
          <c:spPr>
            <a:ln w="25400">
              <a:noFill/>
            </a:ln>
          </c:spPr>
          <c:cat>
            <c:numRef>
              <c:f>'c18'!$C$12:$L$12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'c18'!$C$14:$L$14</c:f>
              <c:numCache>
                <c:formatCode>0.00</c:formatCode>
                <c:ptCount val="10"/>
                <c:pt idx="0">
                  <c:v>0.50039999999999996</c:v>
                </c:pt>
                <c:pt idx="1">
                  <c:v>3.4923999999999999</c:v>
                </c:pt>
                <c:pt idx="2">
                  <c:v>6.4009</c:v>
                </c:pt>
                <c:pt idx="3">
                  <c:v>5.8426</c:v>
                </c:pt>
                <c:pt idx="4">
                  <c:v>7.7806999999999995</c:v>
                </c:pt>
                <c:pt idx="5">
                  <c:v>8.9420999999999999</c:v>
                </c:pt>
                <c:pt idx="6">
                  <c:v>12.4171</c:v>
                </c:pt>
                <c:pt idx="7">
                  <c:v>15.7415</c:v>
                </c:pt>
                <c:pt idx="8">
                  <c:v>17.965599999999998</c:v>
                </c:pt>
                <c:pt idx="9">
                  <c:v>19.418500000000002</c:v>
                </c:pt>
              </c:numCache>
            </c:numRef>
          </c:val>
        </c:ser>
        <c:ser>
          <c:idx val="2"/>
          <c:order val="2"/>
          <c:tx>
            <c:strRef>
              <c:f>'c18'!$B$15</c:f>
              <c:strCache>
                <c:ptCount val="1"/>
                <c:pt idx="0">
                  <c:v>нефть</c:v>
                </c:pt>
              </c:strCache>
            </c:strRef>
          </c:tx>
          <c:spPr>
            <a:ln w="25400">
              <a:noFill/>
            </a:ln>
          </c:spPr>
          <c:cat>
            <c:numRef>
              <c:f>'c18'!$C$12:$L$12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'c18'!$C$15:$L$15</c:f>
              <c:numCache>
                <c:formatCode>0.00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14.294799999999999</c:v>
                </c:pt>
                <c:pt idx="8">
                  <c:v>23.297699999999999</c:v>
                </c:pt>
                <c:pt idx="9">
                  <c:v>23.261099999999999</c:v>
                </c:pt>
              </c:numCache>
            </c:numRef>
          </c:val>
        </c:ser>
        <c:ser>
          <c:idx val="3"/>
          <c:order val="3"/>
          <c:tx>
            <c:strRef>
              <c:f>'c18'!$B$16</c:f>
              <c:strCache>
                <c:ptCount val="1"/>
                <c:pt idx="0">
                  <c:v>нефтепродукты</c:v>
                </c:pt>
              </c:strCache>
            </c:strRef>
          </c:tx>
          <c:spPr>
            <a:ln w="25400">
              <a:noFill/>
            </a:ln>
          </c:spPr>
          <c:cat>
            <c:numRef>
              <c:f>'c18'!$C$12:$L$12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'c18'!$C$16:$L$16</c:f>
              <c:numCache>
                <c:formatCode>0.00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6.4779</c:v>
                </c:pt>
                <c:pt idx="7">
                  <c:v>14.294799999999999</c:v>
                </c:pt>
                <c:pt idx="8">
                  <c:v>16.6616</c:v>
                </c:pt>
                <c:pt idx="9">
                  <c:v>25.6251</c:v>
                </c:pt>
              </c:numCache>
            </c:numRef>
          </c:val>
        </c:ser>
        <c:ser>
          <c:idx val="4"/>
          <c:order val="4"/>
          <c:tx>
            <c:strRef>
              <c:f>'c18'!$B$17</c:f>
              <c:strCache>
                <c:ptCount val="1"/>
                <c:pt idx="0">
                  <c:v>другие</c:v>
                </c:pt>
              </c:strCache>
            </c:strRef>
          </c:tx>
          <c:spPr>
            <a:ln w="25400">
              <a:noFill/>
            </a:ln>
          </c:spPr>
          <c:cat>
            <c:numRef>
              <c:f>'c18'!$C$12:$L$12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'c18'!$C$17:$L$17</c:f>
              <c:numCache>
                <c:formatCode>0.00</c:formatCode>
                <c:ptCount val="10"/>
                <c:pt idx="0">
                  <c:v>0.20769999999999994</c:v>
                </c:pt>
                <c:pt idx="1">
                  <c:v>0.2735999999999999</c:v>
                </c:pt>
                <c:pt idx="2">
                  <c:v>0.74180000000000024</c:v>
                </c:pt>
                <c:pt idx="3">
                  <c:v>0.9204999999999991</c:v>
                </c:pt>
                <c:pt idx="4">
                  <c:v>2.5770000000000008</c:v>
                </c:pt>
                <c:pt idx="5">
                  <c:v>2.8333999999999997</c:v>
                </c:pt>
                <c:pt idx="6">
                  <c:v>3.7978999999999976</c:v>
                </c:pt>
                <c:pt idx="7">
                  <c:v>2.4800999999999984</c:v>
                </c:pt>
                <c:pt idx="8">
                  <c:v>5.0036000000000023</c:v>
                </c:pt>
                <c:pt idx="9">
                  <c:v>7.3623000000000012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237824"/>
        <c:axId val="225678400"/>
      </c:areaChart>
      <c:lineChart>
        <c:grouping val="standard"/>
        <c:varyColors val="0"/>
        <c:ser>
          <c:idx val="0"/>
          <c:order val="0"/>
          <c:tx>
            <c:strRef>
              <c:f>'c18'!$B$13</c:f>
              <c:strCache>
                <c:ptCount val="1"/>
                <c:pt idx="0">
                  <c:v>всего</c:v>
                </c:pt>
              </c:strCache>
            </c:strRef>
          </c:tx>
          <c:spPr>
            <a:ln w="34925"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6"/>
              <c:layout>
                <c:manualLayout>
                  <c:x val="-5.9183612472049632E-2"/>
                  <c:y val="-0.116948198566172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1667049399799478E-2"/>
                  <c:y val="-0.148072191325146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6700175544299786E-2"/>
                  <c:y val="-0.106573534313180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'c18'!$C$12:$L$12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'c18'!$C$13:$L$13</c:f>
              <c:numCache>
                <c:formatCode>0.00</c:formatCode>
                <c:ptCount val="10"/>
                <c:pt idx="0">
                  <c:v>0.70809999999999995</c:v>
                </c:pt>
                <c:pt idx="1">
                  <c:v>3.766</c:v>
                </c:pt>
                <c:pt idx="2">
                  <c:v>7.1426999999999996</c:v>
                </c:pt>
                <c:pt idx="3">
                  <c:v>6.7630999999999997</c:v>
                </c:pt>
                <c:pt idx="4">
                  <c:v>10.357700000000001</c:v>
                </c:pt>
                <c:pt idx="5">
                  <c:v>11.775499999999999</c:v>
                </c:pt>
                <c:pt idx="6">
                  <c:v>22.692899999999998</c:v>
                </c:pt>
                <c:pt idx="7">
                  <c:v>46.811199999999999</c:v>
                </c:pt>
                <c:pt idx="8">
                  <c:v>62.9285</c:v>
                </c:pt>
                <c:pt idx="9">
                  <c:v>75.667000000000002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237824"/>
        <c:axId val="225678400"/>
      </c:lineChart>
      <c:catAx>
        <c:axId val="10023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25678400"/>
        <c:crosses val="autoZero"/>
        <c:auto val="1"/>
        <c:lblAlgn val="ctr"/>
        <c:lblOffset val="100"/>
        <c:noMultiLvlLbl val="0"/>
      </c:catAx>
      <c:valAx>
        <c:axId val="22567840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0237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638097019298036"/>
          <c:y val="0.23325349470973814"/>
          <c:w val="0.27190219945288885"/>
          <c:h val="0.50397668232941439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млн. </a:t>
            </a:r>
            <a:r>
              <a:rPr lang="ru-RU" sz="2000" dirty="0" smtClean="0"/>
              <a:t>т</a:t>
            </a:r>
            <a:endParaRPr lang="ru-RU" sz="2000" dirty="0"/>
          </a:p>
        </c:rich>
      </c:tx>
      <c:layout>
        <c:manualLayout>
          <c:xMode val="edge"/>
          <c:yMode val="edge"/>
          <c:x val="6.0908372336825826E-2"/>
          <c:y val="4.878474827842894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0418349150702521E-2"/>
          <c:y val="3.3972301935043019E-2"/>
          <c:w val="0.92868799335399455"/>
          <c:h val="0.88123941403421946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с23!$D$3</c:f>
              <c:strCache>
                <c:ptCount val="1"/>
                <c:pt idx="0">
                  <c:v>Сухогрузы</c:v>
                </c:pt>
              </c:strCache>
            </c:strRef>
          </c:tx>
          <c:invertIfNegative val="0"/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с23!$D$14:$D$19</c:f>
              <c:numCache>
                <c:formatCode>General</c:formatCode>
                <c:ptCount val="6"/>
                <c:pt idx="0">
                  <c:v>0.83450000000000002</c:v>
                </c:pt>
                <c:pt idx="1">
                  <c:v>1.6E-2</c:v>
                </c:pt>
                <c:pt idx="2" formatCode="#,##0.0">
                  <c:v>0.62680000000000291</c:v>
                </c:pt>
                <c:pt idx="3">
                  <c:v>0.49810000000000004</c:v>
                </c:pt>
                <c:pt idx="4">
                  <c:v>0</c:v>
                </c:pt>
                <c:pt idx="5">
                  <c:v>19.391999999999999</c:v>
                </c:pt>
              </c:numCache>
            </c:numRef>
          </c:val>
        </c:ser>
        <c:ser>
          <c:idx val="2"/>
          <c:order val="2"/>
          <c:tx>
            <c:strRef>
              <c:f>с23!$E$3</c:f>
              <c:strCache>
                <c:ptCount val="1"/>
                <c:pt idx="0">
                  <c:v>Лесные</c:v>
                </c:pt>
              </c:strCache>
            </c:strRef>
          </c:tx>
          <c:invertIfNegative val="0"/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с23!$E$14:$E$19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 formatCode="#,##0.0">
                  <c:v>5.6699999999999987E-2</c:v>
                </c:pt>
                <c:pt idx="3" formatCode="#,##0">
                  <c:v>0.315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с23!$F$3</c:f>
              <c:strCache>
                <c:ptCount val="1"/>
                <c:pt idx="0">
                  <c:v>Генеральные</c:v>
                </c:pt>
              </c:strCache>
            </c:strRef>
          </c:tx>
          <c:invertIfNegative val="0"/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с23!$F$14:$F$19</c:f>
              <c:numCache>
                <c:formatCode>General</c:formatCode>
                <c:ptCount val="6"/>
                <c:pt idx="0">
                  <c:v>3.2100000000000004E-2</c:v>
                </c:pt>
                <c:pt idx="1">
                  <c:v>0.45910000000000001</c:v>
                </c:pt>
                <c:pt idx="2" formatCode="#,##0.0">
                  <c:v>0.2016999999999996</c:v>
                </c:pt>
                <c:pt idx="3" formatCode="#,##0">
                  <c:v>0.66819999999999991</c:v>
                </c:pt>
                <c:pt idx="4">
                  <c:v>0</c:v>
                </c:pt>
                <c:pt idx="5">
                  <c:v>0.63260000000000005</c:v>
                </c:pt>
              </c:numCache>
            </c:numRef>
          </c:val>
        </c:ser>
        <c:ser>
          <c:idx val="4"/>
          <c:order val="4"/>
          <c:tx>
            <c:strRef>
              <c:f>с23!$G$3</c:f>
              <c:strCache>
                <c:ptCount val="1"/>
                <c:pt idx="0">
                  <c:v>Контейнеры</c:v>
                </c:pt>
              </c:strCache>
            </c:strRef>
          </c:tx>
          <c:invertIfNegative val="0"/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с23!$G$14:$G$19</c:f>
              <c:numCache>
                <c:formatCode>General</c:formatCode>
                <c:ptCount val="6"/>
                <c:pt idx="0">
                  <c:v>5.0000000000000001E-3</c:v>
                </c:pt>
                <c:pt idx="1">
                  <c:v>0.54089999999999994</c:v>
                </c:pt>
                <c:pt idx="2" formatCode="#,##0.0">
                  <c:v>0.14470000000000011</c:v>
                </c:pt>
                <c:pt idx="3">
                  <c:v>0.32430000000000003</c:v>
                </c:pt>
                <c:pt idx="4">
                  <c:v>0</c:v>
                </c:pt>
                <c:pt idx="5">
                  <c:v>0.48669999999999997</c:v>
                </c:pt>
              </c:numCache>
            </c:numRef>
          </c:val>
        </c:ser>
        <c:ser>
          <c:idx val="5"/>
          <c:order val="5"/>
          <c:tx>
            <c:strRef>
              <c:f>с23!$H$3</c:f>
              <c:strCache>
                <c:ptCount val="1"/>
                <c:pt idx="0">
                  <c:v>Грузы на паромах</c:v>
                </c:pt>
              </c:strCache>
            </c:strRef>
          </c:tx>
          <c:invertIfNegative val="0"/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с23!$H$14:$H$19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 formatCode="#,##0.0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6"/>
          <c:order val="6"/>
          <c:tx>
            <c:strRef>
              <c:f>с23!$I$3</c:f>
              <c:strCache>
                <c:ptCount val="1"/>
                <c:pt idx="0">
                  <c:v>Ro-Ro</c:v>
                </c:pt>
              </c:strCache>
            </c:strRef>
          </c:tx>
          <c:invertIfNegative val="0"/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с23!$I$14:$I$19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 formatCode="#,##0.0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7"/>
          <c:order val="7"/>
          <c:tx>
            <c:strRef>
              <c:f>с23!$J$3</c:f>
              <c:strCache>
                <c:ptCount val="1"/>
                <c:pt idx="0">
                  <c:v>Наливные</c:v>
                </c:pt>
              </c:strCache>
            </c:strRef>
          </c:tx>
          <c:invertIfNegative val="0"/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с23!$J$14:$J$19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 formatCode="#,##0.0">
                  <c:v>0.16990000000000099</c:v>
                </c:pt>
                <c:pt idx="3">
                  <c:v>2.3696999999999999</c:v>
                </c:pt>
                <c:pt idx="4">
                  <c:v>5.8793999999999995</c:v>
                </c:pt>
                <c:pt idx="5">
                  <c:v>1.3551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837440"/>
        <c:axId val="263148608"/>
      </c:barChart>
      <c:lineChart>
        <c:grouping val="standard"/>
        <c:varyColors val="0"/>
        <c:ser>
          <c:idx val="0"/>
          <c:order val="0"/>
          <c:tx>
            <c:strRef>
              <c:f>с23!$C$3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pPr>
              <a:noFill/>
            </c:spPr>
          </c:marker>
          <c:dLbls>
            <c:numFmt formatCode="#,##0.00" sourceLinked="0"/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с23!$B$14:$B$19</c:f>
              <c:strCache>
                <c:ptCount val="6"/>
                <c:pt idx="0">
                  <c:v>Кандалакша</c:v>
                </c:pt>
                <c:pt idx="1">
                  <c:v>Дудинка</c:v>
                </c:pt>
                <c:pt idx="2">
                  <c:v>Другие</c:v>
                </c:pt>
                <c:pt idx="3">
                  <c:v>Архангельск</c:v>
                </c:pt>
                <c:pt idx="4">
                  <c:v>Варандей</c:v>
                </c:pt>
                <c:pt idx="5">
                  <c:v>Мурманск</c:v>
                </c:pt>
              </c:strCache>
            </c:strRef>
          </c:cat>
          <c:val>
            <c:numRef>
              <c:f>с23!$C$14:$C$19</c:f>
              <c:numCache>
                <c:formatCode>#,##0</c:formatCode>
                <c:ptCount val="6"/>
                <c:pt idx="0" formatCode="#,##0.0">
                  <c:v>0.87109999999999999</c:v>
                </c:pt>
                <c:pt idx="1">
                  <c:v>1.016</c:v>
                </c:pt>
                <c:pt idx="2" formatCode="#,##0.0">
                  <c:v>1.2002000000000044</c:v>
                </c:pt>
                <c:pt idx="3" formatCode="General">
                  <c:v>4.1752999999999991</c:v>
                </c:pt>
                <c:pt idx="4" formatCode="General">
                  <c:v>5.8793999999999995</c:v>
                </c:pt>
                <c:pt idx="5" formatCode="General">
                  <c:v>21.866400000000002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837440"/>
        <c:axId val="263148608"/>
      </c:lineChart>
      <c:catAx>
        <c:axId val="17183744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263148608"/>
        <c:crosses val="autoZero"/>
        <c:auto val="1"/>
        <c:lblAlgn val="ctr"/>
        <c:lblOffset val="100"/>
        <c:noMultiLvlLbl val="0"/>
      </c:catAx>
      <c:valAx>
        <c:axId val="26314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71837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8067635020211847E-2"/>
          <c:y val="0.19184066426365348"/>
          <c:w val="0.25443094966756086"/>
          <c:h val="0.55469548810096869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млн. </a:t>
            </a:r>
            <a:r>
              <a:rPr lang="ru-RU" dirty="0" smtClean="0"/>
              <a:t>т</a:t>
            </a:r>
            <a:endParaRPr lang="ru-RU" dirty="0"/>
          </a:p>
        </c:rich>
      </c:tx>
      <c:layout>
        <c:manualLayout>
          <c:xMode val="edge"/>
          <c:yMode val="edge"/>
          <c:x val="8.2530213537917396E-2"/>
          <c:y val="3.824876218572768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2694392403888152E-2"/>
          <c:y val="2.3592090838635064E-2"/>
          <c:w val="0.9195039021539464"/>
          <c:h val="0.92317486812040961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с31!$D$3</c:f>
              <c:strCache>
                <c:ptCount val="1"/>
                <c:pt idx="0">
                  <c:v>Навалочные</c:v>
                </c:pt>
              </c:strCache>
            </c:strRef>
          </c:tx>
          <c:invertIfNegative val="0"/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с31!$D$15:$D$23</c:f>
              <c:numCache>
                <c:formatCode>0.00</c:formatCode>
                <c:ptCount val="9"/>
                <c:pt idx="0">
                  <c:v>1.8879000000000088</c:v>
                </c:pt>
                <c:pt idx="1">
                  <c:v>1.2944</c:v>
                </c:pt>
                <c:pt idx="2">
                  <c:v>3.4006000000000003</c:v>
                </c:pt>
                <c:pt idx="3">
                  <c:v>5.3659999999999997</c:v>
                </c:pt>
                <c:pt idx="4">
                  <c:v>2.7588000000000004</c:v>
                </c:pt>
                <c:pt idx="5">
                  <c:v>2.6846999999999999</c:v>
                </c:pt>
                <c:pt idx="6">
                  <c:v>6.3390000000000004</c:v>
                </c:pt>
                <c:pt idx="7">
                  <c:v>6.2796000000000003</c:v>
                </c:pt>
                <c:pt idx="8">
                  <c:v>15.162400000000002</c:v>
                </c:pt>
              </c:numCache>
            </c:numRef>
          </c:val>
        </c:ser>
        <c:ser>
          <c:idx val="2"/>
          <c:order val="2"/>
          <c:tx>
            <c:strRef>
              <c:f>с31!$E$3</c:f>
              <c:strCache>
                <c:ptCount val="1"/>
                <c:pt idx="0">
                  <c:v>Лесные</c:v>
                </c:pt>
              </c:strCache>
            </c:strRef>
          </c:tx>
          <c:invertIfNegative val="0"/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с31!$E$15:$E$23</c:f>
              <c:numCache>
                <c:formatCode>0.00</c:formatCode>
                <c:ptCount val="9"/>
                <c:pt idx="0">
                  <c:v>2.8499999999999887E-2</c:v>
                </c:pt>
                <c:pt idx="1">
                  <c:v>0</c:v>
                </c:pt>
                <c:pt idx="2">
                  <c:v>5.3700000000000005E-2</c:v>
                </c:pt>
                <c:pt idx="3">
                  <c:v>2E-3</c:v>
                </c:pt>
                <c:pt idx="6">
                  <c:v>3.0999999999999999E-3</c:v>
                </c:pt>
                <c:pt idx="8">
                  <c:v>0.627</c:v>
                </c:pt>
              </c:numCache>
            </c:numRef>
          </c:val>
        </c:ser>
        <c:ser>
          <c:idx val="3"/>
          <c:order val="3"/>
          <c:tx>
            <c:strRef>
              <c:f>с31!$F$3</c:f>
              <c:strCache>
                <c:ptCount val="1"/>
                <c:pt idx="0">
                  <c:v>Генеральные</c:v>
                </c:pt>
              </c:strCache>
            </c:strRef>
          </c:tx>
          <c:invertIfNegative val="0"/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с31!$F$15:$F$23</c:f>
              <c:numCache>
                <c:formatCode>0.00</c:formatCode>
                <c:ptCount val="9"/>
                <c:pt idx="0">
                  <c:v>0.67750000000000365</c:v>
                </c:pt>
                <c:pt idx="1">
                  <c:v>0.4118</c:v>
                </c:pt>
                <c:pt idx="2">
                  <c:v>0.2303</c:v>
                </c:pt>
                <c:pt idx="3">
                  <c:v>0.38330000000000003</c:v>
                </c:pt>
                <c:pt idx="4">
                  <c:v>3.3000000000000002E-2</c:v>
                </c:pt>
                <c:pt idx="6">
                  <c:v>1.6405999999999998</c:v>
                </c:pt>
                <c:pt idx="7">
                  <c:v>1.9275</c:v>
                </c:pt>
                <c:pt idx="8">
                  <c:v>11.9779</c:v>
                </c:pt>
              </c:numCache>
            </c:numRef>
          </c:val>
        </c:ser>
        <c:ser>
          <c:idx val="4"/>
          <c:order val="4"/>
          <c:tx>
            <c:strRef>
              <c:f>с31!$G$3</c:f>
              <c:strCache>
                <c:ptCount val="1"/>
                <c:pt idx="0">
                  <c:v>Контейнеры</c:v>
                </c:pt>
              </c:strCache>
            </c:strRef>
          </c:tx>
          <c:invertIfNegative val="0"/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с31!$G$15:$G$23</c:f>
              <c:numCache>
                <c:formatCode>0.00</c:formatCode>
                <c:ptCount val="9"/>
                <c:pt idx="0">
                  <c:v>1.3299999999999272E-2</c:v>
                </c:pt>
                <c:pt idx="1">
                  <c:v>0.06</c:v>
                </c:pt>
                <c:pt idx="3">
                  <c:v>9.4E-2</c:v>
                </c:pt>
                <c:pt idx="6">
                  <c:v>0.124</c:v>
                </c:pt>
                <c:pt idx="8">
                  <c:v>6.4582000000000006</c:v>
                </c:pt>
              </c:numCache>
            </c:numRef>
          </c:val>
        </c:ser>
        <c:ser>
          <c:idx val="5"/>
          <c:order val="5"/>
          <c:tx>
            <c:strRef>
              <c:f>с31!$H$3</c:f>
              <c:strCache>
                <c:ptCount val="1"/>
                <c:pt idx="0">
                  <c:v>Грузы на паромах</c:v>
                </c:pt>
              </c:strCache>
            </c:strRef>
          </c:tx>
          <c:invertIfNegative val="0"/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с31!$H$15:$H$23</c:f>
              <c:numCache>
                <c:formatCode>General</c:formatCode>
                <c:ptCount val="9"/>
                <c:pt idx="0" formatCode="0.00">
                  <c:v>2.4301000000000004</c:v>
                </c:pt>
                <c:pt idx="8" formatCode="0.00">
                  <c:v>0.87570000000000003</c:v>
                </c:pt>
              </c:numCache>
            </c:numRef>
          </c:val>
        </c:ser>
        <c:ser>
          <c:idx val="6"/>
          <c:order val="6"/>
          <c:tx>
            <c:strRef>
              <c:f>с31!$I$3</c:f>
              <c:strCache>
                <c:ptCount val="1"/>
                <c:pt idx="0">
                  <c:v>Ro-Ro</c:v>
                </c:pt>
              </c:strCache>
            </c:strRef>
          </c:tx>
          <c:invertIfNegative val="0"/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с31!$I$15:$I$23</c:f>
              <c:numCache>
                <c:formatCode>General</c:formatCode>
                <c:ptCount val="9"/>
                <c:pt idx="0" formatCode="0.00">
                  <c:v>0.57350000000000001</c:v>
                </c:pt>
                <c:pt idx="8" formatCode="0.00">
                  <c:v>2.5999999999999999E-2</c:v>
                </c:pt>
              </c:numCache>
            </c:numRef>
          </c:val>
        </c:ser>
        <c:ser>
          <c:idx val="7"/>
          <c:order val="7"/>
          <c:tx>
            <c:strRef>
              <c:f>с31!$J$3</c:f>
              <c:strCache>
                <c:ptCount val="1"/>
                <c:pt idx="0">
                  <c:v>Наливные</c:v>
                </c:pt>
              </c:strCache>
            </c:strRef>
          </c:tx>
          <c:invertIfNegative val="0"/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с31!$J$15:$J$23</c:f>
              <c:numCache>
                <c:formatCode>0.00</c:formatCode>
                <c:ptCount val="9"/>
                <c:pt idx="0">
                  <c:v>1.202</c:v>
                </c:pt>
                <c:pt idx="1">
                  <c:v>1.0915999999999999</c:v>
                </c:pt>
                <c:pt idx="2">
                  <c:v>0.34399999999999997</c:v>
                </c:pt>
                <c:pt idx="3">
                  <c:v>0.43619999999999998</c:v>
                </c:pt>
                <c:pt idx="4">
                  <c:v>4.5746000000000002</c:v>
                </c:pt>
                <c:pt idx="5">
                  <c:v>7.5246000000000004</c:v>
                </c:pt>
                <c:pt idx="6">
                  <c:v>2.2584</c:v>
                </c:pt>
                <c:pt idx="7">
                  <c:v>13.9162</c:v>
                </c:pt>
                <c:pt idx="8">
                  <c:v>86.423400000000001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104640"/>
        <c:axId val="285031744"/>
      </c:barChart>
      <c:lineChart>
        <c:grouping val="standard"/>
        <c:varyColors val="0"/>
        <c:ser>
          <c:idx val="0"/>
          <c:order val="0"/>
          <c:tx>
            <c:strRef>
              <c:f>с31!$C$3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pPr>
              <a:noFill/>
            </c:spPr>
          </c:marker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с31!$B$15:$B$23</c:f>
              <c:strCache>
                <c:ptCount val="9"/>
                <c:pt idx="0">
                  <c:v>Другие</c:v>
                </c:pt>
                <c:pt idx="1">
                  <c:v>Таганрог</c:v>
                </c:pt>
                <c:pt idx="2">
                  <c:v>Ейск</c:v>
                </c:pt>
                <c:pt idx="3">
                  <c:v>Азов</c:v>
                </c:pt>
                <c:pt idx="4">
                  <c:v>Кавказ</c:v>
                </c:pt>
                <c:pt idx="5">
                  <c:v>Тамань</c:v>
                </c:pt>
                <c:pt idx="6">
                  <c:v>Ростов</c:v>
                </c:pt>
                <c:pt idx="7">
                  <c:v>Туапсе</c:v>
                </c:pt>
                <c:pt idx="8">
                  <c:v>Новороссийск</c:v>
                </c:pt>
              </c:strCache>
            </c:strRef>
          </c:cat>
          <c:val>
            <c:numRef>
              <c:f>с31!$C$15:$C$23</c:f>
              <c:numCache>
                <c:formatCode>0.00</c:formatCode>
                <c:ptCount val="9"/>
                <c:pt idx="0">
                  <c:v>7.0020999999999916</c:v>
                </c:pt>
                <c:pt idx="1">
                  <c:v>2.8583999999999996</c:v>
                </c:pt>
                <c:pt idx="2">
                  <c:v>4.0285999999999991</c:v>
                </c:pt>
                <c:pt idx="3">
                  <c:v>6.2811000000000003</c:v>
                </c:pt>
                <c:pt idx="4">
                  <c:v>10.168200000000001</c:v>
                </c:pt>
                <c:pt idx="5">
                  <c:v>10.209299999999999</c:v>
                </c:pt>
                <c:pt idx="6">
                  <c:v>10.364800000000001</c:v>
                </c:pt>
                <c:pt idx="7">
                  <c:v>22.123300000000004</c:v>
                </c:pt>
                <c:pt idx="8">
                  <c:v>121.592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104640"/>
        <c:axId val="285031744"/>
      </c:lineChart>
      <c:catAx>
        <c:axId val="18110464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85031744"/>
        <c:crosses val="autoZero"/>
        <c:auto val="1"/>
        <c:lblAlgn val="ctr"/>
        <c:lblOffset val="100"/>
        <c:noMultiLvlLbl val="0"/>
      </c:catAx>
      <c:valAx>
        <c:axId val="28503174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81104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248223941632056"/>
          <c:y val="0.14549973028431915"/>
          <c:w val="0.22434940638254805"/>
          <c:h val="0.4888544847091956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млн. тонн</a:t>
            </a:r>
          </a:p>
        </c:rich>
      </c:tx>
      <c:layout>
        <c:manualLayout>
          <c:xMode val="edge"/>
          <c:yMode val="edge"/>
          <c:x val="0.12379835928580676"/>
          <c:y val="4.65082253734301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217922311280597"/>
          <c:y val="3.3874964714078935E-2"/>
          <c:w val="0.88142430626664936"/>
          <c:h val="0.85002540586316866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с36!$D$2</c:f>
              <c:strCache>
                <c:ptCount val="1"/>
                <c:pt idx="0">
                  <c:v>Навалочные</c:v>
                </c:pt>
              </c:strCache>
            </c:strRef>
          </c:tx>
          <c:invertIfNegative val="0"/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с36!$D$3:$D$5</c:f>
              <c:numCache>
                <c:formatCode>0.00</c:formatCode>
                <c:ptCount val="3"/>
                <c:pt idx="0">
                  <c:v>0.14990000000000001</c:v>
                </c:pt>
                <c:pt idx="1">
                  <c:v>0.72089999999999999</c:v>
                </c:pt>
                <c:pt idx="2">
                  <c:v>0.3145</c:v>
                </c:pt>
              </c:numCache>
            </c:numRef>
          </c:val>
        </c:ser>
        <c:ser>
          <c:idx val="2"/>
          <c:order val="2"/>
          <c:tx>
            <c:strRef>
              <c:f>с36!$E$2</c:f>
              <c:strCache>
                <c:ptCount val="1"/>
                <c:pt idx="0">
                  <c:v>Лесные</c:v>
                </c:pt>
              </c:strCache>
            </c:strRef>
          </c:tx>
          <c:invertIfNegative val="0"/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с36!$E$3:$E$5</c:f>
              <c:numCache>
                <c:formatCode>0.00</c:formatCode>
                <c:ptCount val="3"/>
                <c:pt idx="0">
                  <c:v>4.0999999999999995E-3</c:v>
                </c:pt>
                <c:pt idx="1">
                  <c:v>0.28449999999999992</c:v>
                </c:pt>
                <c:pt idx="2">
                  <c:v>2.1399999999999999E-2</c:v>
                </c:pt>
              </c:numCache>
            </c:numRef>
          </c:val>
        </c:ser>
        <c:ser>
          <c:idx val="3"/>
          <c:order val="3"/>
          <c:tx>
            <c:strRef>
              <c:f>с36!$F$2</c:f>
              <c:strCache>
                <c:ptCount val="1"/>
                <c:pt idx="0">
                  <c:v>Генеральные</c:v>
                </c:pt>
              </c:strCache>
            </c:strRef>
          </c:tx>
          <c:invertIfNegative val="0"/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с36!$F$3:$F$5</c:f>
              <c:numCache>
                <c:formatCode>0.00</c:formatCode>
                <c:ptCount val="3"/>
                <c:pt idx="0">
                  <c:v>7.7599999999999988E-2</c:v>
                </c:pt>
                <c:pt idx="1">
                  <c:v>1.5365</c:v>
                </c:pt>
                <c:pt idx="2">
                  <c:v>0.34810000000000002</c:v>
                </c:pt>
              </c:numCache>
            </c:numRef>
          </c:val>
        </c:ser>
        <c:ser>
          <c:idx val="4"/>
          <c:order val="4"/>
          <c:tx>
            <c:strRef>
              <c:f>с36!$G$2</c:f>
              <c:strCache>
                <c:ptCount val="1"/>
                <c:pt idx="0">
                  <c:v>Контейнеры</c:v>
                </c:pt>
              </c:strCache>
            </c:strRef>
          </c:tx>
          <c:invertIfNegative val="0"/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с36!$G$3:$G$5</c:f>
              <c:numCache>
                <c:formatCode>0.00</c:formatCode>
                <c:ptCount val="3"/>
                <c:pt idx="0">
                  <c:v>5.0000000000000001E-3</c:v>
                </c:pt>
                <c:pt idx="1">
                  <c:v>3.4000000000000002E-2</c:v>
                </c:pt>
                <c:pt idx="2">
                  <c:v>3.0000000000000001E-3</c:v>
                </c:pt>
              </c:numCache>
            </c:numRef>
          </c:val>
        </c:ser>
        <c:ser>
          <c:idx val="5"/>
          <c:order val="5"/>
          <c:tx>
            <c:strRef>
              <c:f>с36!$H$2</c:f>
              <c:strCache>
                <c:ptCount val="1"/>
                <c:pt idx="0">
                  <c:v>Грузы на паромах</c:v>
                </c:pt>
              </c:strCache>
            </c:strRef>
          </c:tx>
          <c:invertIfNegative val="0"/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с36!$H$3:$H$5</c:f>
              <c:numCache>
                <c:formatCode>General</c:formatCode>
                <c:ptCount val="3"/>
                <c:pt idx="0" formatCode="0.00">
                  <c:v>2.1000000000000001E-2</c:v>
                </c:pt>
              </c:numCache>
            </c:numRef>
          </c:val>
        </c:ser>
        <c:ser>
          <c:idx val="6"/>
          <c:order val="6"/>
          <c:tx>
            <c:strRef>
              <c:f>с36!$I$2</c:f>
              <c:strCache>
                <c:ptCount val="1"/>
                <c:pt idx="0">
                  <c:v>Ro-Ro</c:v>
                </c:pt>
              </c:strCache>
            </c:strRef>
          </c:tx>
          <c:invertIfNegative val="0"/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с36!$I$3:$I$5</c:f>
              <c:numCache>
                <c:formatCode>General</c:formatCode>
                <c:ptCount val="3"/>
              </c:numCache>
            </c:numRef>
          </c:val>
        </c:ser>
        <c:ser>
          <c:idx val="7"/>
          <c:order val="7"/>
          <c:tx>
            <c:strRef>
              <c:f>с36!$J$2</c:f>
              <c:strCache>
                <c:ptCount val="1"/>
                <c:pt idx="0">
                  <c:v>Наливные</c:v>
                </c:pt>
              </c:strCache>
            </c:strRef>
          </c:tx>
          <c:invertIfNegative val="0"/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с36!$J$3:$J$5</c:f>
              <c:numCache>
                <c:formatCode>0.00</c:formatCode>
                <c:ptCount val="3"/>
                <c:pt idx="1">
                  <c:v>0.14549999999999999</c:v>
                </c:pt>
                <c:pt idx="2">
                  <c:v>4.2652999999999999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982528"/>
        <c:axId val="285054016"/>
      </c:barChart>
      <c:lineChart>
        <c:grouping val="standard"/>
        <c:varyColors val="0"/>
        <c:ser>
          <c:idx val="0"/>
          <c:order val="0"/>
          <c:tx>
            <c:strRef>
              <c:f>с36!$C$2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pPr>
              <a:noFill/>
            </c:spPr>
          </c:marker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с36!$B$3:$B$5</c:f>
              <c:strCache>
                <c:ptCount val="3"/>
                <c:pt idx="0">
                  <c:v>Оля</c:v>
                </c:pt>
                <c:pt idx="1">
                  <c:v>Астрахань </c:v>
                </c:pt>
                <c:pt idx="2">
                  <c:v>Махачкала</c:v>
                </c:pt>
              </c:strCache>
            </c:strRef>
          </c:cat>
          <c:val>
            <c:numRef>
              <c:f>с36!$C$3:$C$5</c:f>
              <c:numCache>
                <c:formatCode>0.00</c:formatCode>
                <c:ptCount val="3"/>
                <c:pt idx="0">
                  <c:v>0.25689999999999996</c:v>
                </c:pt>
                <c:pt idx="1">
                  <c:v>2.7214999999999994</c:v>
                </c:pt>
                <c:pt idx="2">
                  <c:v>4.9516999999999998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982528"/>
        <c:axId val="285054016"/>
      </c:lineChart>
      <c:catAx>
        <c:axId val="18498252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85054016"/>
        <c:crosses val="autoZero"/>
        <c:auto val="1"/>
        <c:lblAlgn val="ctr"/>
        <c:lblOffset val="100"/>
        <c:noMultiLvlLbl val="0"/>
      </c:catAx>
      <c:valAx>
        <c:axId val="28505401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4982528"/>
        <c:crosses val="autoZero"/>
        <c:crossBetween val="between"/>
      </c:valAx>
      <c:spPr>
        <a:solidFill>
          <a:srgbClr val="FFFFFF"/>
        </a:solidFill>
        <a:ln w="3175" cmpd="sng">
          <a:prstDash val="solid"/>
        </a:ln>
      </c:spPr>
    </c:plotArea>
    <c:legend>
      <c:legendPos val="r"/>
      <c:layout>
        <c:manualLayout>
          <c:xMode val="edge"/>
          <c:yMode val="edge"/>
          <c:x val="0.11706130904040585"/>
          <c:y val="0.15726409484855583"/>
          <c:w val="0.27705926893667437"/>
          <c:h val="0.55427401094314011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>
          <a:alpha val="50000"/>
        </a:srgbClr>
      </a:solidFill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млн. тонн</a:t>
            </a:r>
          </a:p>
        </c:rich>
      </c:tx>
      <c:layout>
        <c:manualLayout>
          <c:xMode val="edge"/>
          <c:yMode val="edge"/>
          <c:x val="8.2925093546980119E-2"/>
          <c:y val="5.23517314974501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6872431762356239E-2"/>
          <c:y val="3.6327258093521012E-2"/>
          <c:w val="0.90935672292119751"/>
          <c:h val="0.73771015153576713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с38!$D$2</c:f>
              <c:strCache>
                <c:ptCount val="1"/>
                <c:pt idx="0">
                  <c:v>Навалочные</c:v>
                </c:pt>
              </c:strCache>
            </c:strRef>
          </c:tx>
          <c:invertIfNegative val="0"/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с38!$D$13:$D$21</c:f>
              <c:numCache>
                <c:formatCode>0.00</c:formatCode>
                <c:ptCount val="9"/>
                <c:pt idx="0">
                  <c:v>1.5385999999999918</c:v>
                </c:pt>
                <c:pt idx="1">
                  <c:v>2.8310999999999997</c:v>
                </c:pt>
                <c:pt idx="2">
                  <c:v>5.1266000000000007</c:v>
                </c:pt>
                <c:pt idx="4">
                  <c:v>1.7504999999999999</c:v>
                </c:pt>
                <c:pt idx="6">
                  <c:v>8.4662999999999986</c:v>
                </c:pt>
                <c:pt idx="7">
                  <c:v>22.239599999999999</c:v>
                </c:pt>
                <c:pt idx="8">
                  <c:v>27.049700000000005</c:v>
                </c:pt>
              </c:numCache>
            </c:numRef>
          </c:val>
        </c:ser>
        <c:ser>
          <c:idx val="2"/>
          <c:order val="2"/>
          <c:tx>
            <c:strRef>
              <c:f>с38!$E$2</c:f>
              <c:strCache>
                <c:ptCount val="1"/>
                <c:pt idx="0">
                  <c:v>Лесные</c:v>
                </c:pt>
              </c:strCache>
            </c:strRef>
          </c:tx>
          <c:invertIfNegative val="0"/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с38!$E$13:$E$21</c:f>
              <c:numCache>
                <c:formatCode>General</c:formatCode>
                <c:ptCount val="9"/>
                <c:pt idx="0" formatCode="0.00">
                  <c:v>1.5196999999999996</c:v>
                </c:pt>
                <c:pt idx="2" formatCode="0.00">
                  <c:v>2.2100000000000002E-2</c:v>
                </c:pt>
                <c:pt idx="3" formatCode="0.00">
                  <c:v>0.24209999999999998</c:v>
                </c:pt>
                <c:pt idx="4" formatCode="0.00">
                  <c:v>0.1045</c:v>
                </c:pt>
                <c:pt idx="6" formatCode="0.00">
                  <c:v>0.26030000000000003</c:v>
                </c:pt>
                <c:pt idx="7" formatCode="0.00">
                  <c:v>0.58489999999999998</c:v>
                </c:pt>
              </c:numCache>
            </c:numRef>
          </c:val>
        </c:ser>
        <c:ser>
          <c:idx val="3"/>
          <c:order val="3"/>
          <c:tx>
            <c:strRef>
              <c:f>с38!$F$2</c:f>
              <c:strCache>
                <c:ptCount val="1"/>
                <c:pt idx="0">
                  <c:v>Генеральные</c:v>
                </c:pt>
              </c:strCache>
            </c:strRef>
          </c:tx>
          <c:invertIfNegative val="0"/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с38!$F$13:$F$21</c:f>
              <c:numCache>
                <c:formatCode>General</c:formatCode>
                <c:ptCount val="9"/>
                <c:pt idx="0" formatCode="0.00">
                  <c:v>1.2979999999999996</c:v>
                </c:pt>
                <c:pt idx="2" formatCode="0.00">
                  <c:v>6.1900000000000004E-2</c:v>
                </c:pt>
                <c:pt idx="4" formatCode="0.00">
                  <c:v>4.0516999999999994</c:v>
                </c:pt>
                <c:pt idx="6" formatCode="0.00">
                  <c:v>4.3828000000000005</c:v>
                </c:pt>
                <c:pt idx="7" formatCode="0.00">
                  <c:v>0.43680000000000002</c:v>
                </c:pt>
                <c:pt idx="8" formatCode="0.00">
                  <c:v>0.23780000000000001</c:v>
                </c:pt>
              </c:numCache>
            </c:numRef>
          </c:val>
        </c:ser>
        <c:ser>
          <c:idx val="4"/>
          <c:order val="4"/>
          <c:tx>
            <c:strRef>
              <c:f>с38!$G$2</c:f>
              <c:strCache>
                <c:ptCount val="1"/>
                <c:pt idx="0">
                  <c:v>Контейнеры</c:v>
                </c:pt>
              </c:strCache>
            </c:strRef>
          </c:tx>
          <c:invertIfNegative val="0"/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с38!$G$13:$G$21</c:f>
              <c:numCache>
                <c:formatCode>General</c:formatCode>
                <c:ptCount val="9"/>
                <c:pt idx="0" formatCode="0.00">
                  <c:v>2.1222000000000008</c:v>
                </c:pt>
                <c:pt idx="4" formatCode="0.00">
                  <c:v>5.6217000000000006</c:v>
                </c:pt>
                <c:pt idx="6" formatCode="0.00">
                  <c:v>2.8300000000000002E-2</c:v>
                </c:pt>
                <c:pt idx="7" formatCode="0.00">
                  <c:v>1.2999999999999999E-3</c:v>
                </c:pt>
                <c:pt idx="8" formatCode="0.00">
                  <c:v>4.7103999999999999</c:v>
                </c:pt>
              </c:numCache>
            </c:numRef>
          </c:val>
        </c:ser>
        <c:ser>
          <c:idx val="5"/>
          <c:order val="5"/>
          <c:tx>
            <c:strRef>
              <c:f>с38!$H$2</c:f>
              <c:strCache>
                <c:ptCount val="1"/>
                <c:pt idx="0">
                  <c:v>Грузы на парамох</c:v>
                </c:pt>
              </c:strCache>
            </c:strRef>
          </c:tx>
          <c:invertIfNegative val="0"/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с38!$H$13:$H$21</c:f>
              <c:numCache>
                <c:formatCode>General</c:formatCode>
                <c:ptCount val="9"/>
                <c:pt idx="0" formatCode="0.00">
                  <c:v>1.0438000000000001</c:v>
                </c:pt>
                <c:pt idx="7" formatCode="0.00">
                  <c:v>1.0367999999999999</c:v>
                </c:pt>
              </c:numCache>
            </c:numRef>
          </c:val>
        </c:ser>
        <c:ser>
          <c:idx val="6"/>
          <c:order val="6"/>
          <c:tx>
            <c:strRef>
              <c:f>с38!$I$2</c:f>
              <c:strCache>
                <c:ptCount val="1"/>
                <c:pt idx="0">
                  <c:v>Ro-Ro</c:v>
                </c:pt>
              </c:strCache>
            </c:strRef>
          </c:tx>
          <c:invertIfNegative val="0"/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с38!$I$13:$I$21</c:f>
              <c:numCache>
                <c:formatCode>General</c:formatCode>
                <c:ptCount val="9"/>
                <c:pt idx="0" formatCode="0.00">
                  <c:v>4.0000000000000001E-3</c:v>
                </c:pt>
              </c:numCache>
            </c:numRef>
          </c:val>
        </c:ser>
        <c:ser>
          <c:idx val="7"/>
          <c:order val="7"/>
          <c:tx>
            <c:strRef>
              <c:f>с38!$J$2</c:f>
              <c:strCache>
                <c:ptCount val="1"/>
                <c:pt idx="0">
                  <c:v>Наливные</c:v>
                </c:pt>
              </c:strCache>
            </c:strRef>
          </c:tx>
          <c:invertIfNegative val="0"/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с38!$J$13:$J$21</c:f>
              <c:numCache>
                <c:formatCode>General</c:formatCode>
                <c:ptCount val="9"/>
                <c:pt idx="0" formatCode="0.00">
                  <c:v>1.1301000000000063</c:v>
                </c:pt>
                <c:pt idx="2" formatCode="0.00">
                  <c:v>1.4520999999999999</c:v>
                </c:pt>
                <c:pt idx="3" formatCode="0.00">
                  <c:v>7.9500999999999999</c:v>
                </c:pt>
                <c:pt idx="4" formatCode="0.00">
                  <c:v>3.6368</c:v>
                </c:pt>
                <c:pt idx="5" formatCode="0.00">
                  <c:v>16.068000000000001</c:v>
                </c:pt>
                <c:pt idx="6" formatCode="0.00">
                  <c:v>7.5744000000000007</c:v>
                </c:pt>
                <c:pt idx="7" formatCode="0.00">
                  <c:v>1.9496</c:v>
                </c:pt>
                <c:pt idx="8" formatCode="0.00">
                  <c:v>25.779700000000002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842496"/>
        <c:axId val="74436544"/>
      </c:barChart>
      <c:lineChart>
        <c:grouping val="standard"/>
        <c:varyColors val="0"/>
        <c:ser>
          <c:idx val="0"/>
          <c:order val="0"/>
          <c:tx>
            <c:strRef>
              <c:f>с38!$C$2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pPr>
              <a:noFill/>
            </c:spPr>
          </c:marker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с38!$B$13:$B$21</c:f>
              <c:strCache>
                <c:ptCount val="9"/>
                <c:pt idx="0">
                  <c:v>Другие</c:v>
                </c:pt>
                <c:pt idx="1">
                  <c:v>Шахтерск</c:v>
                </c:pt>
                <c:pt idx="2">
                  <c:v>Посьет</c:v>
                </c:pt>
                <c:pt idx="3">
                  <c:v>Де-Кастрий</c:v>
                </c:pt>
                <c:pt idx="4">
                  <c:v>Владивосток</c:v>
                </c:pt>
                <c:pt idx="5">
                  <c:v>Пригородное</c:v>
                </c:pt>
                <c:pt idx="6">
                  <c:v>Находка</c:v>
                </c:pt>
                <c:pt idx="7">
                  <c:v>Ванино</c:v>
                </c:pt>
                <c:pt idx="8">
                  <c:v>Восточный</c:v>
                </c:pt>
              </c:strCache>
            </c:strRef>
          </c:cat>
          <c:val>
            <c:numRef>
              <c:f>с38!$C$13:$C$21</c:f>
              <c:numCache>
                <c:formatCode>0.00</c:formatCode>
                <c:ptCount val="9"/>
                <c:pt idx="0">
                  <c:v>8.656200000000041</c:v>
                </c:pt>
                <c:pt idx="1">
                  <c:v>2.8310999999999997</c:v>
                </c:pt>
                <c:pt idx="2">
                  <c:v>6.6626000000000003</c:v>
                </c:pt>
                <c:pt idx="3">
                  <c:v>8.1922000000000015</c:v>
                </c:pt>
                <c:pt idx="4">
                  <c:v>15.336599999999999</c:v>
                </c:pt>
                <c:pt idx="5">
                  <c:v>16.068000000000001</c:v>
                </c:pt>
                <c:pt idx="6">
                  <c:v>20.738</c:v>
                </c:pt>
                <c:pt idx="7">
                  <c:v>26.248999999999999</c:v>
                </c:pt>
                <c:pt idx="8">
                  <c:v>57.777500000000003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842496"/>
        <c:axId val="74436544"/>
      </c:lineChart>
      <c:catAx>
        <c:axId val="188842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74436544"/>
        <c:crosses val="autoZero"/>
        <c:auto val="1"/>
        <c:lblAlgn val="ctr"/>
        <c:lblOffset val="100"/>
        <c:noMultiLvlLbl val="0"/>
      </c:catAx>
      <c:valAx>
        <c:axId val="7443654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88842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280240932133873"/>
          <c:y val="0.14251378525960495"/>
          <c:w val="0.23514653242485994"/>
          <c:h val="0.42294464354235833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0.63014</cdr:x>
      <cdr:y>0.24096</cdr:y>
    </cdr:from>
    <cdr:to>
      <cdr:x>0.91096</cdr:x>
      <cdr:y>0.31325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24736" y="1440160"/>
          <a:ext cx="295232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C00000"/>
              </a:solidFill>
            </a:rPr>
            <a:t>Крупнейший порт России</a:t>
          </a:r>
          <a:endParaRPr lang="ru-RU" sz="1800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25F21BB6-2024-4D25-8DBB-BEB332E221DB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768350"/>
            <a:ext cx="54260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4770D5F7-BD8B-4DFA-A491-A422B145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95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morport.ru/media/File/spb/developmentofports/current_bspb_lesnaya_gavan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logirus.ru/news/infrastructure/nadoeli_zagranichnye_terminaly_pust_budet_edinstvennyy_no_svoy.html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ass.ru/ekonomika/1681824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21.png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morport.ru/media/File/vlf/developmentofports/prichaly_5_6_schema.pdf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600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http://www.morvesti.ru/analitics/detail.php?ID=24439</a:t>
            </a:r>
            <a:endParaRPr lang="ru-RU" dirty="0" smtClean="0"/>
          </a:p>
          <a:p>
            <a:pPr marL="296151" indent="-296151">
              <a:buFontTx/>
              <a:buChar char="-"/>
            </a:pPr>
            <a:r>
              <a:rPr lang="ru-RU" dirty="0"/>
              <a:t>проект строительства причала № 88 в морском порту Большой порт Санкт-Петербург в составе реализуемого проекта реконструкции территории контейнерного терминала в морском порту, </a:t>
            </a:r>
            <a:r>
              <a:rPr lang="ru-RU" dirty="0" err="1"/>
              <a:t>предназначеного</a:t>
            </a:r>
            <a:r>
              <a:rPr lang="ru-RU" dirty="0"/>
              <a:t> для выгрузки и погрузки крупнотоннажных контейнеров на контейнеровозы типа «Капитан Серых» длиной 161,43 м, шириной 25,2 м и осадкой в грузу 9,8 м, проектной мощностью 300 тыс. TEU в год. Строящийся причал № 88 в морском порту Большой порт Санкт-Петербург в составе реализуемого проекта реконструкции территории контейнерного терминала в морском порту предназначен для выгрузки и погрузки крупнотоннажных контейнеров на контейнеровозы типа «Капитан Серых» длиной 161,43 метра, шириной 25,2 метра и осадкой в грузу 9,8 метров. Расчетное количество </a:t>
            </a:r>
            <a:r>
              <a:rPr lang="ru-RU" dirty="0" err="1"/>
              <a:t>судозаходов</a:t>
            </a:r>
            <a:r>
              <a:rPr lang="ru-RU" dirty="0"/>
              <a:t> к причалу № 88 – 180 заходов в год, проектная мощность терминала по обработке контейнеров: 300 тыс. TEU в год. Срок сдачи в эксплуатацию: декабрь 2015 года</a:t>
            </a:r>
          </a:p>
          <a:p>
            <a:pPr marL="296151" indent="-296151">
              <a:buFontTx/>
              <a:buChar char="-"/>
            </a:pPr>
            <a:r>
              <a:rPr lang="ru-RU" dirty="0"/>
              <a:t>  - </a:t>
            </a:r>
            <a:r>
              <a:rPr lang="ru-RU" dirty="0">
                <a:hlinkClick r:id="rId3"/>
              </a:rPr>
              <a:t>проект реконструкции акватории морского порта Большой порт Санкт-Петербург</a:t>
            </a:r>
            <a:r>
              <a:rPr lang="ru-RU" dirty="0"/>
              <a:t> в районе «Лесной гавани», «Барочного», «Восточного» и «</a:t>
            </a:r>
            <a:r>
              <a:rPr lang="ru-RU" dirty="0" err="1"/>
              <a:t>Екатерингофского</a:t>
            </a:r>
            <a:r>
              <a:rPr lang="ru-RU" dirty="0"/>
              <a:t>» бассейнов, а также снос части острова Кривая дамба. Реализация этого проекта позволит повысить уровень безопасности мореплавания при подходе морских судов к причалам рейда «Лесного мола», «Барочного» и «Восточного» бассейнов морского порта Большой порт Санкт-Петербург, создаст условия для развития прилегающих перегрузочных комплексов морского порта. В настоящее время осуществляется разработка проектной документации, которая в установленном порядке будет представлена на рассмотрение государственной экологической и государственной экспертиз. При условии положительного заключения всех государственных экспертиз по данному проекту начало дноуглубительных и строительно-монтажных работ предварительно запланировано на 2016 год.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66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ММПК "Бронка" строится на южном побережье Финского залива, в районе примыкания дамбы с кольцевой автодорогой к территории города Ломоносов. "Бронка" будет включать в себя три специализированных комплекса: контейнерный терминал, терминал накатных грузов, логистический центр. Площадь контейнерного терминала составит 107 га, терминала накатных грузов - 57 га, логистического центра - 42 га. Длина причальной линии контейнерного терминала составит 1176 м (пять причалов), терминала накатных грузов - 630 м (три причала).</a:t>
            </a:r>
          </a:p>
          <a:p>
            <a:r>
              <a:rPr lang="ru-RU" dirty="0"/>
              <a:t>Пропускная способность I очереди ММПК "Бронка" позволит обрабатывать 1,45 млн </a:t>
            </a:r>
            <a:r>
              <a:rPr lang="ru-RU" dirty="0" err="1"/>
              <a:t>TEUs</a:t>
            </a:r>
            <a:r>
              <a:rPr lang="ru-RU" dirty="0"/>
              <a:t> контейнерных и 260 тыс. единиц </a:t>
            </a:r>
            <a:r>
              <a:rPr lang="ru-RU" dirty="0" err="1"/>
              <a:t>ro-ro</a:t>
            </a:r>
            <a:r>
              <a:rPr lang="ru-RU" dirty="0"/>
              <a:t> грузов в год. В дальнейшем планируется увеличить мощность комплекса до 1,9 млн </a:t>
            </a:r>
            <a:r>
              <a:rPr lang="ru-RU" dirty="0" err="1"/>
              <a:t>TEUs</a:t>
            </a:r>
            <a:r>
              <a:rPr lang="ru-RU" dirty="0"/>
              <a:t> контейнерных грузов в год. После завершения строительства в 2015 году порт сможет принимать контейнеровозы класса </a:t>
            </a:r>
            <a:r>
              <a:rPr lang="ru-RU" dirty="0" err="1"/>
              <a:t>Post</a:t>
            </a:r>
            <a:r>
              <a:rPr lang="ru-RU" dirty="0"/>
              <a:t> </a:t>
            </a:r>
            <a:r>
              <a:rPr lang="ru-RU" dirty="0" err="1"/>
              <a:t>Panamax</a:t>
            </a:r>
            <a:r>
              <a:rPr lang="ru-RU" dirty="0"/>
              <a:t> и паромы класса </a:t>
            </a:r>
            <a:r>
              <a:rPr lang="ru-RU" dirty="0" err="1"/>
              <a:t>Finnstar</a:t>
            </a:r>
            <a:r>
              <a:rPr lang="ru-RU" dirty="0"/>
              <a:t>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424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Усть-Луга растет за счет нефти и нефтепродуктов.</a:t>
            </a:r>
            <a:r>
              <a:rPr lang="ru-RU" baseline="0" dirty="0" smtClean="0"/>
              <a:t> Почти все территории освоены. Отказ БМТ, задержка </a:t>
            </a:r>
            <a:r>
              <a:rPr lang="ru-RU" baseline="0" dirty="0" err="1" smtClean="0"/>
              <a:t>Еврохима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Складской комплекс задерживается.</a:t>
            </a:r>
          </a:p>
          <a:p>
            <a:endParaRPr lang="ru-RU" dirty="0" smtClean="0"/>
          </a:p>
          <a:p>
            <a:r>
              <a:rPr lang="ru-RU" dirty="0" smtClean="0"/>
              <a:t>БМТ - </a:t>
            </a:r>
            <a:r>
              <a:rPr lang="ru-RU" dirty="0"/>
              <a:t>реализация проекта приостановлена из-за нерешенности вопроса по развитию ж/д ст. </a:t>
            </a:r>
            <a:r>
              <a:rPr lang="ru-RU" dirty="0" err="1"/>
              <a:t>Лужская</a:t>
            </a:r>
            <a:r>
              <a:rPr lang="ru-RU" dirty="0"/>
              <a:t> Генеральная</a:t>
            </a:r>
          </a:p>
          <a:p>
            <a:r>
              <a:rPr lang="ru-RU" dirty="0"/>
              <a:t>Одной из причин задержки развития порта эксперты называли то, что компания РЖД не построила в срок станцию </a:t>
            </a:r>
            <a:r>
              <a:rPr lang="ru-RU" dirty="0" err="1"/>
              <a:t>Лужская</a:t>
            </a:r>
            <a:r>
              <a:rPr lang="ru-RU" dirty="0"/>
              <a:t>-Генеральная (три пути) в северной части порта Усть-Луга, вблизи которой планировались новые терминалы. Компания сократила объемы работ по развитию инфраструктуры на ближних подходах к порту Усть-Луга и строительству станции </a:t>
            </a:r>
            <a:r>
              <a:rPr lang="ru-RU" dirty="0" err="1"/>
              <a:t>Усть-Лужского</a:t>
            </a:r>
            <a:r>
              <a:rPr lang="ru-RU" dirty="0"/>
              <a:t> узла, мотивируя это нехваткой средств. 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ru-RU" i="1" dirty="0" smtClean="0">
                <a:solidFill>
                  <a:schemeClr val="accent6"/>
                </a:solidFill>
              </a:rPr>
              <a:t>Европейский серный терминал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2 причала, 500 м, осадка судна – 12,2 м.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СРВ – 2 ж/д пути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1 СПМ – 2000 т/час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система конвейеров и перегрузочных станций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вместимость склада – 100 тыс. т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 err="1">
                <a:solidFill>
                  <a:srgbClr val="6D6F71"/>
                </a:solidFill>
              </a:rPr>
              <a:t>кратцер</a:t>
            </a:r>
            <a:r>
              <a:rPr lang="ru-RU" sz="1500" dirty="0">
                <a:solidFill>
                  <a:srgbClr val="6D6F71"/>
                </a:solidFill>
              </a:rPr>
              <a:t>-кран</a:t>
            </a:r>
          </a:p>
          <a:p>
            <a:pPr eaLnBrk="1" hangingPunct="1"/>
            <a:r>
              <a:rPr lang="ru-RU" sz="1200" b="1" dirty="0">
                <a:solidFill>
                  <a:srgbClr val="C00000"/>
                </a:solidFill>
              </a:rPr>
              <a:t>На полное развитие: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2 СРВ – 2*2 ж/д пути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2 СПМ – 2000 т/час</a:t>
            </a:r>
          </a:p>
          <a:p>
            <a:pPr marL="296151" indent="-296151">
              <a:buBlip>
                <a:blip r:embed="rId3"/>
              </a:buBlip>
            </a:pPr>
            <a:r>
              <a:rPr lang="ru-RU" sz="1500" dirty="0">
                <a:solidFill>
                  <a:srgbClr val="6D6F71"/>
                </a:solidFill>
              </a:rPr>
              <a:t>вместимость склада – 2*100 тыс. т</a:t>
            </a:r>
          </a:p>
          <a:p>
            <a:pPr fontAlgn="t"/>
            <a:r>
              <a:rPr lang="ru-RU" dirty="0"/>
              <a:t>ЕСТ строит под "ФосАгро" складские мощности, первую "нитку" — на 100 тыс. т — планируется запустить этим летом</a:t>
            </a:r>
            <a:endParaRPr lang="ru-RU" i="1" dirty="0" smtClean="0">
              <a:solidFill>
                <a:schemeClr val="accent6"/>
              </a:solidFill>
            </a:endParaRPr>
          </a:p>
          <a:p>
            <a:pPr marL="296151" indent="-296151" fontAlgn="t">
              <a:buFont typeface="Arial" panose="020B0604020202020204" pitchFamily="34" charset="0"/>
              <a:buChar char="•"/>
            </a:pPr>
            <a:endParaRPr lang="ru-RU" i="1" dirty="0" smtClean="0">
              <a:solidFill>
                <a:schemeClr val="accent6"/>
              </a:solidFill>
            </a:endParaRPr>
          </a:p>
          <a:p>
            <a:pPr marL="296151" indent="-296151" fontAlgn="t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accent6"/>
                </a:solidFill>
              </a:rPr>
              <a:t>«</a:t>
            </a:r>
            <a:r>
              <a:rPr lang="ru-RU" i="1" dirty="0" err="1" smtClean="0">
                <a:solidFill>
                  <a:schemeClr val="accent6"/>
                </a:solidFill>
              </a:rPr>
              <a:t>ЕвроХим</a:t>
            </a:r>
            <a:r>
              <a:rPr lang="ru-RU" i="1" dirty="0" smtClean="0">
                <a:solidFill>
                  <a:schemeClr val="accent6"/>
                </a:solidFill>
              </a:rPr>
              <a:t>» - планирует строительство производства аммиака в районе порта  Усть-Луга (700 тыс. т)</a:t>
            </a:r>
          </a:p>
          <a:p>
            <a:pPr marL="296151" indent="-296151" fontAlgn="t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accent6"/>
                </a:solidFill>
              </a:rPr>
              <a:t>«</a:t>
            </a:r>
            <a:r>
              <a:rPr lang="ru-RU" i="1" dirty="0" err="1" smtClean="0">
                <a:solidFill>
                  <a:schemeClr val="accent6"/>
                </a:solidFill>
              </a:rPr>
              <a:t>Фосагро</a:t>
            </a:r>
            <a:r>
              <a:rPr lang="ru-RU" i="1" dirty="0" smtClean="0">
                <a:solidFill>
                  <a:schemeClr val="accent6"/>
                </a:solidFill>
              </a:rPr>
              <a:t>» - производство фосфорно-калийных удобрений на базе ОАО «</a:t>
            </a:r>
            <a:r>
              <a:rPr lang="ru-RU" i="1" dirty="0" err="1" smtClean="0">
                <a:solidFill>
                  <a:schemeClr val="accent6"/>
                </a:solidFill>
              </a:rPr>
              <a:t>Метахим</a:t>
            </a:r>
            <a:r>
              <a:rPr lang="ru-RU" i="1" dirty="0" smtClean="0">
                <a:solidFill>
                  <a:schemeClr val="accent6"/>
                </a:solidFill>
              </a:rPr>
              <a:t>» в Волхове, 2014 г.</a:t>
            </a:r>
          </a:p>
          <a:p>
            <a:pPr marL="296151" indent="-296151" fontAlgn="t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accent6"/>
                </a:solidFill>
              </a:rPr>
              <a:t>Обсуждалась возможность строительства завода в Мурманске</a:t>
            </a:r>
          </a:p>
          <a:p>
            <a:pPr marL="296151" indent="-296151" fontAlgn="t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accent6"/>
                </a:solidFill>
              </a:rPr>
              <a:t>Обсуждалась возможность производства удобрений на  ОАО «</a:t>
            </a:r>
            <a:r>
              <a:rPr lang="ru-RU" i="1" dirty="0" err="1" smtClean="0">
                <a:solidFill>
                  <a:schemeClr val="accent6"/>
                </a:solidFill>
              </a:rPr>
              <a:t>Новоуренгойский</a:t>
            </a:r>
            <a:r>
              <a:rPr lang="ru-RU" i="1" dirty="0" smtClean="0">
                <a:solidFill>
                  <a:schemeClr val="accent6"/>
                </a:solidFill>
              </a:rPr>
              <a:t> ГХК» в ЯНАО (до 3000 тыс. т), вывоз по Северному морскому пути (Сабетта)</a:t>
            </a:r>
          </a:p>
          <a:p>
            <a:r>
              <a:rPr lang="ru-RU" dirty="0"/>
              <a:t>Общество с ограниченной ответственностью «Балтийский Терминал Удобрений» (ООО «БТУ») (входит в Группу компаний «ИСТ») реализует проект строительства на территории Морского торгового порта «Усть-Луга» в Ленинградской области морского терминала перевалки генеральных грузов и удобрений мощностью более 4 млн. тонн, который предполагает создание искусственного земельного участка и последующее строительство на нём терминального комплекса. Инвестиции</a:t>
            </a:r>
          </a:p>
          <a:p>
            <a:r>
              <a:rPr lang="ru-RU" dirty="0"/>
              <a:t>в строительство терминала составят $140 млн, включая создание земельного участка. Планируется, что первая перевалка грузов по графику пройдет в 2016 году, запуск терминала на полную мощность будет осуществлен в 2018 году. Терминал является составной частью крупного инвестиционного проекта Группы компаний «ИСТ» по строительству </a:t>
            </a:r>
            <a:r>
              <a:rPr lang="ru-RU" dirty="0" err="1"/>
              <a:t>Карбамидного</a:t>
            </a:r>
            <a:r>
              <a:rPr lang="ru-RU" dirty="0"/>
              <a:t> завода на территории Индустриальной зоны, прилегающей к порту «Усть-Луга». </a:t>
            </a:r>
            <a:r>
              <a:rPr lang="ru-RU" dirty="0" err="1"/>
              <a:t>Карбамидный</a:t>
            </a:r>
            <a:r>
              <a:rPr lang="ru-RU" dirty="0"/>
              <a:t> завод, представляющий собой единый производственно-логистический комплекс, будет включать производство из природного газа синтетического аммиака, раствора и грануляции карбамида мощностью 350 тыс. тонн аммиака и 1,2 млн. тонн карбамида в год. Завершение строительства предприятия намечено на конец 2017 года, а запуск производства - на первый квартал 2018 года. Терминальный комплекс и </a:t>
            </a:r>
            <a:r>
              <a:rPr lang="ru-RU" dirty="0" err="1"/>
              <a:t>Карбамидный</a:t>
            </a:r>
            <a:r>
              <a:rPr lang="ru-RU" dirty="0"/>
              <a:t> завод будут связаны коридором коммуникаций.</a:t>
            </a:r>
          </a:p>
          <a:p>
            <a:r>
              <a:rPr lang="ru-RU" dirty="0"/>
              <a:t>Комп</a:t>
            </a:r>
          </a:p>
          <a:p>
            <a:r>
              <a:rPr lang="ru-RU" dirty="0"/>
              <a:t>Россия, Усть-Луга</a:t>
            </a:r>
          </a:p>
          <a:p>
            <a:r>
              <a:rPr lang="ru-RU" dirty="0"/>
              <a:t>Грузооборот в 2014 г. (2013 г.) - 506 (579) тыс. т.</a:t>
            </a:r>
          </a:p>
          <a:p>
            <a:r>
              <a:rPr lang="ru-RU" dirty="0"/>
              <a:t>Действующий терминал – ОАО «Европейский серный терминал». Основной клиент – «</a:t>
            </a:r>
            <a:r>
              <a:rPr lang="ru-RU" dirty="0" err="1"/>
              <a:t>Фосагро</a:t>
            </a:r>
            <a:r>
              <a:rPr lang="ru-RU" dirty="0"/>
              <a:t>». Ушел в 14 г. «</a:t>
            </a:r>
            <a:r>
              <a:rPr lang="ru-RU" dirty="0" err="1"/>
              <a:t>Еврохим</a:t>
            </a:r>
            <a:r>
              <a:rPr lang="ru-RU" dirty="0"/>
              <a:t>» (ПГ «Фосфорит») в Силламяэ.</a:t>
            </a:r>
          </a:p>
          <a:p>
            <a:r>
              <a:rPr lang="ru-RU" dirty="0"/>
              <a:t>Есть проекты развития.</a:t>
            </a:r>
          </a:p>
          <a:p>
            <a:r>
              <a:rPr lang="ru-RU" dirty="0"/>
              <a:t>ООО "Балтийский терминал удобрений" (группа ИСТ) </a:t>
            </a:r>
          </a:p>
          <a:p>
            <a:r>
              <a:rPr lang="ru-RU" dirty="0"/>
              <a:t>Терминал удобрений и </a:t>
            </a:r>
            <a:r>
              <a:rPr lang="ru-RU" dirty="0" err="1"/>
              <a:t>генгрузов</a:t>
            </a:r>
            <a:r>
              <a:rPr lang="ru-RU" dirty="0"/>
              <a:t> – 4 млн. т</a:t>
            </a:r>
          </a:p>
          <a:p>
            <a:r>
              <a:rPr lang="ru-RU" dirty="0"/>
              <a:t>Строительство к 2018 г.</a:t>
            </a:r>
          </a:p>
          <a:p>
            <a:r>
              <a:rPr lang="ru-RU" dirty="0"/>
              <a:t>ООО "Балтийский </a:t>
            </a:r>
            <a:r>
              <a:rPr lang="ru-RU" dirty="0" err="1"/>
              <a:t>карбамидный</a:t>
            </a:r>
            <a:r>
              <a:rPr lang="ru-RU" dirty="0"/>
              <a:t> завод":</a:t>
            </a:r>
          </a:p>
          <a:p>
            <a:pPr lvl="0"/>
            <a:r>
              <a:rPr lang="ru-RU" dirty="0"/>
              <a:t>аммиак – 350 тыс. т</a:t>
            </a:r>
          </a:p>
          <a:p>
            <a:pPr lvl="0"/>
            <a:r>
              <a:rPr lang="ru-RU" dirty="0"/>
              <a:t>карбамид – 1200 тыс. т</a:t>
            </a:r>
          </a:p>
          <a:p>
            <a:r>
              <a:rPr lang="ru-RU" dirty="0"/>
              <a:t>ООО "Смарт </a:t>
            </a:r>
            <a:r>
              <a:rPr lang="ru-RU" dirty="0" err="1"/>
              <a:t>Балк</a:t>
            </a:r>
            <a:r>
              <a:rPr lang="ru-RU" dirty="0"/>
              <a:t> Терминал"</a:t>
            </a:r>
          </a:p>
          <a:p>
            <a:r>
              <a:rPr lang="ru-RU" dirty="0"/>
              <a:t>Терминал удобрений – 1,0-1,5-2,0 млн. т</a:t>
            </a:r>
          </a:p>
          <a:p>
            <a:r>
              <a:rPr lang="ru-RU" dirty="0"/>
              <a:t>Построен в конце 2014 г.</a:t>
            </a:r>
          </a:p>
          <a:p>
            <a:r>
              <a:rPr lang="ru-RU" dirty="0"/>
              <a:t>ООО «</a:t>
            </a:r>
            <a:r>
              <a:rPr lang="ru-RU" dirty="0" err="1"/>
              <a:t>ЕвроХим</a:t>
            </a:r>
            <a:r>
              <a:rPr lang="ru-RU" dirty="0"/>
              <a:t> Терминал Усть-Луга»</a:t>
            </a:r>
          </a:p>
          <a:p>
            <a:r>
              <a:rPr lang="ru-RU" dirty="0"/>
              <a:t>Мощность – до 7 млн. т на полное развитие</a:t>
            </a:r>
          </a:p>
          <a:p>
            <a:r>
              <a:rPr lang="ru-RU" dirty="0"/>
              <a:t>Основные характеристики терминала:</a:t>
            </a:r>
          </a:p>
          <a:p>
            <a:r>
              <a:rPr lang="ru-RU" dirty="0"/>
              <a:t>площадь территории – 21 га, </a:t>
            </a:r>
          </a:p>
          <a:p>
            <a:r>
              <a:rPr lang="ru-RU" dirty="0"/>
              <a:t>     в </a:t>
            </a:r>
            <a:r>
              <a:rPr lang="ru-RU" dirty="0" err="1"/>
              <a:t>т.ч</a:t>
            </a:r>
            <a:r>
              <a:rPr lang="ru-RU" dirty="0"/>
              <a:t>. около 17 га – намывная территория</a:t>
            </a:r>
          </a:p>
          <a:p>
            <a:r>
              <a:rPr lang="ru-RU" dirty="0"/>
              <a:t>3 причала длиной 773,2 м</a:t>
            </a:r>
          </a:p>
          <a:p>
            <a:r>
              <a:rPr lang="ru-RU" dirty="0"/>
              <a:t>2 склада вместимостью по 100 тыс. м3</a:t>
            </a:r>
          </a:p>
          <a:p>
            <a:r>
              <a:rPr lang="ru-RU" dirty="0"/>
              <a:t>глубины у причалов – 16,0 м</a:t>
            </a:r>
          </a:p>
          <a:p>
            <a:r>
              <a:rPr lang="ru-RU" dirty="0" err="1"/>
              <a:t>ания</a:t>
            </a:r>
            <a:r>
              <a:rPr lang="ru-RU" dirty="0"/>
              <a:t> "ФосАгро" выкупила 70% в ООО "Смарт </a:t>
            </a:r>
            <a:r>
              <a:rPr lang="ru-RU" dirty="0" err="1"/>
              <a:t>Балк</a:t>
            </a:r>
            <a:r>
              <a:rPr lang="ru-RU" dirty="0"/>
              <a:t> Терминал«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Напомним, в начале октября пресс-служба компании сообщила, что «</a:t>
            </a:r>
            <a:r>
              <a:rPr lang="ru-RU" dirty="0" err="1"/>
              <a:t>УРАЛХИМ»</a:t>
            </a:r>
            <a:r>
              <a:rPr lang="ru-RU" u="sng" dirty="0" err="1">
                <a:hlinkClick r:id="rId4"/>
              </a:rPr>
              <a:t>рассматривает</a:t>
            </a:r>
            <a:r>
              <a:rPr lang="ru-RU" u="sng" dirty="0">
                <a:hlinkClick r:id="rId4"/>
              </a:rPr>
              <a:t> возможность</a:t>
            </a:r>
            <a:r>
              <a:rPr lang="ru-RU" dirty="0"/>
              <a:t> строительства в порту Тамань комплекса по производству и перевалке аммиака.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53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http://www.port-vysotsky.ru/?p=1927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88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ПРОХОДЯТ МАСШТАБНЫЕ РАБОТЫ ПО ПЕРЕВОДУ УЧАСТКА МАГИСТРАЛЬНОГО НЕФТЕПРОВОДА ЯРОСЛАВЛЬ – КИРИШИ-2 И МАГИСТРАЛЬНОГО НЕФТЕПРОВОДА КИРИШИ – ПРИМОРСК НА ПЕРЕКАЧКУ СВЕТЛЫХ НЕФТЕПРОДУКТОВ. ТЕПЕРЬ ПО ЭТИМ МАГИСТРАЛЯМ БУДУТ ПЕРЕКАЧИВАТЬ ДИЗЕЛЬНОЕ ТОПЛИВО.</a:t>
            </a:r>
          </a:p>
          <a:p>
            <a:r>
              <a:rPr lang="ru-RU" dirty="0"/>
              <a:t>Пропускная способность нефтепродуктопровода и мощность терминала – 24,6 млн. тонн. Первая очередь -- 17,0 млн. тонн в год. Первый пусковой комплекс – 8,4 млн. </a:t>
            </a:r>
            <a:r>
              <a:rPr lang="ru-RU" dirty="0" err="1"/>
              <a:t>твг</a:t>
            </a:r>
            <a:r>
              <a:rPr lang="ru-RU" dirty="0"/>
              <a:t>.</a:t>
            </a:r>
          </a:p>
          <a:p>
            <a:r>
              <a:rPr lang="ru-RU" dirty="0"/>
              <a:t>Прокачка дизельного топлива класса Евро-5 (с содержанием серы 0,001%, или 10 </a:t>
            </a:r>
            <a:r>
              <a:rPr lang="ru-RU" dirty="0" err="1"/>
              <a:t>ppm</a:t>
            </a:r>
            <a:r>
              <a:rPr lang="ru-RU" dirty="0"/>
              <a:t>) по российскому продуктопроводу «Север» с конечной точкой в балтийском порту Приморск вырастет за три года в 2,5 раза, сообщила пресс-служба трубопроводной монополии «Транснефть».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Так, расширение продуктопровода предполагает рост поставок дизтоплива в балтийский Приморск после 2016 г. до 23 млн. тонн в год с 9,2 млн. тонн в 2013 г., отвечая растущим потребностям НПЗ РФ в экспортных мощностях. </a:t>
            </a:r>
          </a:p>
          <a:p>
            <a:r>
              <a:rPr lang="ru-RU" dirty="0"/>
              <a:t>В конце 2014 г. глава компании Николай Токарев говорил о том, что "Транснефть" планирует с февраля 2015 года переориентировать 4,5 млн тонн нефтепродуктов с вентспилского направления на российские порты.</a:t>
            </a:r>
          </a:p>
          <a:p>
            <a:r>
              <a:rPr lang="ru-RU" dirty="0"/>
              <a:t>ООО «Транснефть-Балтика» завершит строительно-монтажные работы на стройплощадках перекачивающих станций в рамках проекта «Развитие системы магистральных трубопроводов для увеличения поставок нефтепродуктов в порт Приморск до 25 млн тонн в год» (проект «Север») в сентябре 2016 года. Об этом сообщает пресс-служба компании.</a:t>
            </a:r>
          </a:p>
          <a:p>
            <a:pPr defTabSz="1031933">
              <a:defRPr/>
            </a:pPr>
            <a:r>
              <a:rPr lang="ru-RU" dirty="0"/>
              <a:t>Потенциальными поставщиками нефтепродуктов для транспортировки по МНПП Кстово–Ярославль–Кириши–Приморск являются: ОАО «Омский НПЗ», ОАО «Уфанефтехим», ОАО «Ново-Уфимский НПЗ» /«НОВОЙЛ»/, ОАО «Уфимский НПЗ», ООО «</a:t>
            </a:r>
            <a:r>
              <a:rPr lang="ru-RU" dirty="0" err="1"/>
              <a:t>Пермнефтеоргсинтез</a:t>
            </a:r>
            <a:r>
              <a:rPr lang="ru-RU" dirty="0"/>
              <a:t>» (АО ЛУКОЙЛ), АО «</a:t>
            </a:r>
            <a:r>
              <a:rPr lang="ru-RU" dirty="0" err="1"/>
              <a:t>Салаватнефтеоргсинтез</a:t>
            </a:r>
            <a:r>
              <a:rPr lang="ru-RU" dirty="0"/>
              <a:t>», АО «Нижнекамскнефтехим» /«ТАИФ»/, ОАО «Нижегороднефтеоргсинтез» (АО ЛУКОЙЛ), ОАО «</a:t>
            </a:r>
            <a:r>
              <a:rPr lang="ru-RU" dirty="0" err="1"/>
              <a:t>Славнефть</a:t>
            </a:r>
            <a:r>
              <a:rPr lang="ru-RU" dirty="0"/>
              <a:t>-Ярославнефтеоргсинтез» и ООО «</a:t>
            </a:r>
            <a:r>
              <a:rPr lang="ru-RU" dirty="0" err="1"/>
              <a:t>Киришинефтеоргсинтез</a:t>
            </a:r>
            <a:r>
              <a:rPr lang="ru-RU" dirty="0"/>
              <a:t>».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22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38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244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40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ОАО «Государственная транспортная лизинговая компания» (ГТЛК) примет решение о привлечении внебюджетного финансирования в проект строительства угольного терминала </a:t>
            </a:r>
            <a:r>
              <a:rPr lang="ru-RU" dirty="0" err="1"/>
              <a:t>Лавна</a:t>
            </a:r>
            <a:r>
              <a:rPr lang="ru-RU" dirty="0"/>
              <a:t> на левом берегу Кольского залива (Мурманская область) до конца 2015 года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61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30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ФГУП «</a:t>
            </a:r>
            <a:r>
              <a:rPr lang="ru-RU" b="1" dirty="0" err="1"/>
              <a:t>Росморпорт</a:t>
            </a:r>
            <a:r>
              <a:rPr lang="ru-RU" b="1" dirty="0"/>
              <a:t>» объявило открытый запрос предложений на право заключения договора на выполнение работ по разработке рабочей документации и строительству объекта «Реконструкция объектов портовой инфраструктуры второго грузового района морского порта Мурманск. Второй этап строительства».</a:t>
            </a:r>
            <a:r>
              <a:rPr lang="ru-RU" dirty="0"/>
              <a:t> </a:t>
            </a:r>
          </a:p>
          <a:p>
            <a:r>
              <a:rPr lang="ru-RU" dirty="0"/>
              <a:t> • Реконструкция объектов портовой инфраструктуры второго грузового района в морском порту Мурманск.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Основные участники: ФГУП «</a:t>
            </a:r>
            <a:r>
              <a:rPr lang="ru-RU" dirty="0" err="1"/>
              <a:t>Росморпорт</a:t>
            </a:r>
            <a:r>
              <a:rPr lang="ru-RU" dirty="0"/>
              <a:t>», ОАО «Мурманский морской торговый порт».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Сроки реализации: 2013-2015 годы.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Прирост проектной мощности: 2 млн. тонн.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• Реконструкция объектов третьего грузового района в морском порту Мурманск.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Основные участники: ФГУП «</a:t>
            </a:r>
            <a:r>
              <a:rPr lang="ru-RU" dirty="0" err="1"/>
              <a:t>Росморпорт</a:t>
            </a:r>
            <a:r>
              <a:rPr lang="ru-RU" dirty="0"/>
              <a:t>», ОАО «МХК «</a:t>
            </a:r>
            <a:r>
              <a:rPr lang="ru-RU" dirty="0" err="1"/>
              <a:t>Еврохим</a:t>
            </a:r>
            <a:r>
              <a:rPr lang="ru-RU" dirty="0"/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Сроки реализации: 2014-2016 годы.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Прирост проектной мощности: 5 млн. тонн.</a:t>
            </a:r>
          </a:p>
          <a:p>
            <a:r>
              <a:rPr lang="ru-RU" dirty="0"/>
              <a:t>     • Строительство рейдового перегрузочного комплекса наливных грузов в бухте Девкина заводь Баренцева моря (Мурманская область).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Основные участники: ФГУП «</a:t>
            </a:r>
            <a:r>
              <a:rPr lang="ru-RU" dirty="0" err="1"/>
              <a:t>Росморпорт</a:t>
            </a:r>
            <a:r>
              <a:rPr lang="ru-RU" dirty="0"/>
              <a:t>», ООО «Прибрежный».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Сроки реализации: 2014-2017 годы.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 Проектная мощность: 18 млн. тонн в год.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• Строительство морского порта в г. Беломорск (Республика Карелия).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Основные участники: ФГУП «</a:t>
            </a:r>
            <a:r>
              <a:rPr lang="ru-RU" dirty="0" err="1"/>
              <a:t>Росморпорт</a:t>
            </a:r>
            <a:r>
              <a:rPr lang="ru-RU" dirty="0"/>
              <a:t>», ЗАО «Беломорский порт».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Сроки реализации: 2016-2019 годы.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     Проектная мощность: 9 млн. </a:t>
            </a:r>
            <a:r>
              <a:rPr lang="ru-RU"/>
              <a:t>тонн в год.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29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Инвестиции: 1 этап - 1,1 млрд. руб., 2 этап - 2,5 млрд. руб. Рабочие места: 650 чел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29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07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Возможен рост мощностей</a:t>
            </a:r>
            <a:r>
              <a:rPr lang="ru-RU" baseline="0" dirty="0" smtClean="0"/>
              <a:t> Сабетты за счет подключения железной</a:t>
            </a:r>
          </a:p>
          <a:p>
            <a:pPr eaLnBrk="1" hangingPunct="1"/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Основные параметры морского порта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Длина подходного канала – 6 км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Ширина подходного канала – 420 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Объем дноуглубления акватории порта и 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подходного канала – 25 млн м</a:t>
            </a:r>
            <a:r>
              <a:rPr lang="ru-RU" sz="1500" baseline="30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Длина причального фронта района 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строительных грузов – 1430 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Длина причального фронта для </a:t>
            </a:r>
            <a:r>
              <a:rPr lang="ru-RU" sz="15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газовозов</a:t>
            </a:r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– 804 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Площадь территории порта – 59 га</a:t>
            </a:r>
            <a:endParaRPr lang="ru-RU" sz="1500" baseline="30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aseline="0" dirty="0" smtClean="0"/>
              <a:t> дороги Бованенково-Сабетта, и поставок других производителей кроме Ямал-</a:t>
            </a:r>
            <a:r>
              <a:rPr lang="ru-RU" baseline="0" dirty="0" err="1" smtClean="0"/>
              <a:t>Спгу</a:t>
            </a:r>
            <a:r>
              <a:rPr lang="ru-RU" baseline="0" dirty="0" smtClean="0"/>
              <a:t> (по газовому конденсату)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97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Возможен рост мощностей</a:t>
            </a:r>
            <a:r>
              <a:rPr lang="ru-RU" baseline="0" dirty="0" smtClean="0"/>
              <a:t> Сабетты за счет подключения железной</a:t>
            </a:r>
          </a:p>
          <a:p>
            <a:pPr eaLnBrk="1" hangingPunct="1"/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Основные параметры морского порта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Длина подходного канала – 6 км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Ширина подходного канала – 420 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Объем дноуглубления акватории порта и 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подходного канала – 25 млн м</a:t>
            </a:r>
            <a:r>
              <a:rPr lang="ru-RU" sz="1500" baseline="30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Длина причального фронта района 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строительных грузов – 1430 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Длина причального фронта для </a:t>
            </a:r>
            <a:r>
              <a:rPr lang="ru-RU" sz="15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газовозов</a:t>
            </a:r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– 804 м</a:t>
            </a:r>
          </a:p>
          <a:p>
            <a:pPr eaLnBrk="1" hangingPunct="1"/>
            <a:r>
              <a:rPr lang="ru-RU" sz="15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Площадь территории порта – 59 га</a:t>
            </a:r>
            <a:endParaRPr lang="ru-RU" sz="1500" baseline="30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aseline="0" dirty="0" smtClean="0"/>
              <a:t> дороги Бованенково-Сабетта, и поставок других производителей кроме Ямал-</a:t>
            </a:r>
            <a:r>
              <a:rPr lang="ru-RU" baseline="0" dirty="0" err="1" smtClean="0"/>
              <a:t>Спгу</a:t>
            </a:r>
            <a:r>
              <a:rPr lang="ru-RU" baseline="0" dirty="0" smtClean="0"/>
              <a:t> (по газовому конденсату)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97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693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9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Контейнерный терминал NLE планирует увеличить мощность с 350 до 500 тыс. </a:t>
            </a:r>
            <a:r>
              <a:rPr lang="ru-RU" dirty="0" err="1"/>
              <a:t>TEUs</a:t>
            </a:r>
            <a:r>
              <a:rPr lang="ru-RU" dirty="0"/>
              <a:t> к 2020 году</a:t>
            </a:r>
          </a:p>
          <a:p>
            <a:pPr lvl="0"/>
            <a:r>
              <a:rPr lang="ru-RU" dirty="0"/>
              <a:t>создание условий для обработки судов класса </a:t>
            </a:r>
            <a:r>
              <a:rPr lang="ru-RU" dirty="0" err="1"/>
              <a:t>Panamax</a:t>
            </a:r>
            <a:r>
              <a:rPr lang="ru-RU" dirty="0"/>
              <a:t> на двух причалах </a:t>
            </a:r>
            <a:br>
              <a:rPr lang="ru-RU" dirty="0"/>
            </a:br>
            <a:r>
              <a:rPr lang="ru-RU" dirty="0"/>
              <a:t>планируются дноуглубительные работы, усиление шпунтовой стенки и увеличение длины причалов на 50 м до 355 м для обработки судов класса </a:t>
            </a:r>
            <a:r>
              <a:rPr lang="ru-RU" dirty="0" err="1"/>
              <a:t>Panamax</a:t>
            </a:r>
            <a:r>
              <a:rPr lang="ru-RU" dirty="0"/>
              <a:t> грузоподъемностью до 6 тыс. </a:t>
            </a:r>
            <a:r>
              <a:rPr lang="ru-RU" dirty="0" err="1"/>
              <a:t>TEUs</a:t>
            </a:r>
            <a:r>
              <a:rPr lang="ru-RU" dirty="0"/>
              <a:t> и длиной д 310 м. В настоящее время причал позволяет принимать суда длиной до 260-280.</a:t>
            </a:r>
          </a:p>
          <a:p>
            <a:pPr lvl="0"/>
            <a:r>
              <a:rPr lang="ru-RU" dirty="0"/>
              <a:t>к 2017-2018 году увеличение объема единовременного хранения почти в два раза - до 20 тыс. </a:t>
            </a:r>
            <a:r>
              <a:rPr lang="ru-RU" dirty="0" err="1"/>
              <a:t>TEUs</a:t>
            </a:r>
            <a:r>
              <a:rPr lang="ru-RU" dirty="0"/>
              <a:t> (в настоящее время - 10-11 тыс. </a:t>
            </a:r>
            <a:r>
              <a:rPr lang="ru-RU" dirty="0" err="1"/>
              <a:t>TEUs</a:t>
            </a:r>
            <a:r>
              <a:rPr lang="ru-RU" dirty="0"/>
              <a:t>), за счет передачи площадок, которые сегодня заняты лесом.</a:t>
            </a:r>
          </a:p>
          <a:p>
            <a:r>
              <a:rPr lang="ru-RU" dirty="0"/>
              <a:t>покупка новой перегрузочной техники, в частности двух мобильных кранов </a:t>
            </a:r>
            <a:r>
              <a:rPr lang="ru-RU" dirty="0" err="1"/>
              <a:t>Liebherr</a:t>
            </a:r>
            <a:r>
              <a:rPr lang="ru-RU" dirty="0"/>
              <a:t> грузоподъемностью 100 тонн для работы на причалах №28-28а.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Реализация инвестиционных проектор группы «Новороссийский морской торговый порт» в среднесрочной перспективе до 2020 года позволит дополнительно увеличить грузооборот морского порта Новороссийск на 29 млн тонн в год. Об этом заявил генеральный директор ОАО «Новороссийский морской торговый порт» Султан Батов на отраслевой конференции «ЮгТранс-2015», передал региональный корреспондент ИАА «</a:t>
            </a:r>
            <a:r>
              <a:rPr lang="ru-RU" dirty="0" err="1"/>
              <a:t>ПортНьюс</a:t>
            </a:r>
            <a:r>
              <a:rPr lang="ru-RU" dirty="0"/>
              <a:t>». По его словам, увеличить грузооборот планируется за счет реконструкции комплекса для перевалки зерна на пристани № 3 и реконструкции ОАО «Новороссийский зерновой терминал» с увеличением грузооборота на 2 млн тонн в год, создания терминала для минеральных удобрений мощностью до 5 млн тонн в год на Восточном пирсе ОАО «НМТП» и специализированного перегрузочного комплекса для обработки навалочных грузов мощностью до 10 млн тонн в год.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/>
              <a:t>Реконструкция специализированного контейнерного терминала НМТП должна привести к увеличению пропускной способности до 300 тысяч TEU в год. Для этого должна быть проведена реконструкция широкого пирса №1, создана складская территория и проведены работы по дноуглублению. внедрение технологий STS/MHC и RTG для приема судов до 8000 </a:t>
            </a:r>
            <a:r>
              <a:rPr lang="ru-RU" dirty="0" err="1"/>
              <a:t>TEUs</a:t>
            </a:r>
            <a:r>
              <a:rPr lang="ru-RU" dirty="0"/>
              <a:t> на контейнерном терминале ОАО «НМТП» мощностью 300 тыс. </a:t>
            </a:r>
            <a:r>
              <a:rPr lang="ru-RU" dirty="0" err="1"/>
              <a:t>TEUs</a:t>
            </a:r>
            <a:r>
              <a:rPr lang="ru-RU" dirty="0"/>
              <a:t> в год.</a:t>
            </a:r>
          </a:p>
          <a:p>
            <a:r>
              <a:rPr lang="ru-RU" dirty="0"/>
              <a:t>Контейнерный терминал ОАО «НМТП» 4 марта 2015 года обработал первое судно в рамках нового прямого океанского сервиса из стран Азиатско- Тихоокеанского региона (АТР) в Новороссийск «АЕ3» </a:t>
            </a:r>
            <a:r>
              <a:rPr lang="ru-RU" dirty="0" err="1"/>
              <a:t>Maersk</a:t>
            </a:r>
            <a:r>
              <a:rPr lang="ru-RU" dirty="0"/>
              <a:t> </a:t>
            </a:r>
            <a:r>
              <a:rPr lang="ru-RU" dirty="0" err="1"/>
              <a:t>Line</a:t>
            </a:r>
            <a:r>
              <a:rPr lang="ru-RU" dirty="0"/>
              <a:t>, сообщает пресс-служба Группы НМТП. </a:t>
            </a:r>
            <a:r>
              <a:rPr lang="ru-RU" i="1" dirty="0"/>
              <a:t>A.P. </a:t>
            </a:r>
            <a:r>
              <a:rPr lang="ru-RU" i="1" dirty="0" err="1"/>
              <a:t>Moller-Maersk</a:t>
            </a:r>
            <a:r>
              <a:rPr lang="ru-RU" i="1" dirty="0"/>
              <a:t> </a:t>
            </a:r>
            <a:r>
              <a:rPr lang="ru-RU" i="1" dirty="0" err="1"/>
              <a:t>Group</a:t>
            </a:r>
            <a:r>
              <a:rPr lang="ru-RU" i="1" dirty="0"/>
              <a:t> открыт прямой контейнерный сервис из стран Азиатско-Тихоокеанского региона (АТР) в Новороссийск</a:t>
            </a:r>
          </a:p>
          <a:p>
            <a:endParaRPr lang="ru-RU" i="1" dirty="0"/>
          </a:p>
          <a:p>
            <a:r>
              <a:rPr lang="ru-RU" u="sng" dirty="0" smtClean="0"/>
              <a:t>Модернизация терминальной инфраструктуры (2014-2015) </a:t>
            </a:r>
          </a:p>
          <a:p>
            <a:pPr marL="355382" indent="-355382">
              <a:buAutoNum type="arabicParenR"/>
            </a:pPr>
            <a:r>
              <a:rPr lang="ru-RU" dirty="0" smtClean="0"/>
              <a:t>НУТЭП увеличит ёмкость складской контейнерной площадки на 1 100 TEU при использовании </a:t>
            </a:r>
            <a:r>
              <a:rPr lang="ru-RU" dirty="0" err="1" smtClean="0"/>
              <a:t>ричстакеров</a:t>
            </a:r>
            <a:r>
              <a:rPr lang="ru-RU" dirty="0" smtClean="0"/>
              <a:t>, с последующим увеличением до 2 100 TEU при оборудовании 2-мя кранами RTG </a:t>
            </a:r>
          </a:p>
          <a:p>
            <a:pPr marL="355382" indent="-355382">
              <a:buAutoNum type="arabicParenR"/>
            </a:pPr>
            <a:r>
              <a:rPr lang="ru-RU" dirty="0" smtClean="0"/>
              <a:t>Создаётся новая инженерная инфраструктура для: </a:t>
            </a:r>
          </a:p>
          <a:p>
            <a:r>
              <a:rPr lang="ru-RU" dirty="0" smtClean="0"/>
              <a:t> будущего причала №38 (очистные сооружения бытовых и ливневых стоков), </a:t>
            </a:r>
          </a:p>
          <a:p>
            <a:r>
              <a:rPr lang="ru-RU" dirty="0" smtClean="0"/>
              <a:t> повышения производственного уровня и уровня комфорта для персонала (новый ремонтно-механическое здание, бытовой и административный корпус, диспетчерская, выполняется благоустройство территории – бетонируются все места прохождения машин). </a:t>
            </a:r>
          </a:p>
          <a:p>
            <a:r>
              <a:rPr lang="ru-RU" u="sng" dirty="0" smtClean="0"/>
              <a:t>Строительство причала №38 (2015-2018) </a:t>
            </a:r>
          </a:p>
          <a:p>
            <a:r>
              <a:rPr lang="ru-RU" dirty="0" smtClean="0"/>
              <a:t>Планируется строительство уникального глубоководного контейнерного причала. </a:t>
            </a:r>
          </a:p>
          <a:p>
            <a:r>
              <a:rPr lang="ru-RU" dirty="0" smtClean="0"/>
              <a:t> Новый причал станет единственным причалом в Новороссийске, способным принимать океанские контейнеровозы </a:t>
            </a:r>
          </a:p>
          <a:p>
            <a:r>
              <a:rPr lang="ru-RU" dirty="0" smtClean="0"/>
              <a:t> Глубина – 15,6 м, длина – 340 м </a:t>
            </a:r>
          </a:p>
          <a:p>
            <a:r>
              <a:rPr lang="ru-RU" dirty="0" smtClean="0"/>
              <a:t> Общая площадь образуемой территории – 4 га </a:t>
            </a:r>
          </a:p>
          <a:p>
            <a:r>
              <a:rPr lang="ru-RU" dirty="0" smtClean="0"/>
              <a:t> Суммарная пропускная способность терминала составит 650 </a:t>
            </a:r>
            <a:r>
              <a:rPr lang="ru-RU" dirty="0" err="1" smtClean="0"/>
              <a:t>тыс</a:t>
            </a:r>
            <a:r>
              <a:rPr lang="ru-RU" dirty="0" smtClean="0"/>
              <a:t> TEU в год НУТЭП рассматривает и другие возможности для дальнейшего развития терминала.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99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31849">
              <a:defRPr/>
            </a:pPr>
            <a:r>
              <a:rPr lang="ru-RU" b="1" dirty="0"/>
              <a:t>«Строительство терминала по перевалке минеральных удобрений на Восточном пирсе ОАО «НМТП» с проектной мощностью до 5 млн. тонн в год</a:t>
            </a:r>
          </a:p>
          <a:p>
            <a:r>
              <a:rPr lang="ru-RU" dirty="0"/>
              <a:t>Терминал планируется разместить на Восточном пирсе ОАО НМТП на причалах №2 и №3 с переносом склада цемента, собственником которого является ОАО «Новоросцемент» и демонтажа склада легких металлических конструкций. </a:t>
            </a:r>
          </a:p>
          <a:p>
            <a:r>
              <a:rPr lang="ru-RU" dirty="0"/>
              <a:t> </a:t>
            </a:r>
            <a:r>
              <a:rPr lang="ru-RU" b="1" dirty="0"/>
              <a:t>Основные объекты строительства:</a:t>
            </a:r>
            <a:endParaRPr lang="ru-RU" dirty="0"/>
          </a:p>
          <a:p>
            <a:pPr lvl="0"/>
            <a:r>
              <a:rPr lang="ru-RU" dirty="0"/>
              <a:t>Крытые склады грузовместимостью до 170 </a:t>
            </a:r>
            <a:r>
              <a:rPr lang="ru-RU" dirty="0" err="1"/>
              <a:t>тыс.тонн</a:t>
            </a:r>
            <a:r>
              <a:rPr lang="ru-RU" dirty="0"/>
              <a:t>;</a:t>
            </a:r>
          </a:p>
          <a:p>
            <a:pPr lvl="0"/>
            <a:r>
              <a:rPr lang="ru-RU" dirty="0"/>
              <a:t>Станция разгрузки вагонов;</a:t>
            </a:r>
          </a:p>
          <a:p>
            <a:pPr lvl="0"/>
            <a:r>
              <a:rPr lang="ru-RU" dirty="0"/>
              <a:t>Конвейерно-транспортная система;</a:t>
            </a:r>
          </a:p>
          <a:p>
            <a:pPr lvl="0"/>
            <a:r>
              <a:rPr lang="ru-RU" dirty="0"/>
              <a:t>Реконструкция железнодорожных путей комплекса;</a:t>
            </a:r>
          </a:p>
          <a:p>
            <a:pPr lvl="0"/>
            <a:r>
              <a:rPr lang="ru-RU" dirty="0"/>
              <a:t>Реконструкция гидротехники (причалы №2 и№3);</a:t>
            </a:r>
          </a:p>
          <a:p>
            <a:pPr lvl="0"/>
            <a:r>
              <a:rPr lang="ru-RU" dirty="0"/>
              <a:t>Монтаж нового оборудования (судо-погрузочных машин).</a:t>
            </a:r>
          </a:p>
          <a:p>
            <a:pPr defTabSz="1031849">
              <a:defRPr/>
            </a:pPr>
            <a:endParaRPr lang="ru-RU" sz="1200" dirty="0">
              <a:latin typeface="Arial Black" panose="020B0A04020102020204" pitchFamily="34" charset="0"/>
            </a:endParaRPr>
          </a:p>
          <a:p>
            <a:pPr defTabSz="1031849">
              <a:defRPr/>
            </a:pPr>
            <a:endParaRPr lang="ru-RU" sz="1200" dirty="0">
              <a:latin typeface="Arial Black" panose="020B0A04020102020204" pitchFamily="34" charset="0"/>
            </a:endParaRPr>
          </a:p>
          <a:p>
            <a:pPr defTabSz="1031849">
              <a:defRPr/>
            </a:pPr>
            <a:endParaRPr lang="ru-RU" sz="1200" dirty="0">
              <a:latin typeface="Arial Black" panose="020B0A04020102020204" pitchFamily="34" charset="0"/>
            </a:endParaRPr>
          </a:p>
          <a:p>
            <a:pPr defTabSz="1031849">
              <a:defRPr/>
            </a:pPr>
            <a:r>
              <a:rPr lang="ru-RU" sz="1200" dirty="0">
                <a:latin typeface="Arial Black" panose="020B0A04020102020204" pitchFamily="34" charset="0"/>
              </a:rPr>
              <a:t>ЗАО «Зерновой терминал «КСК» </a:t>
            </a:r>
          </a:p>
          <a:p>
            <a:pPr defTabSz="1031849">
              <a:defRPr/>
            </a:pPr>
            <a:r>
              <a:rPr lang="ru-RU" sz="1200" b="1" u="sng" dirty="0">
                <a:solidFill>
                  <a:schemeClr val="accent6"/>
                </a:solidFill>
              </a:rPr>
              <a:t>Грузооборот в 2014 г.</a:t>
            </a:r>
            <a:r>
              <a:rPr lang="ru-RU" sz="1200" b="1" dirty="0">
                <a:solidFill>
                  <a:schemeClr val="accent6"/>
                </a:solidFill>
              </a:rPr>
              <a:t> – 2864 тыс. т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500" b="1" u="sng" dirty="0">
                <a:solidFill>
                  <a:schemeClr val="accent6"/>
                </a:solidFill>
              </a:rPr>
              <a:t>Текущее состояние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Мощность – </a:t>
            </a:r>
            <a:r>
              <a:rPr lang="en-US" sz="1200" dirty="0">
                <a:solidFill>
                  <a:schemeClr val="accent6"/>
                </a:solidFill>
              </a:rPr>
              <a:t>3,2-</a:t>
            </a:r>
            <a:r>
              <a:rPr lang="ru-RU" sz="1200" dirty="0">
                <a:solidFill>
                  <a:schemeClr val="accent6"/>
                </a:solidFill>
              </a:rPr>
              <a:t>3,5 млн т в год 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Емкость хранения - 116 тыс. т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Прием с автотранспорта - 10 тыс. т/сутки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Прием с </a:t>
            </a:r>
            <a:r>
              <a:rPr lang="ru-RU" sz="1200" dirty="0" err="1">
                <a:solidFill>
                  <a:schemeClr val="accent6"/>
                </a:solidFill>
              </a:rPr>
              <a:t>ж.д</a:t>
            </a:r>
            <a:r>
              <a:rPr lang="ru-RU" sz="1200" dirty="0">
                <a:solidFill>
                  <a:schemeClr val="accent6"/>
                </a:solidFill>
              </a:rPr>
              <a:t>. – 4200 тыс./т /сутки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2 СПМ по 800 т/час каждая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Осадка судов до 11,5 м 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Дедвейт около 45 тыс. т.</a:t>
            </a:r>
          </a:p>
          <a:p>
            <a:pPr defTabSz="1080953">
              <a:spcBef>
                <a:spcPts val="311"/>
              </a:spcBef>
              <a:defRPr/>
            </a:pPr>
            <a:r>
              <a:rPr lang="ru-RU" sz="1500" b="1" u="sng" dirty="0">
                <a:solidFill>
                  <a:schemeClr val="accent6"/>
                </a:solidFill>
              </a:rPr>
              <a:t>Развитие до 2017 г.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Мощность - до 5 млн. т;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Емкость хранения – 155 тыс. т. (+ 4 дополнительных силоса)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Дополнительный пункт приема зерна с автомобилей и ж/д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Прием  2 </a:t>
            </a:r>
            <a:r>
              <a:rPr lang="en-US" sz="1200" dirty="0">
                <a:solidFill>
                  <a:schemeClr val="accent6"/>
                </a:solidFill>
              </a:rPr>
              <a:t>Panamax </a:t>
            </a:r>
            <a:r>
              <a:rPr lang="ru-RU" sz="1200" dirty="0">
                <a:solidFill>
                  <a:schemeClr val="accent6"/>
                </a:solidFill>
              </a:rPr>
              <a:t>одновременно</a:t>
            </a:r>
          </a:p>
          <a:p>
            <a:pPr marL="296151" indent="-296151" defTabSz="1080953">
              <a:spcBef>
                <a:spcPts val="311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Дноуглубление до 14,1 м</a:t>
            </a:r>
          </a:p>
          <a:p>
            <a:pPr defTabSz="1031849">
              <a:defRPr/>
            </a:pPr>
            <a:endParaRPr lang="ru-RU" sz="1200" dirty="0"/>
          </a:p>
          <a:p>
            <a:pPr defTabSz="1031849">
              <a:defRPr/>
            </a:pPr>
            <a:r>
              <a:rPr lang="ru-RU" sz="1200" dirty="0"/>
              <a:t>ОАО «Новороссийский морской торговый порт» </a:t>
            </a:r>
          </a:p>
          <a:p>
            <a:pPr defTabSz="1031849">
              <a:defRPr/>
            </a:pPr>
            <a:r>
              <a:rPr lang="ru-RU" sz="1200" b="1" u="sng" dirty="0">
                <a:solidFill>
                  <a:schemeClr val="accent6"/>
                </a:solidFill>
              </a:rPr>
              <a:t>Грузооборот в 2014 г.</a:t>
            </a:r>
            <a:r>
              <a:rPr lang="ru-RU" sz="1200" b="1" dirty="0">
                <a:solidFill>
                  <a:schemeClr val="accent6"/>
                </a:solidFill>
              </a:rPr>
              <a:t> – 4210 тыс. т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500" b="1" u="sng" dirty="0">
                <a:solidFill>
                  <a:schemeClr val="accent6"/>
                </a:solidFill>
              </a:rPr>
              <a:t>Текущее состояние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Мощность – 5,0 млн т в год 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Емкость хранения - 120 тыс. т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Прием с автотранспорта 600 т/час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Прием с </a:t>
            </a:r>
            <a:r>
              <a:rPr lang="ru-RU" sz="1200" dirty="0" err="1">
                <a:solidFill>
                  <a:schemeClr val="accent6"/>
                </a:solidFill>
              </a:rPr>
              <a:t>ж.д</a:t>
            </a:r>
            <a:r>
              <a:rPr lang="ru-RU" sz="1200" dirty="0">
                <a:solidFill>
                  <a:schemeClr val="accent6"/>
                </a:solidFill>
              </a:rPr>
              <a:t>. – 2400 т/час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2 СПМ по 800 т/час каждая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Осадка судов до 13,1 м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Дедвейт судов до 55 тыс. т.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200" b="1" u="sng" dirty="0">
                <a:solidFill>
                  <a:schemeClr val="accent6"/>
                </a:solidFill>
              </a:rPr>
              <a:t>Развитие до 7,0 млн. т.</a:t>
            </a:r>
            <a:endParaRPr lang="ru-RU" sz="1200" b="1" dirty="0">
              <a:solidFill>
                <a:schemeClr val="accent6"/>
              </a:solidFill>
            </a:endParaRPr>
          </a:p>
          <a:p>
            <a:pPr defTabSz="1031849">
              <a:defRPr/>
            </a:pPr>
            <a:endParaRPr lang="ru-RU" sz="1200" dirty="0">
              <a:latin typeface="Arial Black" panose="020B0A04020102020204" pitchFamily="34" charset="0"/>
            </a:endParaRPr>
          </a:p>
          <a:p>
            <a:pPr defTabSz="1031849">
              <a:defRPr/>
            </a:pPr>
            <a:endParaRPr lang="ru-RU" sz="1200" dirty="0">
              <a:latin typeface="Arial Black" panose="020B0A04020102020204" pitchFamily="34" charset="0"/>
            </a:endParaRPr>
          </a:p>
          <a:p>
            <a:pPr defTabSz="1031849">
              <a:defRPr/>
            </a:pPr>
            <a:endParaRPr lang="ru-RU" sz="1200" dirty="0">
              <a:latin typeface="Arial Black" panose="020B0A04020102020204" pitchFamily="34" charset="0"/>
            </a:endParaRPr>
          </a:p>
          <a:p>
            <a:pPr defTabSz="1031849">
              <a:defRPr/>
            </a:pPr>
            <a:r>
              <a:rPr lang="ru-RU" sz="1200" dirty="0">
                <a:latin typeface="Arial Black" panose="020B0A04020102020204" pitchFamily="34" charset="0"/>
              </a:rPr>
              <a:t>ОАО «Новороссийский комбинат хлебопродуктов»</a:t>
            </a:r>
            <a:endParaRPr lang="ru-RU" b="1" dirty="0" smtClean="0"/>
          </a:p>
          <a:p>
            <a:pPr defTabSz="1031933">
              <a:defRPr/>
            </a:pPr>
            <a:r>
              <a:rPr lang="ru-RU" sz="1200" b="1" u="sng" dirty="0">
                <a:solidFill>
                  <a:schemeClr val="accent6"/>
                </a:solidFill>
              </a:rPr>
              <a:t>Грузооборот в 2014 г.</a:t>
            </a:r>
            <a:r>
              <a:rPr lang="ru-RU" sz="1200" b="1" dirty="0">
                <a:solidFill>
                  <a:schemeClr val="accent6"/>
                </a:solidFill>
              </a:rPr>
              <a:t> – 3250 тыс. т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500" b="1" u="sng" dirty="0">
                <a:solidFill>
                  <a:schemeClr val="accent6"/>
                </a:solidFill>
              </a:rPr>
              <a:t>Текущее состояние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Мощность – 3,5 млн т в год 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Емкость хранения - 143 тыс. т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Мощность приемки с </a:t>
            </a:r>
            <a:r>
              <a:rPr lang="ru-RU" sz="1200" dirty="0" err="1">
                <a:solidFill>
                  <a:schemeClr val="accent6"/>
                </a:solidFill>
              </a:rPr>
              <a:t>ж.д</a:t>
            </a:r>
            <a:r>
              <a:rPr lang="ru-RU" sz="1200" dirty="0">
                <a:solidFill>
                  <a:schemeClr val="accent6"/>
                </a:solidFill>
              </a:rPr>
              <a:t>. и авто – 15 тыс. т/сутки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Мощность подачи зерна на причал – 1 340 т/ч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Погрузка зерна на причале 22 в суда дедвейтом до 55 тыс. т</a:t>
            </a:r>
          </a:p>
          <a:p>
            <a:endParaRPr lang="ru-RU" baseline="0" dirty="0" smtClean="0"/>
          </a:p>
          <a:p>
            <a:pPr defTabSz="1080953">
              <a:spcBef>
                <a:spcPts val="622"/>
              </a:spcBef>
              <a:defRPr/>
            </a:pPr>
            <a:r>
              <a:rPr lang="ru-RU" sz="1500" b="1" u="sng" dirty="0">
                <a:solidFill>
                  <a:schemeClr val="accent6"/>
                </a:solidFill>
              </a:rPr>
              <a:t>2014-2016 гг. Реконструкция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Реконструкция мощностей </a:t>
            </a:r>
            <a:r>
              <a:rPr lang="ru-RU" sz="1200" dirty="0" err="1">
                <a:solidFill>
                  <a:schemeClr val="accent6"/>
                </a:solidFill>
              </a:rPr>
              <a:t>ж.д</a:t>
            </a:r>
            <a:r>
              <a:rPr lang="ru-RU" sz="1200" dirty="0">
                <a:solidFill>
                  <a:schemeClr val="accent6"/>
                </a:solidFill>
              </a:rPr>
              <a:t>. приемки 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Увеличение мощности подачи зерна в транспортную галерею до 2 000 т/ч 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Реконструкция внутренних </a:t>
            </a:r>
            <a:r>
              <a:rPr lang="ru-RU" sz="1200" dirty="0" err="1">
                <a:solidFill>
                  <a:schemeClr val="accent6"/>
                </a:solidFill>
              </a:rPr>
              <a:t>ж.д</a:t>
            </a:r>
            <a:r>
              <a:rPr lang="ru-RU" sz="1200" dirty="0">
                <a:solidFill>
                  <a:schemeClr val="accent6"/>
                </a:solidFill>
              </a:rPr>
              <a:t>. путей и парка «Верхний» для принятия </a:t>
            </a:r>
            <a:r>
              <a:rPr lang="ru-RU" sz="1200" dirty="0" err="1">
                <a:solidFill>
                  <a:schemeClr val="accent6"/>
                </a:solidFill>
              </a:rPr>
              <a:t>ж.д</a:t>
            </a:r>
            <a:r>
              <a:rPr lang="ru-RU" sz="1200" dirty="0">
                <a:solidFill>
                  <a:schemeClr val="accent6"/>
                </a:solidFill>
              </a:rPr>
              <a:t>. маршрутов минуя ст. Новороссийск</a:t>
            </a:r>
          </a:p>
          <a:p>
            <a:endParaRPr lang="ru-RU" dirty="0" smtClean="0"/>
          </a:p>
          <a:p>
            <a:pPr defTabSz="1080953">
              <a:spcBef>
                <a:spcPts val="622"/>
              </a:spcBef>
              <a:defRPr/>
            </a:pPr>
            <a:r>
              <a:rPr lang="ru-RU" sz="1500" b="1" u="sng" dirty="0">
                <a:solidFill>
                  <a:schemeClr val="accent6"/>
                </a:solidFill>
              </a:rPr>
              <a:t>2016-2017 гг. Новые мощности</a:t>
            </a:r>
          </a:p>
          <a:p>
            <a:pPr marL="296151" indent="-296151" defTabSz="1080953">
              <a:spcBef>
                <a:spcPts val="207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Мощность </a:t>
            </a:r>
            <a:r>
              <a:rPr lang="ru-RU" sz="1200" dirty="0">
                <a:solidFill>
                  <a:schemeClr val="accent2"/>
                </a:solidFill>
              </a:rPr>
              <a:t>– 4,7 / 7,5 млн. т</a:t>
            </a:r>
          </a:p>
          <a:p>
            <a:pPr marL="296151" indent="-296151" defTabSz="1080953">
              <a:spcBef>
                <a:spcPts val="207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Зернохранилище на 100 тыс. т и дополнительный пункта </a:t>
            </a:r>
            <a:r>
              <a:rPr lang="ru-RU" sz="1200" dirty="0" err="1">
                <a:solidFill>
                  <a:schemeClr val="accent6"/>
                </a:solidFill>
              </a:rPr>
              <a:t>ж.д</a:t>
            </a:r>
            <a:r>
              <a:rPr lang="ru-RU" sz="1200" dirty="0">
                <a:solidFill>
                  <a:schemeClr val="accent6"/>
                </a:solidFill>
              </a:rPr>
              <a:t>. приема зерна </a:t>
            </a:r>
          </a:p>
          <a:p>
            <a:pPr marL="296151" indent="-296151" defTabSz="1080953">
              <a:spcBef>
                <a:spcPts val="207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Перевалка зерна на причале №21 в суда дедвейтом 30 тыс. т – требуется дноуглубление</a:t>
            </a:r>
          </a:p>
          <a:p>
            <a:pPr marL="296151" indent="-296151" defTabSz="1080953">
              <a:spcBef>
                <a:spcPts val="207"/>
              </a:spcBef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schemeClr val="accent6"/>
                </a:solidFill>
              </a:rPr>
              <a:t>Новая галерея до причала №22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Реализация инвестиционных проектор группы «Новороссийский морской торговый порт» в среднесрочной перспективе до 2020 года позволит дополнительно увеличить грузооборот морского порта Новороссийск на 29 млн тонн в год. Об этом заявил генеральный директор ОАО «Новороссийский морской торговый порт» Султан Батов на отраслевой конференции «ЮгТранс-2015», передал региональный корреспондент ИАА «</a:t>
            </a:r>
            <a:r>
              <a:rPr lang="ru-RU" dirty="0" err="1"/>
              <a:t>ПортНьюс</a:t>
            </a:r>
            <a:r>
              <a:rPr lang="ru-RU" dirty="0"/>
              <a:t>». По его словам, увеличить грузооборот планируется за счет реконструкции комплекса для перевалки зерна на пристани № 3 и реконструкции ОАО «Новороссийский зерновой терминал» с увеличением грузооборота на 2 млн тонн в год, создания терминала для минеральных удобрений мощностью до 5 млн тонн в год на Восточном пирсе ОАО «НМТП» и специализированного перегрузочного комплекса для обработки навалочных грузов мощностью до 10 млн тонн в год.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/>
              <a:t>Реконструкция специализированного контейнерного терминала НМТП должна привести к увеличению пропускной способности до 300 тысяч TEU в год. Для этого должна быть проведена реконструкция широкого пирса №1, создана складская территория и проведены работы по дноуглублению. внедрение технологий STS/MHC и RTG для приема судов до 8000 </a:t>
            </a:r>
            <a:r>
              <a:rPr lang="ru-RU" dirty="0" err="1"/>
              <a:t>TEUs</a:t>
            </a:r>
            <a:r>
              <a:rPr lang="ru-RU" dirty="0"/>
              <a:t> на контейнерном терминале ОАО «НМТП» мощностью 300 тыс. </a:t>
            </a:r>
            <a:r>
              <a:rPr lang="ru-RU" dirty="0" err="1"/>
              <a:t>TEUs</a:t>
            </a:r>
            <a:r>
              <a:rPr lang="ru-RU" dirty="0"/>
              <a:t> в год.</a:t>
            </a:r>
          </a:p>
          <a:p>
            <a:r>
              <a:rPr lang="ru-RU" dirty="0"/>
              <a:t>Контейнерный терминал ОАО «НМТП» 4 марта 2015 года обработал первое судно в рамках нового прямого океанского сервиса из стран Азиатско- Тихоокеанского региона (АТР) в Новороссийск «АЕ3» </a:t>
            </a:r>
            <a:r>
              <a:rPr lang="ru-RU" dirty="0" err="1"/>
              <a:t>Maersk</a:t>
            </a:r>
            <a:r>
              <a:rPr lang="ru-RU" dirty="0"/>
              <a:t> </a:t>
            </a:r>
            <a:r>
              <a:rPr lang="ru-RU" dirty="0" err="1"/>
              <a:t>Line</a:t>
            </a:r>
            <a:r>
              <a:rPr lang="ru-RU" dirty="0"/>
              <a:t>, сообщает пресс-служба Группы НМТП. </a:t>
            </a:r>
            <a:r>
              <a:rPr lang="ru-RU" i="1" dirty="0"/>
              <a:t>A.P. </a:t>
            </a:r>
            <a:r>
              <a:rPr lang="ru-RU" i="1" dirty="0" err="1"/>
              <a:t>Moller-Maersk</a:t>
            </a:r>
            <a:r>
              <a:rPr lang="ru-RU" i="1" dirty="0"/>
              <a:t> </a:t>
            </a:r>
            <a:r>
              <a:rPr lang="ru-RU" i="1" dirty="0" err="1"/>
              <a:t>Group</a:t>
            </a:r>
            <a:r>
              <a:rPr lang="ru-RU" i="1" dirty="0"/>
              <a:t> открыт прямой контейнерный сервис из стран Азиатско-Тихоокеанского региона (АТР) в Новороссийск</a:t>
            </a:r>
          </a:p>
          <a:p>
            <a:endParaRPr lang="ru-RU" i="1" dirty="0"/>
          </a:p>
          <a:p>
            <a:r>
              <a:rPr lang="ru-RU" u="sng" dirty="0" smtClean="0"/>
              <a:t>Модернизация терминальной инфраструктуры (2014-2015) </a:t>
            </a:r>
          </a:p>
          <a:p>
            <a:pPr marL="355382" indent="-355382">
              <a:buAutoNum type="arabicParenR"/>
            </a:pPr>
            <a:r>
              <a:rPr lang="ru-RU" dirty="0" smtClean="0"/>
              <a:t>НУТЭП увеличит ёмкость складской контейнерной площадки на 1 100 TEU при использовании </a:t>
            </a:r>
            <a:r>
              <a:rPr lang="ru-RU" dirty="0" err="1" smtClean="0"/>
              <a:t>ричстакеров</a:t>
            </a:r>
            <a:r>
              <a:rPr lang="ru-RU" dirty="0" smtClean="0"/>
              <a:t>, с последующим увеличением до 2 100 TEU при оборудовании 2-мя кранами RTG </a:t>
            </a:r>
          </a:p>
          <a:p>
            <a:pPr marL="355382" indent="-355382">
              <a:buAutoNum type="arabicParenR"/>
            </a:pPr>
            <a:r>
              <a:rPr lang="ru-RU" dirty="0" smtClean="0"/>
              <a:t>Создаётся новая инженерная инфраструктура для: </a:t>
            </a:r>
          </a:p>
          <a:p>
            <a:r>
              <a:rPr lang="ru-RU" dirty="0" smtClean="0"/>
              <a:t> будущего причала №38 (очистные сооружения бытовых и ливневых стоков), </a:t>
            </a:r>
          </a:p>
          <a:p>
            <a:r>
              <a:rPr lang="ru-RU" dirty="0" smtClean="0"/>
              <a:t> повышения производственного уровня и уровня комфорта для персонала (новый ремонтно-механическое здание, бытовой и административный корпус, диспетчерская, выполняется благоустройство территории – бетонируются все места прохождения машин). </a:t>
            </a:r>
          </a:p>
          <a:p>
            <a:r>
              <a:rPr lang="ru-RU" u="sng" dirty="0" smtClean="0"/>
              <a:t>Строительство причала №38 (2015-2018) </a:t>
            </a:r>
          </a:p>
          <a:p>
            <a:r>
              <a:rPr lang="ru-RU" dirty="0" smtClean="0"/>
              <a:t>Планируется строительство уникального глубоководного контейнерного причала. </a:t>
            </a:r>
          </a:p>
          <a:p>
            <a:r>
              <a:rPr lang="ru-RU" dirty="0" smtClean="0"/>
              <a:t> Новый причал станет единственным причалом в Новороссийске, способным принимать океанские контейнеровозы </a:t>
            </a:r>
          </a:p>
          <a:p>
            <a:r>
              <a:rPr lang="ru-RU" dirty="0" smtClean="0"/>
              <a:t> Глубина – 15,6 м, длина – 340 м </a:t>
            </a:r>
          </a:p>
          <a:p>
            <a:r>
              <a:rPr lang="ru-RU" dirty="0" smtClean="0"/>
              <a:t> Общая площадь образуемой территории – 4 га </a:t>
            </a:r>
          </a:p>
          <a:p>
            <a:r>
              <a:rPr lang="ru-RU" dirty="0" smtClean="0"/>
              <a:t> Суммарная пропускная способность терминала составит 650 </a:t>
            </a:r>
            <a:r>
              <a:rPr lang="ru-RU" dirty="0" err="1" smtClean="0"/>
              <a:t>тыс</a:t>
            </a:r>
            <a:r>
              <a:rPr lang="ru-RU" dirty="0" smtClean="0"/>
              <a:t> TEU в год НУТЭП рассматривает и другие возможности для дальнейшего развития терминала.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99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chemeClr val="accent6"/>
                </a:solidFill>
                <a:latin typeface="Arial" pitchFamily="34" charset="0"/>
              </a:rPr>
              <a:t>Большая часть мероприятий береговой части на сегодняшний день завершены. Техническое перевооружение.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chemeClr val="accent6"/>
                </a:solidFill>
                <a:latin typeface="Arial" pitchFamily="34" charset="0"/>
              </a:rPr>
              <a:t>Реконструкция причала №1 (площадка А), мощность – 15 </a:t>
            </a:r>
            <a:r>
              <a:rPr lang="ru-RU" sz="1500" dirty="0" err="1">
                <a:solidFill>
                  <a:schemeClr val="accent6"/>
                </a:solidFill>
                <a:latin typeface="Arial" pitchFamily="34" charset="0"/>
              </a:rPr>
              <a:t>млн.т</a:t>
            </a:r>
            <a:r>
              <a:rPr lang="ru-RU" sz="1500" dirty="0">
                <a:solidFill>
                  <a:schemeClr val="accent6"/>
                </a:solidFill>
                <a:latin typeface="Arial" pitchFamily="34" charset="0"/>
              </a:rPr>
              <a:t>./год – ввод в 2015 г.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chemeClr val="accent6"/>
                </a:solidFill>
                <a:latin typeface="Arial" pitchFamily="34" charset="0"/>
              </a:rPr>
              <a:t>Ремонтное дноуглубление в 2015 г. </a:t>
            </a:r>
          </a:p>
          <a:p>
            <a:pPr defTabSz="1031849">
              <a:defRPr/>
            </a:pPr>
            <a:r>
              <a:rPr lang="ru-RU" dirty="0" smtClean="0"/>
              <a:t>Цель ▪ Строительство терминала “А” мощностью в 50 млн. тонн для обеспечения возможности капитальной реконструкции терминала "Б" ▪ Возможность приема судов дедвейтом 150 тыс. тонн, которые в настоящее время обслуживаются на площадке “Б” ▪ Автоматизация системы управления и учета нефти Планируемый результат ▪ Пропускная способность </a:t>
            </a:r>
            <a:r>
              <a:rPr lang="ru-RU" dirty="0" err="1" smtClean="0"/>
              <a:t>нефтерайона</a:t>
            </a:r>
            <a:r>
              <a:rPr lang="ru-RU" dirty="0" smtClean="0"/>
              <a:t> увеличится с 50 до 65 млн. тонн нефти в год (65 млн. тонн = ограничение магистрального трубопровода) ▪ Возможность реконструкции площадки «Б» без сокращения объемов перевалки </a:t>
            </a:r>
          </a:p>
          <a:p>
            <a:pPr defTabSz="1031849">
              <a:defRPr/>
            </a:pPr>
            <a:endParaRPr lang="ru-RU" dirty="0" smtClean="0"/>
          </a:p>
          <a:p>
            <a:r>
              <a:rPr lang="ru-RU" dirty="0"/>
              <a:t>По данным Росстата, в январе - декабре 2014 г. в России незначительно снизились объемы выпуска автомобильных бензинов до 38,4 млн т (98,8% к аналогичному периоду 2013 г.), зато резко выросло производство дизельного топлива: на 7,4% до 76,9 млн т. Российские нефтеперерабатывающие заводы за прошлый год выпустили 78,3 млн т топочного мазута, что составляет 102% от аналогичного уровня прошлого года.</a:t>
            </a:r>
          </a:p>
          <a:p>
            <a:r>
              <a:rPr lang="ru-RU" dirty="0"/>
              <a:t>Наиболее востребованной продукцией ТЭКа для российской экономики в 2014 г. стал газовый бензин, его производство в прошлом году взлетело на 34,2% до 10,9 млн т.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500" b="1" dirty="0">
                <a:solidFill>
                  <a:schemeClr val="accent6"/>
                </a:solidFill>
              </a:rPr>
              <a:t>Рост переработки нефти в РФ на 13,5 млн. т 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500" b="1" dirty="0">
                <a:solidFill>
                  <a:schemeClr val="accent6"/>
                </a:solidFill>
              </a:rPr>
              <a:t>Рост производства дизельного топлива на 7,4% до 76,9 млн. т, газового бензина на 34,2% до 10,9 млн. т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500" b="1" dirty="0">
                <a:solidFill>
                  <a:schemeClr val="accent6"/>
                </a:solidFill>
              </a:rPr>
              <a:t>Снижение объемов экспорта нефти на 13,2 млн. т в 2014 г.</a:t>
            </a:r>
          </a:p>
          <a:p>
            <a:pPr marL="296151" indent="-296151" defTabSz="1080953">
              <a:spcBef>
                <a:spcPts val="622"/>
              </a:spcBef>
              <a:buFont typeface="Wingdings" pitchFamily="2" charset="2"/>
              <a:buChar char="v"/>
              <a:defRPr/>
            </a:pPr>
            <a:r>
              <a:rPr lang="ru-RU" sz="1500" b="1" dirty="0">
                <a:solidFill>
                  <a:schemeClr val="accent6"/>
                </a:solidFill>
              </a:rPr>
              <a:t>Рост экспорта нефтепродуктов на 13,7 млн. т.  </a:t>
            </a:r>
          </a:p>
          <a:p>
            <a:r>
              <a:rPr lang="ru-RU" dirty="0"/>
              <a:t>рост экспорта российской нефти по системе ВСТО-2 компании АК «Транснефть» в восточном направлении на 10,6 млн тонн до 47,5 млн тонн, в том числе увеличение через сухопутный переход</a:t>
            </a:r>
          </a:p>
          <a:p>
            <a:r>
              <a:rPr lang="ru-RU" dirty="0"/>
              <a:t>Атасу-</a:t>
            </a:r>
            <a:r>
              <a:rPr lang="ru-RU" dirty="0" err="1"/>
              <a:t>Ашанькоу</a:t>
            </a:r>
            <a:r>
              <a:rPr lang="ru-RU" dirty="0"/>
              <a:t> составило 7,0 млн тонн, через новые перевалочные мощности порта Козьмино – 3,6 млн тонн;</a:t>
            </a:r>
          </a:p>
          <a:p>
            <a:r>
              <a:rPr lang="ru-RU" dirty="0"/>
              <a:t>перераспределение западных экспортных и транзитных грузопотоков нефти в системе АК «Транснефть» в пользу первоочередной загрузки новейших перевалочных мощностей в Усть-Луге,</a:t>
            </a:r>
          </a:p>
          <a:p>
            <a:r>
              <a:rPr lang="ru-RU" dirty="0"/>
              <a:t>где объёмы перевалки нефти не изменились, несмотря на общее снижение объёмов экспорта из России (этот порт стал в том числе наиболее привлекательным направлением для казахских</a:t>
            </a:r>
          </a:p>
          <a:p>
            <a:r>
              <a:rPr lang="ru-RU" dirty="0"/>
              <a:t>экспортёров нефти, благодаря установленному пониженному тарифу на прокачку нефти из Казахстана по системе АК «Транснефть» в начале 2014 года)</a:t>
            </a:r>
          </a:p>
          <a:p>
            <a:r>
              <a:rPr lang="ru-RU" sz="1500" dirty="0">
                <a:solidFill>
                  <a:schemeClr val="accent6"/>
                </a:solidFill>
              </a:rPr>
              <a:t>В течение 2017-2019 гг., </a:t>
            </a:r>
          </a:p>
          <a:p>
            <a:r>
              <a:rPr lang="ru-RU" sz="1500" dirty="0">
                <a:solidFill>
                  <a:schemeClr val="accent6"/>
                </a:solidFill>
              </a:rPr>
              <a:t>рост мощности ВСТО до 80 млн. т:</a:t>
            </a:r>
          </a:p>
          <a:p>
            <a:r>
              <a:rPr lang="ru-RU" sz="1500" dirty="0">
                <a:solidFill>
                  <a:schemeClr val="accent6"/>
                </a:solidFill>
              </a:rPr>
              <a:t>ВСТО-1 (</a:t>
            </a:r>
            <a:r>
              <a:rPr lang="ru-RU" sz="1200" dirty="0">
                <a:solidFill>
                  <a:schemeClr val="accent6"/>
                </a:solidFill>
              </a:rPr>
              <a:t>Тайшет - Сковородино</a:t>
            </a:r>
            <a:r>
              <a:rPr lang="ru-RU" sz="1500" dirty="0">
                <a:solidFill>
                  <a:schemeClr val="accent6"/>
                </a:solidFill>
              </a:rPr>
              <a:t>) – 30 млн. т</a:t>
            </a:r>
          </a:p>
          <a:p>
            <a:r>
              <a:rPr lang="ru-RU" sz="1500" dirty="0">
                <a:solidFill>
                  <a:schemeClr val="accent6"/>
                </a:solidFill>
              </a:rPr>
              <a:t>ВСТО-2 (</a:t>
            </a:r>
            <a:r>
              <a:rPr lang="ru-RU" sz="1200" dirty="0">
                <a:solidFill>
                  <a:schemeClr val="accent6"/>
                </a:solidFill>
              </a:rPr>
              <a:t>Сковородино - Козьмино</a:t>
            </a:r>
            <a:r>
              <a:rPr lang="ru-RU" sz="1500" dirty="0">
                <a:solidFill>
                  <a:schemeClr val="accent6"/>
                </a:solidFill>
              </a:rPr>
              <a:t>) – 50 млн. т</a:t>
            </a:r>
          </a:p>
          <a:p>
            <a:endParaRPr lang="ru-RU" dirty="0" smtClean="0"/>
          </a:p>
          <a:p>
            <a:r>
              <a:rPr lang="ru-RU" sz="1500" b="1" dirty="0">
                <a:solidFill>
                  <a:schemeClr val="accent6"/>
                </a:solidFill>
              </a:rPr>
              <a:t>1 этап. Реконструкция магистральных трубопроводов «Тихорецк – Новороссийск»</a:t>
            </a:r>
          </a:p>
          <a:p>
            <a:r>
              <a:rPr lang="ru-RU" sz="1500" b="1" dirty="0">
                <a:solidFill>
                  <a:schemeClr val="accent6"/>
                </a:solidFill>
              </a:rPr>
              <a:t>2 этап. Строительство МНПП «Волгоград - Тихорецк»</a:t>
            </a:r>
          </a:p>
          <a:p>
            <a:pPr defTabSz="1031933">
              <a:defRPr/>
            </a:pPr>
            <a:r>
              <a:rPr lang="ru-RU" dirty="0"/>
              <a:t>В 2013 году речной экспорт нефтеналивных грузов занял достойное место в общем объеме достигнув 12,68 млн тонн- пиковое значение за последние годы . Транзит не достиг пока и 5%. </a:t>
            </a:r>
          </a:p>
          <a:p>
            <a:r>
              <a:rPr lang="ru-RU" dirty="0"/>
              <a:t>В трубу может перейти продукции Волгоградского НПЗ и </a:t>
            </a:r>
            <a:r>
              <a:rPr lang="ru-RU" dirty="0" err="1"/>
              <a:t>Смарской</a:t>
            </a:r>
            <a:r>
              <a:rPr lang="ru-RU" dirty="0"/>
              <a:t> группы заводов ???</a:t>
            </a:r>
          </a:p>
          <a:p>
            <a:pPr defTabSz="1031933">
              <a:defRPr/>
            </a:pPr>
            <a:r>
              <a:rPr lang="ru-RU" sz="1200" dirty="0">
                <a:solidFill>
                  <a:schemeClr val="accent1"/>
                </a:solidFill>
              </a:rPr>
              <a:t>Часть объемов </a:t>
            </a:r>
            <a:r>
              <a:rPr lang="ru-RU" sz="1200" b="1" dirty="0">
                <a:solidFill>
                  <a:schemeClr val="accent1"/>
                </a:solidFill>
              </a:rPr>
              <a:t>ВГО </a:t>
            </a:r>
            <a:r>
              <a:rPr lang="ru-RU" sz="1200" dirty="0">
                <a:solidFill>
                  <a:schemeClr val="accent1"/>
                </a:solidFill>
              </a:rPr>
              <a:t>после модернизации </a:t>
            </a:r>
            <a:r>
              <a:rPr lang="ru-RU" sz="1200" dirty="0" err="1">
                <a:solidFill>
                  <a:schemeClr val="accent1"/>
                </a:solidFill>
              </a:rPr>
              <a:t>Танеко</a:t>
            </a:r>
            <a:r>
              <a:rPr lang="ru-RU" sz="1200" dirty="0">
                <a:solidFill>
                  <a:schemeClr val="accent1"/>
                </a:solidFill>
              </a:rPr>
              <a:t> «перейдет»  в категорию дизельного топлива для прокачки по нефтепродуктопроводу «Север»</a:t>
            </a:r>
          </a:p>
          <a:p>
            <a:r>
              <a:rPr lang="ru-RU" dirty="0"/>
              <a:t>Перевалка нефтепродуктов будет осуществляться на причалах нефтебазы "</a:t>
            </a:r>
            <a:r>
              <a:rPr lang="ru-RU" dirty="0" err="1"/>
              <a:t>Шесхарис</a:t>
            </a:r>
            <a:r>
              <a:rPr lang="ru-RU" dirty="0"/>
              <a:t>" /близ Новороссийска</a:t>
            </a:r>
          </a:p>
          <a:p>
            <a:r>
              <a:rPr lang="ru-RU" dirty="0"/>
              <a:t>Первый этап включает реконструкцию магистральных нефтепроводов на участке Тихорецк - Новороссийск протяженностью 244 километра для перекачки нефтепродуктов. Второй этап реализации проекта предполагает строительство продуктопровода протяженностью 500 км на участке Волгоград - Тихорецк для обеспечения поставки дизельного топлива Евро-5. Ввод в эксплуатацию первого и второго этапа ожидается в III квартале 2017 года. Это позволит обеспечить поставки дизельного топлива Евро-5 до шести миллионов тонн в год (с перспективой развития до 9 миллионов) и прием нефтепродуктов от нефтеперерабатывающих заводов Краснодарского края.</a:t>
            </a:r>
          </a:p>
          <a:p>
            <a:r>
              <a:rPr lang="ru-RU" dirty="0" smtClean="0"/>
              <a:t>На 1 этапе</a:t>
            </a:r>
          </a:p>
          <a:p>
            <a:r>
              <a:rPr lang="ru-RU" dirty="0"/>
              <a:t>Общий объем 4,1 млн. тонн дизельного топлива в год: </a:t>
            </a:r>
          </a:p>
          <a:p>
            <a:r>
              <a:rPr lang="ru-RU" dirty="0"/>
              <a:t>1,4 млн. тонн в год от НПЗ «</a:t>
            </a:r>
            <a:r>
              <a:rPr lang="ru-RU" dirty="0" err="1"/>
              <a:t>Ильский</a:t>
            </a:r>
            <a:r>
              <a:rPr lang="ru-RU" dirty="0"/>
              <a:t>»; </a:t>
            </a:r>
          </a:p>
          <a:p>
            <a:r>
              <a:rPr lang="ru-RU" dirty="0"/>
              <a:t>2,7 млн. тонн в год от НПЗ «Антей»; Общий объем 18,0 млн. тонн нефти в год: </a:t>
            </a:r>
          </a:p>
          <a:p>
            <a:r>
              <a:rPr lang="ru-RU" dirty="0"/>
              <a:t>2,5 млн. тонн в год на НПЗ «</a:t>
            </a:r>
            <a:r>
              <a:rPr lang="ru-RU" dirty="0" err="1"/>
              <a:t>Ильский</a:t>
            </a:r>
            <a:r>
              <a:rPr lang="ru-RU" dirty="0"/>
              <a:t>»; </a:t>
            </a:r>
          </a:p>
          <a:p>
            <a:r>
              <a:rPr lang="ru-RU" dirty="0"/>
              <a:t>11,0 млн. тонн в год на Афипский НПЗ; </a:t>
            </a:r>
          </a:p>
          <a:p>
            <a:r>
              <a:rPr lang="ru-RU" dirty="0"/>
              <a:t>4,5 млн. тонн в год на НПЗ «Антей» </a:t>
            </a:r>
          </a:p>
          <a:p>
            <a:pPr defTabSz="1031849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99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31933">
              <a:defRPr/>
            </a:pPr>
            <a:r>
              <a:rPr lang="ru-RU" dirty="0" smtClean="0"/>
              <a:t>С</a:t>
            </a:r>
            <a:r>
              <a:rPr lang="ru-RU" baseline="0" dirty="0" smtClean="0"/>
              <a:t> точки зрения бункерного рынка, его объемов, именно показатель грузопотока в тоннах имеет значение, т.к. он отражает и количество судов, и их потребность в топливе. А с точки зрения объемов, портовая отрасль показывает удивительную стабильность, даже в кризисные годы. За последние 10 лет, темпы роста ни разу не были отрицательными, даже в 2009 г.  В 2014 г. рост грузооборота российских портов составил 5,2% . </a:t>
            </a:r>
            <a:endParaRPr lang="ru-RU" dirty="0" smtClean="0"/>
          </a:p>
          <a:p>
            <a:r>
              <a:rPr lang="ru-RU" dirty="0" smtClean="0"/>
              <a:t>Основные движущие силы роста в этот период –контейнеры, уголь, зерно, нефтеналивные грузы.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40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Холдинговая компания «Форум» планирует инвестировать 30 млрд рублей в строительство контейнерного терминала мощностью 2 млн </a:t>
            </a:r>
            <a:r>
              <a:rPr lang="ru-RU" b="1" dirty="0" err="1"/>
              <a:t>TEUs</a:t>
            </a:r>
            <a:r>
              <a:rPr lang="ru-RU" b="1" dirty="0"/>
              <a:t> (стандартных контейнеров) в порту Тамань.</a:t>
            </a:r>
          </a:p>
          <a:p>
            <a:r>
              <a:rPr lang="ru-RU" b="1" dirty="0"/>
              <a:t>Строительство ж/д подходов к Керченскому мосту выделено Минтрансом России как первый этап создания сухогрузного порта Тамань.</a:t>
            </a:r>
          </a:p>
          <a:p>
            <a:r>
              <a:rPr lang="ru-RU" dirty="0"/>
              <a:t>Согласно подготовленному ведомством проекту постановления правительства, реализация мероприятия будет осуществлена в три этапа. В рамках первого будет построена припортовая ж/д станция и подъездные пути, включая ж/д подходы к транспортному переходу через Керченский пролив, пишет </a:t>
            </a:r>
            <a:r>
              <a:rPr lang="ru-RU" dirty="0">
                <a:hlinkClick r:id="rId3"/>
              </a:rPr>
              <a:t>ТАСС</a:t>
            </a:r>
            <a:r>
              <a:rPr lang="ru-RU" dirty="0"/>
              <a:t>. </a:t>
            </a:r>
          </a:p>
          <a:p>
            <a:r>
              <a:rPr lang="ru-RU" dirty="0"/>
              <a:t>На этом же этапе предполагается строительство трассы и развязки пропускной способностью не менее 8 млн тонн в год, соединяющих порт с федеральной трассой М-25 «Новороссийск — Керченский пролив». Финансирование данного этапа работ будет осуществляться за счёт бюджета.</a:t>
            </a:r>
          </a:p>
          <a:p>
            <a:r>
              <a:rPr lang="ru-RU" dirty="0"/>
              <a:t>В рамках второй очередь реализации проекта на основе государственно-частного партнерства будут созданы объекты федеральной собственности нового порта. Третий этап предусматривает строительство объектов частной собственности.</a:t>
            </a:r>
          </a:p>
          <a:p>
            <a:pPr marL="296151" indent="-296151">
              <a:buBlip>
                <a:blip r:embed="rId4"/>
              </a:buBlip>
              <a:defRPr/>
            </a:pPr>
            <a:r>
              <a:rPr lang="ru-RU" sz="1700" dirty="0">
                <a:solidFill>
                  <a:srgbClr val="002060"/>
                </a:solidFill>
              </a:rPr>
              <a:t>Расчетные суда: дедвейтом до 150 тыс. т</a:t>
            </a:r>
          </a:p>
          <a:p>
            <a:pPr marL="296151" indent="-296151">
              <a:buBlip>
                <a:blip r:embed="rId4"/>
              </a:buBlip>
              <a:defRPr/>
            </a:pPr>
            <a:r>
              <a:rPr lang="ru-RU" sz="1700" dirty="0">
                <a:solidFill>
                  <a:srgbClr val="002060"/>
                </a:solidFill>
              </a:rPr>
              <a:t>Железнодорожные подходные пути:</a:t>
            </a:r>
          </a:p>
          <a:p>
            <a:pPr marL="1066145" lvl="1">
              <a:buFont typeface="Wingdings" pitchFamily="2" charset="2"/>
              <a:buChar char="§"/>
              <a:defRPr/>
            </a:pPr>
            <a:r>
              <a:rPr lang="ru-RU" sz="1700" dirty="0">
                <a:solidFill>
                  <a:srgbClr val="002060"/>
                </a:solidFill>
              </a:rPr>
              <a:t>40 млн. т – 1 этап</a:t>
            </a:r>
          </a:p>
          <a:p>
            <a:pPr marL="1066145" lvl="1">
              <a:buFont typeface="Wingdings" pitchFamily="2" charset="2"/>
              <a:buChar char="§"/>
              <a:defRPr/>
            </a:pPr>
            <a:r>
              <a:rPr lang="ru-RU" sz="1700" dirty="0">
                <a:solidFill>
                  <a:srgbClr val="002060"/>
                </a:solidFill>
              </a:rPr>
              <a:t>52 млн. т – полное развитие</a:t>
            </a:r>
          </a:p>
          <a:p>
            <a:pPr marL="296151" indent="-296151">
              <a:buBlip>
                <a:blip r:embed="rId4"/>
              </a:buBlip>
              <a:defRPr/>
            </a:pPr>
            <a:r>
              <a:rPr lang="ru-RU" sz="1700" dirty="0">
                <a:solidFill>
                  <a:srgbClr val="002060"/>
                </a:solidFill>
              </a:rPr>
              <a:t> Автодорожные подходы – 18 млн. 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19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5" tIns="47372" rIns="94745" bIns="47372" anchor="b"/>
          <a:lstStyle>
            <a:lvl1pPr defTabSz="94773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5A6836-B3D3-407B-B011-AE017FAC6720}" type="slidenum">
              <a:rPr lang="ru-RU" altLang="ru-RU" sz="1200"/>
              <a:pPr algn="r" eaLnBrk="1" hangingPunct="1">
                <a:spcBef>
                  <a:spcPct val="0"/>
                </a:spcBef>
              </a:pPr>
              <a:t>31</a:t>
            </a:fld>
            <a:endParaRPr lang="ru-RU" altLang="ru-RU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dirty="0"/>
              <a:t>Осадки – 14,0 и 8,6 м</a:t>
            </a:r>
          </a:p>
          <a:p>
            <a:r>
              <a:rPr lang="ru-RU" sz="1200" dirty="0"/>
              <a:t>ОТЭКО</a:t>
            </a:r>
          </a:p>
          <a:p>
            <a:r>
              <a:rPr lang="ru-RU" sz="1200" dirty="0"/>
              <a:t>Проект был разделен на 3 этапа: </a:t>
            </a:r>
          </a:p>
          <a:p>
            <a:r>
              <a:rPr lang="ru-RU" sz="1200" dirty="0"/>
              <a:t>1. Строительство терминала по перевалке Нефти 2. Строительство терминала по перевалке СУГ 3. Строительство терминала по перевалке Мазута </a:t>
            </a:r>
          </a:p>
          <a:p>
            <a:r>
              <a:rPr lang="ru-RU" sz="1200" dirty="0"/>
              <a:t>В 2012 г. завершено строительство терминальных комплексов по нефти и СУГ. </a:t>
            </a:r>
          </a:p>
          <a:p>
            <a:r>
              <a:rPr lang="ru-RU" sz="1200" dirty="0"/>
              <a:t>Строительство комплекса по мазуту закончено в 2013 году. </a:t>
            </a:r>
          </a:p>
          <a:p>
            <a:r>
              <a:rPr lang="ru-RU" sz="1200" b="1" dirty="0"/>
              <a:t>Начата перевалка </a:t>
            </a:r>
            <a:r>
              <a:rPr lang="ru-RU" sz="1200" b="1" dirty="0" err="1"/>
              <a:t>нафты</a:t>
            </a:r>
            <a:endParaRPr lang="ru-RU" sz="1200" b="1" dirty="0"/>
          </a:p>
          <a:p>
            <a:r>
              <a:rPr lang="ru-RU" sz="1200" b="1" dirty="0"/>
              <a:t>Реконструкция для перевалки светлых нефтепродуктов заканчивается в 2014 году. </a:t>
            </a:r>
            <a:endParaRPr lang="ru-RU" sz="1200" dirty="0"/>
          </a:p>
          <a:p>
            <a:r>
              <a:rPr lang="ru-RU" sz="1200" dirty="0"/>
              <a:t>Развитие Таманского терминала наливных грузов  Прирост мощности: 10 млн. т/год (нефть, нефтепродукты)  Сроки реализации проекта: 2013–2018 годы  Инвестор: ЗАО «</a:t>
            </a:r>
            <a:r>
              <a:rPr lang="ru-RU" sz="1200" dirty="0" err="1"/>
              <a:t>Таманьнефтегаз</a:t>
            </a:r>
            <a:r>
              <a:rPr lang="ru-RU" sz="1200" dirty="0"/>
              <a:t>» Учитывая происхождение грузов – Казахстан, данные проекты не являются конкурирующими с другими портами бассейна, в том числе с сухогрузным районом порта Тамань, ориентированным на российских производителей. В настоящее время ведется разработка проектной документации по указанным объектам. Строительные работы планируется начать после получения государственной экспертизы проекта. 14 Реализация проектов возможна только при условии строительства железнодорожных подходов к терминалам за счет средств федерального бюджета (из стратегии развития портов)</a:t>
            </a:r>
          </a:p>
          <a:p>
            <a:endParaRPr lang="ru-RU" sz="1200" dirty="0"/>
          </a:p>
          <a:p>
            <a:r>
              <a:rPr lang="ru-RU" i="1" dirty="0"/>
              <a:t>Инвестор: </a:t>
            </a:r>
            <a:r>
              <a:rPr lang="ru-RU" dirty="0"/>
              <a:t>ООО «ОТЭКО-</a:t>
            </a:r>
            <a:r>
              <a:rPr lang="ru-RU" dirty="0" err="1"/>
              <a:t>Портсервис</a:t>
            </a:r>
            <a:r>
              <a:rPr lang="ru-RU" dirty="0"/>
              <a:t>».</a:t>
            </a:r>
          </a:p>
          <a:p>
            <a:r>
              <a:rPr lang="ru-RU" i="1" dirty="0"/>
              <a:t>Стоимость реализации проекта </a:t>
            </a:r>
            <a:r>
              <a:rPr lang="ru-RU" dirty="0"/>
              <a:t>составляет 29 706 млн. руб.;</a:t>
            </a:r>
          </a:p>
          <a:p>
            <a:r>
              <a:rPr lang="ru-RU" i="1" dirty="0"/>
              <a:t>Источник финансирования:</a:t>
            </a:r>
            <a:endParaRPr lang="ru-RU" dirty="0"/>
          </a:p>
          <a:p>
            <a:r>
              <a:rPr lang="ru-RU" dirty="0"/>
              <a:t>- по объектам федеральной собственности – 8 000 млн. руб. за счет средств инвестора с последующей компенсацией со стороны ФГУП «</a:t>
            </a:r>
            <a:r>
              <a:rPr lang="ru-RU" dirty="0" err="1"/>
              <a:t>Росморпорт</a:t>
            </a:r>
            <a:r>
              <a:rPr lang="ru-RU" dirty="0"/>
              <a:t>»;  </a:t>
            </a:r>
          </a:p>
          <a:p>
            <a:r>
              <a:rPr lang="ru-RU" dirty="0"/>
              <a:t>- по объектам  инвестора – 21 706 млн. руб. за счет собственных и/или привлеченных средств инвестора.</a:t>
            </a:r>
          </a:p>
          <a:p>
            <a:r>
              <a:rPr lang="ru-RU" i="1" dirty="0"/>
              <a:t>Сроки реализации: </a:t>
            </a:r>
            <a:r>
              <a:rPr lang="ru-RU" dirty="0"/>
              <a:t>2014-2021 годы.</a:t>
            </a:r>
          </a:p>
          <a:p>
            <a:r>
              <a:rPr lang="ru-RU" i="1" dirty="0"/>
              <a:t>Статус по проекту:</a:t>
            </a:r>
            <a:endParaRPr lang="ru-RU" dirty="0"/>
          </a:p>
          <a:p>
            <a:r>
              <a:rPr lang="ru-RU" dirty="0"/>
              <a:t>ООО «ОТЭКО-</a:t>
            </a:r>
            <a:r>
              <a:rPr lang="ru-RU" dirty="0" err="1"/>
              <a:t>Портсервис</a:t>
            </a:r>
            <a:r>
              <a:rPr lang="ru-RU" dirty="0"/>
              <a:t>» представило Декларацию о намерениях инвестирования в строительство Таманского терминала навалочных грузов с увеличением проектной мощностью до 35 млн. тонн. В соответствии с указанным документом в рамках проекта планируется дополнительно построить причалы для перевалки минеральных удобрений мощностью 5 млн. тонн. </a:t>
            </a:r>
            <a:endParaRPr lang="ru-RU" b="1" dirty="0"/>
          </a:p>
          <a:p>
            <a:r>
              <a:rPr lang="ru-RU" dirty="0"/>
              <a:t>В рамках Транспортной недели – 2014 между ФГУП «</a:t>
            </a:r>
            <a:r>
              <a:rPr lang="ru-RU" dirty="0" err="1"/>
              <a:t>Росморпорт</a:t>
            </a:r>
            <a:r>
              <a:rPr lang="ru-RU" dirty="0"/>
              <a:t>», ООО «ОТЭКО-</a:t>
            </a:r>
            <a:r>
              <a:rPr lang="ru-RU" dirty="0" err="1"/>
              <a:t>Портсервис</a:t>
            </a:r>
            <a:r>
              <a:rPr lang="ru-RU" dirty="0"/>
              <a:t>» и </a:t>
            </a:r>
            <a:r>
              <a:rPr lang="ru-RU" dirty="0" err="1"/>
              <a:t>Росморречфлотом</a:t>
            </a:r>
            <a:r>
              <a:rPr lang="ru-RU" dirty="0"/>
              <a:t> заключено соглашение о взаимодействии по реализации инвестиционного проекта.</a:t>
            </a:r>
            <a:endParaRPr lang="ru-RU" b="1" dirty="0"/>
          </a:p>
          <a:p>
            <a:r>
              <a:rPr lang="ru-RU" dirty="0"/>
              <a:t>В этой связи, предлагается откорректировать программное мероприятия в части объемов внебюджетных инвестиций и сроков реализации указанного мероприятия.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700" u="sng" dirty="0">
                <a:solidFill>
                  <a:schemeClr val="accent6"/>
                </a:solidFill>
              </a:rPr>
              <a:t>1.Номенклатура грузов по проекту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Экспорт: Пшеница, Ячмень, Кукуруза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Импорт: Сахар, Соевые бобы, шрот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700" u="sng" dirty="0">
                <a:solidFill>
                  <a:schemeClr val="accent6"/>
                </a:solidFill>
              </a:rPr>
              <a:t>2.Проектные объемы перевалки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12.5 </a:t>
            </a:r>
            <a:r>
              <a:rPr lang="ru-RU" sz="1500" dirty="0" err="1">
                <a:solidFill>
                  <a:schemeClr val="accent6"/>
                </a:solidFill>
              </a:rPr>
              <a:t>млн.т</a:t>
            </a:r>
            <a:r>
              <a:rPr lang="ru-RU" sz="1500" dirty="0">
                <a:solidFill>
                  <a:schemeClr val="accent6"/>
                </a:solidFill>
              </a:rPr>
              <a:t> /год – экспорт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2.0 </a:t>
            </a:r>
            <a:r>
              <a:rPr lang="ru-RU" sz="1500" dirty="0" err="1">
                <a:solidFill>
                  <a:schemeClr val="accent6"/>
                </a:solidFill>
              </a:rPr>
              <a:t>млн.т</a:t>
            </a:r>
            <a:r>
              <a:rPr lang="ru-RU" sz="1500" dirty="0">
                <a:solidFill>
                  <a:schemeClr val="accent6"/>
                </a:solidFill>
              </a:rPr>
              <a:t> /год – импорт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700" u="sng" dirty="0">
                <a:solidFill>
                  <a:schemeClr val="accent6"/>
                </a:solidFill>
              </a:rPr>
              <a:t>3.Скорость обработки (выгрузка/погрузка) вагонов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Выгрузка – 55 ваг/час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Погрузка – 30 ваг/час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700" u="sng" dirty="0">
                <a:solidFill>
                  <a:schemeClr val="accent6"/>
                </a:solidFill>
              </a:rPr>
              <a:t>4.Скорость погрузки/разгрузки судов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Экспорт - до 5000 тонн/час;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Импорт - до 3000 тонн/час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700" u="sng" dirty="0">
                <a:solidFill>
                  <a:schemeClr val="accent6"/>
                </a:solidFill>
              </a:rPr>
              <a:t>5.Дедвейт судов до 110 000 т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700" u="sng" dirty="0">
                <a:solidFill>
                  <a:schemeClr val="accent6"/>
                </a:solidFill>
              </a:rPr>
              <a:t>6.Характеристики хранилищ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Экспорт - 425 </a:t>
            </a:r>
            <a:r>
              <a:rPr lang="ru-RU" sz="1500" dirty="0" err="1">
                <a:solidFill>
                  <a:schemeClr val="accent6"/>
                </a:solidFill>
              </a:rPr>
              <a:t>тыс.т</a:t>
            </a:r>
            <a:r>
              <a:rPr lang="ru-RU" sz="1500" dirty="0">
                <a:solidFill>
                  <a:schemeClr val="accent6"/>
                </a:solidFill>
              </a:rPr>
              <a:t> </a:t>
            </a:r>
            <a:r>
              <a:rPr lang="ru-RU" sz="1500" dirty="0" err="1">
                <a:solidFill>
                  <a:schemeClr val="accent6"/>
                </a:solidFill>
              </a:rPr>
              <a:t>единовр</a:t>
            </a:r>
            <a:r>
              <a:rPr lang="ru-RU" sz="1500" dirty="0">
                <a:solidFill>
                  <a:schemeClr val="accent6"/>
                </a:solidFill>
              </a:rPr>
              <a:t>. хранения</a:t>
            </a:r>
          </a:p>
          <a:p>
            <a:pPr marL="296151" indent="-296151" defTabSz="1080953">
              <a:spcBef>
                <a:spcPts val="622"/>
              </a:spcBef>
              <a:buFont typeface="Wingdings" panose="05000000000000000000" pitchFamily="2" charset="2"/>
              <a:buChar char="v"/>
              <a:defRPr/>
            </a:pPr>
            <a:r>
              <a:rPr lang="ru-RU" sz="1500" dirty="0">
                <a:solidFill>
                  <a:schemeClr val="accent6"/>
                </a:solidFill>
              </a:rPr>
              <a:t>Импорт - 150 </a:t>
            </a:r>
            <a:r>
              <a:rPr lang="ru-RU" sz="1500" dirty="0" err="1">
                <a:solidFill>
                  <a:schemeClr val="accent6"/>
                </a:solidFill>
              </a:rPr>
              <a:t>тыс.т</a:t>
            </a:r>
            <a:r>
              <a:rPr lang="ru-RU" sz="1500" dirty="0">
                <a:solidFill>
                  <a:schemeClr val="accent6"/>
                </a:solidFill>
              </a:rPr>
              <a:t> </a:t>
            </a:r>
            <a:r>
              <a:rPr lang="ru-RU" sz="1500" dirty="0" err="1">
                <a:solidFill>
                  <a:schemeClr val="accent6"/>
                </a:solidFill>
              </a:rPr>
              <a:t>единовр</a:t>
            </a:r>
            <a:r>
              <a:rPr lang="ru-RU" sz="1500" dirty="0">
                <a:solidFill>
                  <a:schemeClr val="accent6"/>
                </a:solidFill>
              </a:rPr>
              <a:t>. хранения</a:t>
            </a:r>
          </a:p>
          <a:p>
            <a:pPr defTabSz="1080953">
              <a:spcBef>
                <a:spcPts val="622"/>
              </a:spcBef>
              <a:defRPr/>
            </a:pPr>
            <a:r>
              <a:rPr lang="ru-RU" sz="1700" u="sng" dirty="0">
                <a:solidFill>
                  <a:schemeClr val="accent6"/>
                </a:solidFill>
              </a:rPr>
              <a:t>Срок ввода в эксплуатацию – 2017 г.</a:t>
            </a:r>
            <a:endParaRPr lang="ru-RU" sz="1500" dirty="0">
              <a:solidFill>
                <a:schemeClr val="accent6"/>
              </a:solidFill>
            </a:endParaRPr>
          </a:p>
          <a:p>
            <a:endParaRPr lang="ru-RU" b="1" dirty="0"/>
          </a:p>
          <a:p>
            <a:pPr eaLnBrk="1" hangingPunct="1"/>
            <a:endParaRPr lang="ru-RU" altLang="ru-RU" sz="1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575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900" dirty="0">
                <a:solidFill>
                  <a:srgbClr val="00547E"/>
                </a:solidFill>
                <a:latin typeface="Arial" pitchFamily="34" charset="0"/>
              </a:rPr>
              <a:t>В непосредственной близости от порта расположена самая крупная на Северном Кавказе нефтебаза емкостью 540 тысяч куб. м. единовременного хранения, которая соединена с магистральным нефтепроводом Баку–Новороссийск, пропускной способностью 5 млн. тонн нефти в год</a:t>
            </a:r>
          </a:p>
          <a:p>
            <a:r>
              <a:rPr lang="ru-RU" sz="1500" dirty="0">
                <a:solidFill>
                  <a:schemeClr val="accent6"/>
                </a:solidFill>
                <a:latin typeface="Arial" pitchFamily="34" charset="0"/>
              </a:rPr>
              <a:t>В 2014 г. была произведена консервации российского участка трубы между Баку и Махачкалой (участок Ширвановка − Махачкала)</a:t>
            </a:r>
          </a:p>
          <a:p>
            <a:r>
              <a:rPr lang="ru-RU" sz="1500" dirty="0" err="1">
                <a:solidFill>
                  <a:schemeClr val="accent6"/>
                </a:solidFill>
                <a:latin typeface="Arial" pitchFamily="34" charset="0"/>
              </a:rPr>
              <a:t>Трафигура</a:t>
            </a:r>
            <a:endParaRPr lang="ru-RU" sz="1500" dirty="0">
              <a:solidFill>
                <a:schemeClr val="accent6"/>
              </a:solidFill>
              <a:latin typeface="Arial" pitchFamily="34" charset="0"/>
            </a:endParaRPr>
          </a:p>
          <a:p>
            <a:r>
              <a:rPr lang="ru-RU" sz="1500" dirty="0">
                <a:solidFill>
                  <a:schemeClr val="accent6"/>
                </a:solidFill>
                <a:latin typeface="Arial" pitchFamily="34" charset="0"/>
              </a:rPr>
              <a:t>Создание альтернативы</a:t>
            </a:r>
          </a:p>
          <a:p>
            <a:r>
              <a:rPr lang="ru-RU" dirty="0"/>
              <a:t>Общая протяженность причальной стенки составляет около 900 м. Только в нефтеналивном районе порта действуют 5 специализированных причалов, способных обрабатывать одновременно до пяти танкеров. Еще более 260 железнодорожных цистерн можно одновременно обработать с помощью расположенных рядом железнодорожных наливных эстакад.</a:t>
            </a:r>
          </a:p>
          <a:p>
            <a:r>
              <a:rPr lang="ru-RU" dirty="0"/>
              <a:t>Механизированы и причалы генеральных грузов в сухогрузной гавани, они оснащены перегрузочной техникой, имеют подъездные и выставочные железнодорожные пути. В порту введен в эксплуатацию также причал для приема парома для перевозки автомобилей и контейнеров общей грузоподъемностью до 1,6 млн тонн в год.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465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75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23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dirty="0">
                <a:hlinkClick r:id="rId3"/>
              </a:rPr>
              <a:t>проект реконструкции подходного канала и операционной акватории</a:t>
            </a:r>
            <a:r>
              <a:rPr lang="ru-RU" dirty="0"/>
              <a:t> причалов № 5 и № 6 в морском порту Восточный до отметок -15 метров в целях обеспечения подхода и постановки судов типа «</a:t>
            </a:r>
            <a:r>
              <a:rPr lang="ru-RU" dirty="0" err="1"/>
              <a:t>Post-Panamax</a:t>
            </a:r>
            <a:r>
              <a:rPr lang="ru-RU" dirty="0"/>
              <a:t>». В настоящее время уточняются сроки разработки проектной документации и сроки выполнения соответствующих строительно-монтажных работ. Проведение проектных работ с привлечением на конкурсной основе проектной организации планируется на 2016 год. Начало строительно-монтажных работ по реконструкции объектов, при условии получения положительных заключений государственных экспертиз и выделения необходимого финансирования, ожидается не ранее 2018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202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dirty="0"/>
              <a:t>Два резервуара для хранения нефти строительным номиналом 50 тыс. куб. м каждый будут построены на нефтебазе ООО «Транснефть – Порт Козьмино» в 2017 году. Это позволит увеличить объем экспорта нефти сорта ESPO (ВСТО) в страны Азиатско-Тихоокеанского региона.</a:t>
            </a:r>
          </a:p>
          <a:p>
            <a:pPr fontAlgn="base"/>
            <a:r>
              <a:rPr lang="ru-RU" dirty="0"/>
              <a:t>В настоящее время резервуарный парк нефтеналивного порта Козьмино насчитывает 10 резервуаров строительным номиналом по 50 тыс. куб. м. Два дополнительных резервуара - № 11 и № 12, увеличат суммарную емкость парка с 500 до 600 тыс. куб. м.</a:t>
            </a:r>
          </a:p>
          <a:p>
            <a:pPr fontAlgn="base"/>
            <a:r>
              <a:rPr lang="ru-RU" dirty="0"/>
              <a:t>Строительство двух новых резервуаров, которое будет начато в 2016 году, обеспечит увеличение пропускной способности дальневосточного терминала «</a:t>
            </a:r>
            <a:r>
              <a:rPr lang="ru-RU" dirty="0" err="1"/>
              <a:t>Транснефти</a:t>
            </a:r>
            <a:r>
              <a:rPr lang="ru-RU" dirty="0"/>
              <a:t>» до 36 млн тонн. С этой целью также проводится реконструкция подходной дамбы с последующим дноуглублением в акватории причала № 2 </a:t>
            </a:r>
            <a:r>
              <a:rPr lang="ru-RU" dirty="0" err="1"/>
              <a:t>нефтепирса</a:t>
            </a:r>
            <a:r>
              <a:rPr lang="ru-RU" dirty="0"/>
              <a:t>, что позволит принимать у обоих причалов танкеры дедвейтом до 150 тыс. тонн.</a:t>
            </a:r>
          </a:p>
          <a:p>
            <a:pPr fontAlgn="base"/>
            <a:r>
              <a:rPr lang="ru-RU" dirty="0"/>
              <a:t>Дальневосточный терминал «</a:t>
            </a:r>
            <a:r>
              <a:rPr lang="ru-RU" dirty="0" err="1"/>
              <a:t>Транснефти</a:t>
            </a:r>
            <a:r>
              <a:rPr lang="ru-RU" dirty="0"/>
              <a:t>» - ООО «Транснефть – Порт Козьмино» - расположен в конечной точке нефтепровода Восточная Сибирь – Тихий океан (ВСТО) в г. Находка Приморского края и предназначен для экспорта нефти сорта ESPO в страны Азиатско-Тихоокеанского региона. </a:t>
            </a:r>
          </a:p>
          <a:p>
            <a:pPr fontAlgn="base"/>
            <a:r>
              <a:rPr lang="ru-RU" dirty="0"/>
              <a:t>Отгрузка нефти из ООО «Транснефть – Порт Козьмино» ежегодно увеличивается. В 2014 году из дальневосточного терминала «</a:t>
            </a:r>
            <a:r>
              <a:rPr lang="ru-RU" dirty="0" err="1"/>
              <a:t>Транснефти</a:t>
            </a:r>
            <a:r>
              <a:rPr lang="ru-RU" dirty="0"/>
              <a:t>» было экспортировано 24,9 млн тонн нефти сорта ESPO. Основными получателями нефти по итогам года стали: Япония – 8,9 млн тонн (36%), Китай – 5,9 млн тонн (24%), Южная Корея – 3,7 млн тонн (15%). Также нефть отгружалась в направлении Малайзии, Таиланда, Филиппин, Сингапура, Новой Зеландии, Тайваня, США, Индонезии.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проект реконструкции операционной акватории причала № 2 морского нефтяного терминала «Козьмино» в морском порту Восточный. В рамках проекта предполагается выполнить дноуглубительные работы с доведением отметок дна на операционной акватории причала до -21 метров, что позволит обеспечить </a:t>
            </a:r>
            <a:r>
              <a:rPr lang="ru-RU" dirty="0" err="1"/>
              <a:t>судозаходы</a:t>
            </a:r>
            <a:r>
              <a:rPr lang="ru-RU" dirty="0"/>
              <a:t> к нему расчетных судов длиной до 274,5 метров, шириной до 48 метров и осадкой в грузу до 17 метров. В настоящее время оператором морского </a:t>
            </a:r>
            <a:r>
              <a:rPr lang="ru-RU" dirty="0" err="1"/>
              <a:t>нефтеперегрузочного</a:t>
            </a:r>
            <a:r>
              <a:rPr lang="ru-RU" dirty="0"/>
              <a:t> терминала «Козьмино» ведутся работы по укреплению подходной дамбы операционной акватории причала № 2, по завершении которых предприятие приступит к реализации проекта. В настоящее время привлеченной предприятием проектной организацией завершаются проектно-изыскательские работы, по итогам которых проектная документация будет в установленном порядке представлена на рассмотрение государственных экологической и строительной экспертиз. При условии получения положительных заключений государственной экологической и строительной экспертиз на проектную документацию и при выделении необходимого финансирования начало строительно-монтажных работ запланировано на 2015 год.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202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100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8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сих порт в структуре грузопотока это наиболее значимые грузы.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9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161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6036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08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F2544E-E0A3-4A98-B482-FCC8D26CF01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1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Рост</a:t>
            </a:r>
            <a:r>
              <a:rPr lang="ru-RU" baseline="0" dirty="0" smtClean="0"/>
              <a:t> грузопотоков шел во всех бассейнах, откуда открывается доступ к многочисленным экспортным направлениям – т.е. все бассейны, кроме арктического и каспийского. Основной объем грузов – в портах Балтики.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40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Один</a:t>
            </a:r>
            <a:r>
              <a:rPr lang="ru-RU" baseline="0" dirty="0" smtClean="0"/>
              <a:t> из факторов роста российских портов – перетягивание российских грузов, проходящих через нероссийские порты. Транзит через Украину сокращается, через Балтику – остается относительно стабильным. И это только </a:t>
            </a:r>
            <a:r>
              <a:rPr lang="ru-RU" baseline="0" dirty="0" err="1" smtClean="0"/>
              <a:t>жд</a:t>
            </a:r>
            <a:r>
              <a:rPr lang="ru-RU" baseline="0" dirty="0" smtClean="0"/>
              <a:t> статистика, без учета контейнеров, перевозимых </a:t>
            </a:r>
            <a:r>
              <a:rPr lang="ru-RU" baseline="0" dirty="0" err="1" smtClean="0"/>
              <a:t>автотрансопртом</a:t>
            </a:r>
            <a:r>
              <a:rPr lang="ru-RU" baseline="0" dirty="0" smtClean="0"/>
              <a:t>.</a:t>
            </a:r>
          </a:p>
          <a:p>
            <a:endParaRPr lang="ru-RU" baseline="0" dirty="0" smtClean="0"/>
          </a:p>
          <a:p>
            <a:r>
              <a:rPr lang="ru-RU" dirty="0" smtClean="0"/>
              <a:t>Уголь, удобрения – еще идут через </a:t>
            </a:r>
            <a:r>
              <a:rPr lang="ru-RU" dirty="0" err="1" smtClean="0"/>
              <a:t>прибалтику</a:t>
            </a:r>
            <a:endParaRPr lang="ru-RU" dirty="0" smtClean="0"/>
          </a:p>
          <a:p>
            <a:r>
              <a:rPr lang="ru-RU" dirty="0" smtClean="0"/>
              <a:t>Руда – через </a:t>
            </a:r>
            <a:r>
              <a:rPr lang="ru-RU" dirty="0" err="1" smtClean="0"/>
              <a:t>украину</a:t>
            </a:r>
            <a:r>
              <a:rPr lang="ru-RU" dirty="0" smtClean="0"/>
              <a:t> (зерно сошло на нет еще раньше)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24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31933">
              <a:defRPr/>
            </a:pPr>
            <a:r>
              <a:rPr lang="ru-RU" dirty="0" smtClean="0"/>
              <a:t>Руда – через </a:t>
            </a:r>
            <a:r>
              <a:rPr lang="ru-RU" dirty="0" err="1" smtClean="0"/>
              <a:t>украину</a:t>
            </a:r>
            <a:r>
              <a:rPr lang="ru-RU" dirty="0" smtClean="0"/>
              <a:t> (зерно сошло на нет еще раньше)</a:t>
            </a:r>
          </a:p>
          <a:p>
            <a:pPr defTabSz="1031933">
              <a:defRPr/>
            </a:pPr>
            <a:r>
              <a:rPr lang="ru-RU" dirty="0" smtClean="0"/>
              <a:t>Уголь, удобрения – еще идут через </a:t>
            </a:r>
            <a:r>
              <a:rPr lang="ru-RU" dirty="0" err="1" smtClean="0"/>
              <a:t>прибалтику</a:t>
            </a:r>
            <a:endParaRPr lang="ru-RU" dirty="0" smtClean="0"/>
          </a:p>
          <a:p>
            <a:pPr defTabSz="1031933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249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54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D5F7-BD8B-4DFA-A491-A422B14524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8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6"/>
            <a:ext cx="9089390" cy="1620771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8"/>
            <a:ext cx="7485380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497670" indent="0" algn="ctr">
              <a:buNone/>
              <a:defRPr/>
            </a:lvl2pPr>
            <a:lvl3pPr marL="995338" indent="0" algn="ctr">
              <a:buNone/>
              <a:defRPr/>
            </a:lvl3pPr>
            <a:lvl4pPr marL="1493008" indent="0" algn="ctr">
              <a:buNone/>
              <a:defRPr/>
            </a:lvl4pPr>
            <a:lvl5pPr marL="1990678" indent="0" algn="ctr">
              <a:buNone/>
              <a:defRPr/>
            </a:lvl5pPr>
            <a:lvl6pPr marL="2488346" indent="0" algn="ctr">
              <a:buNone/>
              <a:defRPr/>
            </a:lvl6pPr>
            <a:lvl7pPr marL="2986016" indent="0" algn="ctr">
              <a:buNone/>
              <a:defRPr/>
            </a:lvl7pPr>
            <a:lvl8pPr marL="3483686" indent="0" algn="ctr">
              <a:buNone/>
              <a:defRPr/>
            </a:lvl8pPr>
            <a:lvl9pPr marL="3981354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7E991-0FA7-44D1-9607-8F46A993FECF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A3FB-384C-4459-956F-6617B3EBCE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5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14915-4C89-4B3D-96E3-881229C2E3F4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CF08D-E8AA-4D28-A776-DC619CDEE8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9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5"/>
            <a:ext cx="2406015" cy="6451578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5"/>
            <a:ext cx="7039822" cy="6451578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37305-5A2D-4230-9820-407B14C8DEEB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6A3B1-01DF-4606-B116-174D05D4EFB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80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/>
          </p:nvPr>
        </p:nvSpPr>
        <p:spPr>
          <a:xfrm>
            <a:off x="1871345" y="19898"/>
            <a:ext cx="8782068" cy="1029338"/>
          </a:xfrm>
          <a:solidFill>
            <a:srgbClr val="0B6993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69" tIns="49785" rIns="99569" bIns="4978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6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 smtClean="0"/>
              <a:t>Образец заголовка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>
          <a:xfrm>
            <a:off x="359637" y="1344225"/>
            <a:ext cx="10155540" cy="56289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 sz="1700">
                <a:solidFill>
                  <a:schemeClr val="bg2"/>
                </a:solidFill>
              </a:defRPr>
            </a:lvl1pPr>
            <a:lvl2pPr>
              <a:defRPr sz="1700">
                <a:solidFill>
                  <a:schemeClr val="bg2"/>
                </a:solidFill>
              </a:defRPr>
            </a:lvl2pPr>
            <a:lvl3pPr>
              <a:defRPr sz="1700">
                <a:solidFill>
                  <a:schemeClr val="bg2"/>
                </a:solidFill>
              </a:defRPr>
            </a:lvl3pPr>
            <a:lvl4pPr>
              <a:defRPr sz="1700">
                <a:solidFill>
                  <a:schemeClr val="bg2"/>
                </a:solidFill>
              </a:defRPr>
            </a:lvl4pPr>
            <a:lvl5pPr>
              <a:defRPr sz="17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  <a:endParaRPr lang="en-US" dirty="0"/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7225207"/>
            <a:ext cx="10693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Прямоугольник 29"/>
          <p:cNvSpPr/>
          <p:nvPr userDrawn="1"/>
        </p:nvSpPr>
        <p:spPr>
          <a:xfrm>
            <a:off x="28611" y="11327"/>
            <a:ext cx="1733458" cy="1029337"/>
          </a:xfrm>
          <a:prstGeom prst="rect">
            <a:avLst/>
          </a:prstGeom>
          <a:solidFill>
            <a:srgbClr val="0B699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 rot="5400000">
            <a:off x="120950" y="411045"/>
            <a:ext cx="365777" cy="1115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 rot="5400000">
            <a:off x="303324" y="592125"/>
            <a:ext cx="367564" cy="111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 rot="5400000">
            <a:off x="485708" y="411963"/>
            <a:ext cx="363945" cy="1115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802005" y="278700"/>
            <a:ext cx="333118" cy="1219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802005" y="525995"/>
            <a:ext cx="333118" cy="1219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213105" y="278700"/>
            <a:ext cx="333118" cy="1219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 rot="5400000">
            <a:off x="1197691" y="577403"/>
            <a:ext cx="363945" cy="1115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9448" y="63386"/>
            <a:ext cx="1604010" cy="223653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FFFFFF"/>
                </a:solidFill>
              </a:rPr>
              <a:t>МОРСТРОЙТЕХНОЛОГИЯ</a:t>
            </a:r>
            <a:endParaRPr lang="ru-RU" sz="800" b="1" dirty="0">
              <a:solidFill>
                <a:srgbClr val="FFFFFF"/>
              </a:solidFill>
            </a:endParaRPr>
          </a:p>
        </p:txBody>
      </p:sp>
      <p:sp>
        <p:nvSpPr>
          <p:cNvPr id="5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3579" y="7225207"/>
            <a:ext cx="3386243" cy="525088"/>
          </a:xfrm>
          <a:ln/>
        </p:spPr>
        <p:txBody>
          <a:bodyPr/>
          <a:lstStyle>
            <a:lvl1pPr>
              <a:defRPr sz="13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606060"/>
                </a:solidFill>
              </a:rPr>
              <a:t>http://www.morproekt.ru/</a:t>
            </a:r>
            <a:endParaRPr lang="ru-RU">
              <a:solidFill>
                <a:srgbClr val="606060"/>
              </a:solidFill>
            </a:endParaRPr>
          </a:p>
        </p:txBody>
      </p:sp>
      <p:sp>
        <p:nvSpPr>
          <p:cNvPr id="51" name="Дата 50"/>
          <p:cNvSpPr>
            <a:spLocks noGrp="1"/>
          </p:cNvSpPr>
          <p:nvPr>
            <p:ph type="dt" sz="half" idx="12"/>
          </p:nvPr>
        </p:nvSpPr>
        <p:spPr>
          <a:xfrm>
            <a:off x="-62710" y="7225207"/>
            <a:ext cx="1463089" cy="525088"/>
          </a:xfrm>
        </p:spPr>
        <p:txBody>
          <a:bodyPr/>
          <a:lstStyle>
            <a:lvl1pPr>
              <a:defRPr sz="13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C62946D-A69E-45D1-AE55-4673223F1136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52" name="Номер слайда 5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3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8CEBF1F-A6B4-4FAA-B7B4-234A4EB088A8}" type="slidenum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8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C9303-FEAF-431A-92A2-D7F1FC63DC9B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81DF-EF71-47DA-A5F4-EE6782B6D6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88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C7AB0-F5FD-469F-9066-753BD01EE974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B9AB4-F0BA-4402-8F63-A3517079A1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14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261D7-684F-48EB-AEE2-3AF32805829F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289A9-D75F-4766-A0BF-740A1C457A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9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7B51-88D4-473C-9A2E-6487744BF248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E8D8A-6E4F-4097-A00D-969C24E5B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05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79F06-58C8-48F7-9722-96D3D74B5CEA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315BD-330C-48C5-9E5B-12C57F8007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4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95F31-A1C2-4E09-8832-724873544511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2FA3-C367-4F64-95E4-9E17DB9048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21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3C11-C623-48E6-92A5-463FC195E257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455F3-825B-4138-9064-C5B0BBDEC1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8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57A4-BFA7-4A25-A379-476DDD0E849B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795C9-CBC5-4371-B031-AEE62F3F7F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30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3B3C-F90D-4E4E-B2CB-5BF4FF2CEC6F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83D8E-A7B9-46D8-B2B4-FC60B587CC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2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 lIns="104306" tIns="52153" rIns="104306" bIns="52153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B849E-2860-465E-9217-4BD8D7BBAD5F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9E923-1490-4ED6-9CB6-1BE098ACA3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7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2983F-78C8-44BF-B816-E175ACAA8B90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7704-7D8B-4A1E-842B-BF1BD78B69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55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71F5D-B7FB-4BB7-9CA2-72A5025AA02E}" type="datetime1">
              <a:rPr lang="ru-RU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0B27-310D-4503-938A-D0A74E136A6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35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95FEE-7120-44F3-8C3C-7A2425D83B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3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5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670" indent="0">
              <a:buNone/>
              <a:defRPr sz="2000"/>
            </a:lvl2pPr>
            <a:lvl3pPr marL="995338" indent="0">
              <a:buNone/>
              <a:defRPr sz="1700"/>
            </a:lvl3pPr>
            <a:lvl4pPr marL="1493008" indent="0">
              <a:buNone/>
              <a:defRPr sz="1500"/>
            </a:lvl4pPr>
            <a:lvl5pPr marL="1990678" indent="0">
              <a:buNone/>
              <a:defRPr sz="1500"/>
            </a:lvl5pPr>
            <a:lvl6pPr marL="2488346" indent="0">
              <a:buNone/>
              <a:defRPr sz="1500"/>
            </a:lvl6pPr>
            <a:lvl7pPr marL="2986016" indent="0">
              <a:buNone/>
              <a:defRPr sz="1500"/>
            </a:lvl7pPr>
            <a:lvl8pPr marL="3483686" indent="0">
              <a:buNone/>
              <a:defRPr sz="1500"/>
            </a:lvl8pPr>
            <a:lvl9pPr marL="3981354" indent="0">
              <a:buNone/>
              <a:defRPr sz="15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D3191-2A8C-4066-B5D2-88C9F2B9BB91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B8863-9670-4C40-813B-D4CF20D4A0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6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95B95-911F-4AF4-B13B-A163949905E5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339C8-9D52-4412-9C1A-1AAE56B64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6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670" indent="0">
              <a:buNone/>
              <a:defRPr sz="2200" b="1"/>
            </a:lvl2pPr>
            <a:lvl3pPr marL="995338" indent="0">
              <a:buNone/>
              <a:defRPr sz="2000" b="1"/>
            </a:lvl3pPr>
            <a:lvl4pPr marL="1493008" indent="0">
              <a:buNone/>
              <a:defRPr sz="1700" b="1"/>
            </a:lvl4pPr>
            <a:lvl5pPr marL="1990678" indent="0">
              <a:buNone/>
              <a:defRPr sz="1700" b="1"/>
            </a:lvl5pPr>
            <a:lvl6pPr marL="2488346" indent="0">
              <a:buNone/>
              <a:defRPr sz="1700" b="1"/>
            </a:lvl6pPr>
            <a:lvl7pPr marL="2986016" indent="0">
              <a:buNone/>
              <a:defRPr sz="1700" b="1"/>
            </a:lvl7pPr>
            <a:lvl8pPr marL="3483686" indent="0">
              <a:buNone/>
              <a:defRPr sz="1700" b="1"/>
            </a:lvl8pPr>
            <a:lvl9pPr marL="3981354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670" indent="0">
              <a:buNone/>
              <a:defRPr sz="2200" b="1"/>
            </a:lvl2pPr>
            <a:lvl3pPr marL="995338" indent="0">
              <a:buNone/>
              <a:defRPr sz="2000" b="1"/>
            </a:lvl3pPr>
            <a:lvl4pPr marL="1493008" indent="0">
              <a:buNone/>
              <a:defRPr sz="1700" b="1"/>
            </a:lvl4pPr>
            <a:lvl5pPr marL="1990678" indent="0">
              <a:buNone/>
              <a:defRPr sz="1700" b="1"/>
            </a:lvl5pPr>
            <a:lvl6pPr marL="2488346" indent="0">
              <a:buNone/>
              <a:defRPr sz="1700" b="1"/>
            </a:lvl6pPr>
            <a:lvl7pPr marL="2986016" indent="0">
              <a:buNone/>
              <a:defRPr sz="1700" b="1"/>
            </a:lvl7pPr>
            <a:lvl8pPr marL="3483686" indent="0">
              <a:buNone/>
              <a:defRPr sz="1700" b="1"/>
            </a:lvl8pPr>
            <a:lvl9pPr marL="3981354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242E3-2701-4BD6-B052-15C417E79271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7A195-50AB-4478-9AD9-07C3D9821D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90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9C39F-989D-4888-A131-BE6315C194A4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88B25-A63D-47C3-B03C-6CFF676141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4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5CBFD851-1A12-403D-9584-3A76DDCD4984}" type="datetime1">
              <a:rPr lang="ru-RU" smtClean="0">
                <a:solidFill>
                  <a:srgbClr val="D8D8D8">
                    <a:lumMod val="75000"/>
                  </a:srgbClr>
                </a:solidFill>
              </a:rPr>
              <a:pPr>
                <a:defRPr/>
              </a:pPr>
              <a:t>24.06.2015</a:t>
            </a:fld>
            <a:endParaRPr lang="ru-RU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EEA0193A-F05F-4804-8E9E-77EFE29DA086}" type="slidenum">
              <a:rPr lang="ru-RU" smtClean="0">
                <a:solidFill>
                  <a:srgbClr val="D8D8D8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8D8D8">
                  <a:lumMod val="75000"/>
                </a:srgbClr>
              </a:solidFill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059" y="7115146"/>
            <a:ext cx="981667" cy="49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-15061" y="1344225"/>
            <a:ext cx="10708461" cy="0"/>
          </a:xfrm>
          <a:prstGeom prst="line">
            <a:avLst/>
          </a:prstGeom>
          <a:ln w="57150">
            <a:solidFill>
              <a:srgbClr val="0B69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Grp="1"/>
          </p:cNvSpPr>
          <p:nvPr>
            <p:ph type="title"/>
          </p:nvPr>
        </p:nvSpPr>
        <p:spPr bwMode="auto">
          <a:xfrm>
            <a:off x="891118" y="366770"/>
            <a:ext cx="9209923" cy="82157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17" tIns="49758" rIns="99517" bIns="4975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2600" b="1" kern="1200" dirty="0">
                <a:solidFill>
                  <a:srgbClr val="0B6993"/>
                </a:solidFill>
              </a:rPr>
              <a:t>Транспортные цепочки</a:t>
            </a:r>
          </a:p>
        </p:txBody>
      </p:sp>
    </p:spTree>
    <p:extLst>
      <p:ext uri="{BB962C8B-B14F-4D97-AF65-F5344CB8AC3E}">
        <p14:creationId xmlns:p14="http://schemas.microsoft.com/office/powerpoint/2010/main" val="162738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3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3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670" indent="0">
              <a:buNone/>
              <a:defRPr sz="1300"/>
            </a:lvl2pPr>
            <a:lvl3pPr marL="995338" indent="0">
              <a:buNone/>
              <a:defRPr sz="1100"/>
            </a:lvl3pPr>
            <a:lvl4pPr marL="1493008" indent="0">
              <a:buNone/>
              <a:defRPr sz="1000"/>
            </a:lvl4pPr>
            <a:lvl5pPr marL="1990678" indent="0">
              <a:buNone/>
              <a:defRPr sz="1000"/>
            </a:lvl5pPr>
            <a:lvl6pPr marL="2488346" indent="0">
              <a:buNone/>
              <a:defRPr sz="1000"/>
            </a:lvl6pPr>
            <a:lvl7pPr marL="2986016" indent="0">
              <a:buNone/>
              <a:defRPr sz="1000"/>
            </a:lvl7pPr>
            <a:lvl8pPr marL="3483686" indent="0">
              <a:buNone/>
              <a:defRPr sz="1000"/>
            </a:lvl8pPr>
            <a:lvl9pPr marL="3981354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66B52-E419-416D-B48D-5BD8905B8B7F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5AEC7-E9D0-4A58-95B6-FAC52E09A8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4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670" indent="0">
              <a:buNone/>
              <a:defRPr sz="3000"/>
            </a:lvl2pPr>
            <a:lvl3pPr marL="995338" indent="0">
              <a:buNone/>
              <a:defRPr sz="2600"/>
            </a:lvl3pPr>
            <a:lvl4pPr marL="1493008" indent="0">
              <a:buNone/>
              <a:defRPr sz="2200"/>
            </a:lvl4pPr>
            <a:lvl5pPr marL="1990678" indent="0">
              <a:buNone/>
              <a:defRPr sz="2200"/>
            </a:lvl5pPr>
            <a:lvl6pPr marL="2488346" indent="0">
              <a:buNone/>
              <a:defRPr sz="2200"/>
            </a:lvl6pPr>
            <a:lvl7pPr marL="2986016" indent="0">
              <a:buNone/>
              <a:defRPr sz="2200"/>
            </a:lvl7pPr>
            <a:lvl8pPr marL="3483686" indent="0">
              <a:buNone/>
              <a:defRPr sz="2200"/>
            </a:lvl8pPr>
            <a:lvl9pPr marL="3981354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670" indent="0">
              <a:buNone/>
              <a:defRPr sz="1300"/>
            </a:lvl2pPr>
            <a:lvl3pPr marL="995338" indent="0">
              <a:buNone/>
              <a:defRPr sz="1100"/>
            </a:lvl3pPr>
            <a:lvl4pPr marL="1493008" indent="0">
              <a:buNone/>
              <a:defRPr sz="1000"/>
            </a:lvl4pPr>
            <a:lvl5pPr marL="1990678" indent="0">
              <a:buNone/>
              <a:defRPr sz="1000"/>
            </a:lvl5pPr>
            <a:lvl6pPr marL="2488346" indent="0">
              <a:buNone/>
              <a:defRPr sz="1000"/>
            </a:lvl6pPr>
            <a:lvl7pPr marL="2986016" indent="0">
              <a:buNone/>
              <a:defRPr sz="1000"/>
            </a:lvl7pPr>
            <a:lvl8pPr marL="3483686" indent="0">
              <a:buNone/>
              <a:defRPr sz="1000"/>
            </a:lvl8pPr>
            <a:lvl9pPr marL="3981354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A3486-0598-4365-B6AF-D6052D2E4131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http://www.morproekt.ru/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3D055-27E8-45E6-9DDC-D86D2E6C289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9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670" y="302802"/>
            <a:ext cx="9624060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17" tIns="49758" rIns="99517" bIns="497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670" y="1764296"/>
            <a:ext cx="9624060" cy="499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17" tIns="49758" rIns="99517" bIns="497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67614" y="0"/>
            <a:ext cx="1463089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17" tIns="49758" rIns="99517" bIns="4975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0A92D9-3D2B-4153-947B-D3E559387532}" type="datetime1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24.06.2015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3581" y="6885650"/>
            <a:ext cx="3386243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17" tIns="49758" rIns="99517" bIns="4975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http://www.morproekt.ru/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8273" y="7225207"/>
            <a:ext cx="2495127" cy="3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17" tIns="49758" rIns="99517" bIns="4975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CEBF1F-A6B4-4FAA-B7B4-234A4EB088A8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5pPr>
      <a:lvl6pPr marL="49767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6pPr>
      <a:lvl7pPr marL="995338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7pPr>
      <a:lvl8pPr marL="1493008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8pPr>
      <a:lvl9pPr marL="1990678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9pPr>
    </p:titleStyle>
    <p:bodyStyle>
      <a:lvl1pPr marL="373251" indent="-373251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08713" indent="-3110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44174" indent="-248834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41843" indent="-248834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37784" indent="-247107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5455" indent="-24710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33124" indent="-24710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30792" indent="-24710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28463" indent="-24710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70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38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008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678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346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016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686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354" algn="l" defTabSz="9953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24EC902-308E-400A-A2AA-72F1FB000B19}" type="datetime1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24.06.2015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285C816-7033-40A9-B68A-23D7F46ADBCB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7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/>
  <p:hf hdr="0" ftr="0" dt="0"/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298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825625" indent="-260350" algn="l" defTabSz="104298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44738" indent="-258763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035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607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179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1751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600">
                <a:solidFill>
                  <a:schemeClr val="tx1"/>
                </a:solidFill>
                <a:latin typeface="Arial" pitchFamily="34" charset="0"/>
              </a:defRPr>
            </a:lvl1pPr>
            <a:lvl2pPr marL="709087" indent="-272726" eaLnBrk="0" hangingPunct="0">
              <a:defRPr sz="4600">
                <a:solidFill>
                  <a:schemeClr val="tx1"/>
                </a:solidFill>
                <a:latin typeface="Arial" pitchFamily="34" charset="0"/>
              </a:defRPr>
            </a:lvl2pPr>
            <a:lvl3pPr marL="1090904" indent="-218181" eaLnBrk="0" hangingPunct="0">
              <a:defRPr sz="4600">
                <a:solidFill>
                  <a:schemeClr val="tx1"/>
                </a:solidFill>
                <a:latin typeface="Arial" pitchFamily="34" charset="0"/>
              </a:defRPr>
            </a:lvl3pPr>
            <a:lvl4pPr marL="1527264" indent="-218181" eaLnBrk="0" hangingPunct="0">
              <a:defRPr sz="4600">
                <a:solidFill>
                  <a:schemeClr val="tx1"/>
                </a:solidFill>
                <a:latin typeface="Arial" pitchFamily="34" charset="0"/>
              </a:defRPr>
            </a:lvl4pPr>
            <a:lvl5pPr marL="1963625" indent="-218181" eaLnBrk="0" hangingPunct="0">
              <a:defRPr sz="4600">
                <a:solidFill>
                  <a:schemeClr val="tx1"/>
                </a:solidFill>
                <a:latin typeface="Arial" pitchFamily="34" charset="0"/>
              </a:defRPr>
            </a:lvl5pPr>
            <a:lvl6pPr marL="2399987" indent="-218181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itchFamily="34" charset="0"/>
              </a:defRPr>
            </a:lvl6pPr>
            <a:lvl7pPr marL="2836348" indent="-218181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itchFamily="34" charset="0"/>
              </a:defRPr>
            </a:lvl7pPr>
            <a:lvl8pPr marL="3272710" indent="-218181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itchFamily="34" charset="0"/>
              </a:defRPr>
            </a:lvl8pPr>
            <a:lvl9pPr marL="3709070" indent="-218181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D1EEEF9-7E27-4C1F-BE81-BE1998E9C45E}" type="slidenum">
              <a:rPr lang="ru-RU" sz="1500"/>
              <a:pPr eaLnBrk="1" hangingPunct="1"/>
              <a:t>1</a:t>
            </a:fld>
            <a:endParaRPr lang="ru-RU" sz="1500" dirty="0"/>
          </a:p>
        </p:txBody>
      </p:sp>
      <p:sp>
        <p:nvSpPr>
          <p:cNvPr id="2051" name="Rectangle 6"/>
          <p:cNvSpPr txBox="1">
            <a:spLocks noGrp="1" noChangeArrowheads="1"/>
          </p:cNvSpPr>
          <p:nvPr/>
        </p:nvSpPr>
        <p:spPr bwMode="auto">
          <a:xfrm>
            <a:off x="7662863" y="6884991"/>
            <a:ext cx="2495550" cy="5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34" tIns="49767" rIns="99534" bIns="49767"/>
          <a:lstStyle>
            <a:lvl1pPr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0148DAF-FAA9-4D0C-8346-6BF845357475}" type="slidenum">
              <a:rPr lang="ru-RU" sz="1500"/>
              <a:pPr algn="r" eaLnBrk="1" hangingPunct="1"/>
              <a:t>1</a:t>
            </a:fld>
            <a:endParaRPr lang="ru-RU" sz="1500" dirty="0"/>
          </a:p>
        </p:txBody>
      </p:sp>
      <p:pic>
        <p:nvPicPr>
          <p:cNvPr id="2052" name="Picture 4" descr="face_2"/>
          <p:cNvPicPr>
            <a:picLocks noChangeAspect="1" noChangeArrowheads="1"/>
          </p:cNvPicPr>
          <p:nvPr/>
        </p:nvPicPr>
        <p:blipFill>
          <a:blip r:embed="rId3">
            <a:lum bright="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20853" r="1617" b="4411"/>
          <a:stretch>
            <a:fillRect/>
          </a:stretch>
        </p:blipFill>
        <p:spPr bwMode="auto">
          <a:xfrm>
            <a:off x="0" y="5103813"/>
            <a:ext cx="10693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>
          <a:xfrm>
            <a:off x="1098228" y="5796855"/>
            <a:ext cx="8856984" cy="1224137"/>
          </a:xfrm>
          <a:noFill/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г. Санкт-Петербург, ул. </a:t>
            </a:r>
            <a:r>
              <a:rPr lang="ru-RU" sz="2000" b="1" dirty="0" err="1">
                <a:solidFill>
                  <a:schemeClr val="bg1"/>
                </a:solidFill>
              </a:rPr>
              <a:t>Гжатская</a:t>
            </a:r>
            <a:r>
              <a:rPr lang="ru-RU" sz="2000" b="1" dirty="0">
                <a:solidFill>
                  <a:schemeClr val="bg1"/>
                </a:solidFill>
              </a:rPr>
              <a:t>, д. 21, корп. 2, лит. "А", 4-й этаж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Телефон: (812) </a:t>
            </a:r>
            <a:r>
              <a:rPr lang="en-US" sz="2000" b="1" dirty="0">
                <a:solidFill>
                  <a:schemeClr val="bg1"/>
                </a:solidFill>
              </a:rPr>
              <a:t>333</a:t>
            </a:r>
            <a:r>
              <a:rPr lang="ru-RU" sz="2000" b="1" dirty="0">
                <a:solidFill>
                  <a:schemeClr val="bg1"/>
                </a:solidFill>
              </a:rPr>
              <a:t>-</a:t>
            </a:r>
            <a:r>
              <a:rPr lang="en-US" sz="2000" b="1" dirty="0">
                <a:solidFill>
                  <a:schemeClr val="bg1"/>
                </a:solidFill>
              </a:rPr>
              <a:t>13</a:t>
            </a:r>
            <a:r>
              <a:rPr lang="ru-RU" sz="2000" b="1" dirty="0">
                <a:solidFill>
                  <a:schemeClr val="bg1"/>
                </a:solidFill>
              </a:rPr>
              <a:t>-</a:t>
            </a:r>
            <a:r>
              <a:rPr lang="en-US" sz="2000" b="1" dirty="0">
                <a:solidFill>
                  <a:schemeClr val="bg1"/>
                </a:solidFill>
              </a:rPr>
              <a:t>10</a:t>
            </a:r>
            <a:r>
              <a:rPr lang="ru-RU" sz="2000" b="1" dirty="0">
                <a:solidFill>
                  <a:schemeClr val="bg1"/>
                </a:solidFill>
              </a:rPr>
              <a:t>, Факс: (812) </a:t>
            </a:r>
            <a:r>
              <a:rPr lang="en-US" sz="2000" b="1" dirty="0">
                <a:solidFill>
                  <a:schemeClr val="bg1"/>
                </a:solidFill>
              </a:rPr>
              <a:t>333</a:t>
            </a:r>
            <a:r>
              <a:rPr lang="ru-RU" sz="2000" b="1" dirty="0">
                <a:solidFill>
                  <a:schemeClr val="bg1"/>
                </a:solidFill>
              </a:rPr>
              <a:t>-</a:t>
            </a:r>
            <a:r>
              <a:rPr lang="en-US" sz="2000" b="1" dirty="0">
                <a:solidFill>
                  <a:schemeClr val="bg1"/>
                </a:solidFill>
              </a:rPr>
              <a:t>13-11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e-</a:t>
            </a:r>
            <a:r>
              <a:rPr lang="ru-RU" sz="2000" b="1" dirty="0" err="1">
                <a:solidFill>
                  <a:schemeClr val="bg1"/>
                </a:solidFill>
              </a:rPr>
              <a:t>mail</a:t>
            </a:r>
            <a:r>
              <a:rPr lang="ru-RU" sz="2000" b="1" dirty="0">
                <a:solidFill>
                  <a:schemeClr val="bg1"/>
                </a:solidFill>
              </a:rPr>
              <a:t>: mct@morproekt.ru     www.morproekt.ru</a:t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0" y="1908423"/>
            <a:ext cx="10693400" cy="283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52" tIns="49776" rIns="99552" bIns="49776" anchor="ctr"/>
          <a:lstStyle/>
          <a:p>
            <a:pPr algn="ctr" defTabSz="995450" eaLnBrk="0" hangingPunct="0">
              <a:defRPr/>
            </a:pPr>
            <a:r>
              <a:rPr lang="ru-RU" sz="33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Итоги работы морских портов в 2014 г. и перспективы развития инфраструктуры</a:t>
            </a:r>
            <a:endParaRPr lang="ru-RU" sz="3000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93677" y="671514"/>
            <a:ext cx="6933661" cy="40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52" tIns="49776" rIns="99552" bIns="49776" anchorCtr="1">
            <a:spAutoFit/>
          </a:bodyPr>
          <a:lstStyle/>
          <a:p>
            <a:pPr defTabSz="995450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ООО «Морское строительство и технологии»</a:t>
            </a:r>
          </a:p>
        </p:txBody>
      </p:sp>
      <p:pic>
        <p:nvPicPr>
          <p:cNvPr id="9" name="Picture 15" descr="волна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21"/>
            <a:ext cx="10693400" cy="186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199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/>
      <p:bldP spid="84998" grpId="0"/>
      <p:bldP spid="849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Основные разработки проектов  внутренней гавани Санкт-Петербурга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9" name="Picture 13" descr="Питер вар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/>
          <a:stretch>
            <a:fillRect/>
          </a:stretch>
        </p:blipFill>
        <p:spPr bwMode="auto">
          <a:xfrm>
            <a:off x="1308100" y="1521150"/>
            <a:ext cx="8610600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3365500" y="4540575"/>
            <a:ext cx="2286000" cy="12954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5118100" y="3764384"/>
            <a:ext cx="1676400" cy="880965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794500" y="3471998"/>
            <a:ext cx="3805321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600" dirty="0">
                <a:solidFill>
                  <a:schemeClr val="tx2"/>
                </a:solidFill>
              </a:rPr>
              <a:t>ОАО «</a:t>
            </a:r>
            <a:r>
              <a:rPr lang="ru-RU" sz="1600" dirty="0" smtClean="0">
                <a:solidFill>
                  <a:schemeClr val="tx2"/>
                </a:solidFill>
              </a:rPr>
              <a:t>Петролеспорт»</a:t>
            </a:r>
            <a:br>
              <a:rPr lang="ru-RU" sz="1600" dirty="0" smtClean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1000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1400 </a:t>
            </a:r>
            <a:r>
              <a:rPr lang="ru-RU" sz="1600" dirty="0">
                <a:solidFill>
                  <a:schemeClr val="tx2"/>
                </a:solidFill>
              </a:rPr>
              <a:t>тыс. </a:t>
            </a:r>
            <a:r>
              <a:rPr lang="en-US" sz="1600" dirty="0" smtClean="0">
                <a:solidFill>
                  <a:schemeClr val="tx2"/>
                </a:solidFill>
              </a:rPr>
              <a:t>TEU</a:t>
            </a:r>
            <a:r>
              <a:rPr lang="ru-RU" sz="1600" dirty="0" smtClean="0">
                <a:solidFill>
                  <a:schemeClr val="tx2"/>
                </a:solidFill>
              </a:rPr>
              <a:t> к 2015 г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 rot="-5577577">
            <a:off x="1303338" y="3810325"/>
            <a:ext cx="2286000" cy="10668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441699" y="2471175"/>
            <a:ext cx="3529117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600" dirty="0">
                <a:solidFill>
                  <a:schemeClr val="tx2"/>
                </a:solidFill>
              </a:rPr>
              <a:t>ЗАО «Первый контейнерный </a:t>
            </a:r>
            <a:r>
              <a:rPr lang="ru-RU" sz="1600" dirty="0" smtClean="0">
                <a:solidFill>
                  <a:schemeClr val="tx2"/>
                </a:solidFill>
              </a:rPr>
              <a:t>терминал», </a:t>
            </a:r>
          </a:p>
          <a:p>
            <a:pPr>
              <a:spcBef>
                <a:spcPct val="5000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1</a:t>
            </a:r>
            <a:r>
              <a:rPr lang="en-US" sz="1600" dirty="0" smtClean="0">
                <a:solidFill>
                  <a:schemeClr val="tx2"/>
                </a:solidFill>
              </a:rPr>
              <a:t>400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1600 тыс. </a:t>
            </a:r>
            <a:r>
              <a:rPr lang="en-US" sz="1600" dirty="0">
                <a:solidFill>
                  <a:schemeClr val="tx2"/>
                </a:solidFill>
              </a:rPr>
              <a:t>TEU </a:t>
            </a:r>
            <a:r>
              <a:rPr lang="ru-RU" sz="1600" dirty="0">
                <a:solidFill>
                  <a:schemeClr val="tx2"/>
                </a:solidFill>
              </a:rPr>
              <a:t>к </a:t>
            </a:r>
            <a:r>
              <a:rPr lang="ru-RU" sz="1600" dirty="0" smtClean="0">
                <a:solidFill>
                  <a:schemeClr val="tx2"/>
                </a:solidFill>
              </a:rPr>
              <a:t>201</a:t>
            </a:r>
            <a:r>
              <a:rPr lang="en-US" sz="1600" dirty="0" smtClean="0">
                <a:solidFill>
                  <a:schemeClr val="tx2"/>
                </a:solidFill>
              </a:rPr>
              <a:t>5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г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H="1">
            <a:off x="2679700" y="2864175"/>
            <a:ext cx="762000" cy="53340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 rot="-26540339">
            <a:off x="393700" y="3778575"/>
            <a:ext cx="2286000" cy="762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22289" y="1649925"/>
            <a:ext cx="3327816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600" dirty="0">
                <a:solidFill>
                  <a:schemeClr val="tx2"/>
                </a:solidFill>
              </a:rPr>
              <a:t>ЗАО «КТ Санкт-Петербург»</a:t>
            </a:r>
          </a:p>
          <a:p>
            <a:pPr>
              <a:spcBef>
                <a:spcPct val="50000"/>
              </a:spcBef>
            </a:pPr>
            <a:r>
              <a:rPr lang="ru-RU" sz="1600" dirty="0">
                <a:solidFill>
                  <a:schemeClr val="tx2"/>
                </a:solidFill>
              </a:rPr>
              <a:t>500 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1500 тыс. </a:t>
            </a:r>
            <a:r>
              <a:rPr lang="en-US" sz="1600" dirty="0">
                <a:solidFill>
                  <a:schemeClr val="tx2"/>
                </a:solidFill>
              </a:rPr>
              <a:t>TEU </a:t>
            </a:r>
            <a:r>
              <a:rPr lang="ru-RU" sz="1600" dirty="0">
                <a:solidFill>
                  <a:schemeClr val="tx2"/>
                </a:solidFill>
              </a:rPr>
              <a:t>к 2016 г</a:t>
            </a:r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H="1">
            <a:off x="1689099" y="2357811"/>
            <a:ext cx="165533" cy="658763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7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+mj-lt"/>
              </a:rPr>
              <a:t>ММПК </a:t>
            </a:r>
            <a:r>
              <a:rPr lang="ru-RU" sz="2800" dirty="0">
                <a:latin typeface="+mj-lt"/>
              </a:rPr>
              <a:t>«Бронка</a:t>
            </a:r>
            <a:r>
              <a:rPr lang="ru-RU" sz="2800" dirty="0" smtClean="0">
                <a:latin typeface="+mj-lt"/>
              </a:rPr>
              <a:t>» - глубоководный порт СПб</a:t>
            </a:r>
            <a:endParaRPr lang="ru-RU" sz="2800" dirty="0">
              <a:latin typeface="+mj-lt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19" name="Picture 1" descr="\\Sunwell\Бронка\ДОКУМЕНТЫ\Маркетинг\Фото Бронка\2015.05.06\2\3\IMG_9560_.jpg"/>
          <p:cNvPicPr>
            <a:picLocks noChangeAspect="1" noChangeArrowheads="1"/>
          </p:cNvPicPr>
          <p:nvPr/>
        </p:nvPicPr>
        <p:blipFill rotWithShape="1">
          <a:blip r:embed="rId3" cstate="print"/>
          <a:srcRect t="7200" b="4783"/>
          <a:stretch/>
        </p:blipFill>
        <p:spPr bwMode="auto">
          <a:xfrm>
            <a:off x="-23628" y="4279425"/>
            <a:ext cx="6288717" cy="2880000"/>
          </a:xfrm>
          <a:prstGeom prst="rect">
            <a:avLst/>
          </a:prstGeom>
          <a:noFill/>
        </p:spPr>
      </p:pic>
      <p:pic>
        <p:nvPicPr>
          <p:cNvPr id="24" name="Picture 3" descr="E:\Работа\Документы\Презентации\По теме\Для Maersk\Без имени-31ру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1068" y="4279425"/>
            <a:ext cx="443422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497363"/>
              </p:ext>
            </p:extLst>
          </p:nvPr>
        </p:nvGraphicFramePr>
        <p:xfrm>
          <a:off x="161442" y="1181447"/>
          <a:ext cx="10225817" cy="289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7106"/>
                <a:gridCol w="6408711"/>
              </a:tblGrid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Проектная мощность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1 900 тыс. </a:t>
                      </a:r>
                      <a:r>
                        <a:rPr lang="ru-RU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TEU, 260 </a:t>
                      </a:r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тыс. ед. накатных грузов</a:t>
                      </a:r>
                      <a:endParaRPr lang="ru-RU" sz="1600" b="0" i="1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Площадь территории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164 </a:t>
                      </a:r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га</a:t>
                      </a:r>
                      <a:endParaRPr lang="ru-RU" sz="1600" b="0" i="1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Глубина акватории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11,2</a:t>
                      </a:r>
                      <a:r>
                        <a:rPr lang="ru-RU" sz="160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м – 1 очередь, 2 очередь - </a:t>
                      </a:r>
                      <a:r>
                        <a:rPr lang="ru-RU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14,4 м </a:t>
                      </a:r>
                      <a:endParaRPr lang="ru-RU" sz="1600" b="0" i="1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Длина причальной</a:t>
                      </a: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линии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930</a:t>
                      </a:r>
                      <a:r>
                        <a:rPr lang="en-US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м</a:t>
                      </a:r>
                      <a:endParaRPr lang="en-US" sz="1600" b="0" i="1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Количество причалов</a:t>
                      </a:r>
                      <a:endParaRPr lang="ru-RU" sz="800" b="1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 для судов-контейнеровозов, 3 для судов типа </a:t>
                      </a:r>
                      <a:r>
                        <a:rPr lang="ru-RU" sz="1600" b="0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Ро-Ро</a:t>
                      </a:r>
                      <a:endParaRPr lang="ru-RU" sz="16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Крановое оборудование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Контейнерные перегружатели класса </a:t>
                      </a:r>
                      <a:r>
                        <a:rPr lang="ru-RU" sz="1600" u="none" strike="noStrike" kern="120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Post-Panamax</a:t>
                      </a:r>
                      <a:r>
                        <a:rPr lang="ru-RU" sz="160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u="none" strike="noStrike" kern="120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Plus</a:t>
                      </a:r>
                      <a:endParaRPr lang="ru-RU" sz="1600" u="none" strike="noStrike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ru-RU" sz="160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Универсальный мобильный кран грузоподъемностью 302 т.</a:t>
                      </a:r>
                      <a:endParaRPr lang="ru-RU" sz="16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Вместимость контейнерного судна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6500 TEU </a:t>
                      </a:r>
                      <a:endParaRPr lang="ru-RU" sz="1600" b="0" i="1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45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Вместимость </a:t>
                      </a:r>
                      <a:r>
                        <a:rPr lang="ru-RU" sz="16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Ро-Ро</a:t>
                      </a: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судна</a:t>
                      </a:r>
                      <a:endParaRPr lang="ru-RU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4200 погрузочных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метров, 500 пассажирских мест</a:t>
                      </a:r>
                      <a:endParaRPr lang="ru-RU" sz="16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44621" marR="4462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3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Усть-Луга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" y="1116335"/>
            <a:ext cx="3170238" cy="600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57203" y="3564607"/>
            <a:ext cx="604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 smtClean="0">
                <a:solidFill>
                  <a:schemeClr val="tx2"/>
                </a:solidFill>
              </a:rPr>
              <a:t>Грузооборот порта Усть-Луга в </a:t>
            </a:r>
            <a:r>
              <a:rPr kumimoji="0" lang="ru-RU" sz="1800" b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2005-2014, млн. т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00" y="3960400"/>
            <a:ext cx="6205537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10" y="3984645"/>
            <a:ext cx="6625143" cy="325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077023"/>
              </p:ext>
            </p:extLst>
          </p:nvPr>
        </p:nvGraphicFramePr>
        <p:xfrm>
          <a:off x="3834532" y="1116335"/>
          <a:ext cx="675840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773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+mj-lt"/>
              </a:rPr>
              <a:t>Развитие </a:t>
            </a:r>
            <a:r>
              <a:rPr lang="ru-RU" sz="2800" dirty="0" err="1" smtClean="0">
                <a:latin typeface="+mj-lt"/>
              </a:rPr>
              <a:t>газохимического</a:t>
            </a:r>
            <a:r>
              <a:rPr lang="ru-RU" sz="2800" dirty="0" smtClean="0">
                <a:latin typeface="+mj-lt"/>
              </a:rPr>
              <a:t> кластера </a:t>
            </a:r>
            <a:br>
              <a:rPr lang="ru-RU" sz="2800" dirty="0" smtClean="0">
                <a:latin typeface="+mj-lt"/>
              </a:rPr>
            </a:br>
            <a:r>
              <a:rPr lang="ru-RU" sz="2800" dirty="0" smtClean="0">
                <a:latin typeface="+mj-lt"/>
              </a:rPr>
              <a:t>в порту Усть-Луга</a:t>
            </a:r>
            <a:endParaRPr lang="en-US" sz="2800" dirty="0">
              <a:latin typeface="+mj-lt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62524" y="1836415"/>
            <a:ext cx="6858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</a:rPr>
              <a:t>ООО "Балтийский терминал удобрений" (группа ИСТ)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62524" y="2900390"/>
            <a:ext cx="3628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</a:rPr>
              <a:t>ООО "Смарт </a:t>
            </a:r>
            <a:r>
              <a:rPr lang="ru-RU" sz="1800" b="1" i="1" dirty="0" err="1">
                <a:solidFill>
                  <a:schemeClr val="accent6"/>
                </a:solidFill>
              </a:rPr>
              <a:t>Балк</a:t>
            </a:r>
            <a:r>
              <a:rPr lang="ru-RU" sz="1800" b="1" i="1" dirty="0">
                <a:solidFill>
                  <a:schemeClr val="accent6"/>
                </a:solidFill>
              </a:rPr>
              <a:t> Терминал"</a:t>
            </a:r>
          </a:p>
        </p:txBody>
      </p:sp>
      <p:pic>
        <p:nvPicPr>
          <p:cNvPr id="2050" name="Picture 2" descr="http://www.ust-luga-mmc.ru/Images/genplan_ve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6" t="15265" b="929"/>
          <a:stretch/>
        </p:blipFill>
        <p:spPr bwMode="auto">
          <a:xfrm>
            <a:off x="21331" y="1073224"/>
            <a:ext cx="3671082" cy="60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20481" y="2124447"/>
            <a:ext cx="6659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</a:rPr>
              <a:t>Терминал удобрений и </a:t>
            </a:r>
            <a:r>
              <a:rPr lang="ru-RU" sz="1600" dirty="0" err="1" smtClean="0">
                <a:solidFill>
                  <a:schemeClr val="accent6"/>
                </a:solidFill>
              </a:rPr>
              <a:t>генгрузов</a:t>
            </a:r>
            <a:r>
              <a:rPr lang="ru-RU" sz="1600" dirty="0" smtClean="0">
                <a:solidFill>
                  <a:schemeClr val="accent6"/>
                </a:solidFill>
              </a:rPr>
              <a:t> – 4 млн. т. Строительство к 2018 г.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ООО </a:t>
            </a:r>
            <a:r>
              <a:rPr lang="ru-RU" sz="1600" dirty="0">
                <a:solidFill>
                  <a:schemeClr val="accent6"/>
                </a:solidFill>
              </a:rPr>
              <a:t>"Балтийский </a:t>
            </a:r>
            <a:r>
              <a:rPr lang="ru-RU" sz="1600" dirty="0" err="1">
                <a:solidFill>
                  <a:schemeClr val="accent6"/>
                </a:solidFill>
              </a:rPr>
              <a:t>карбамидный</a:t>
            </a:r>
            <a:r>
              <a:rPr lang="ru-RU" sz="1600" dirty="0">
                <a:solidFill>
                  <a:schemeClr val="accent6"/>
                </a:solidFill>
              </a:rPr>
              <a:t> завод":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/>
                </a:solidFill>
              </a:rPr>
              <a:t>аммиак – 350 тыс. </a:t>
            </a:r>
            <a:r>
              <a:rPr lang="ru-RU" sz="1600" dirty="0" smtClean="0">
                <a:solidFill>
                  <a:schemeClr val="accent6"/>
                </a:solidFill>
              </a:rPr>
              <a:t>т, карбамид </a:t>
            </a:r>
            <a:r>
              <a:rPr lang="ru-RU" sz="1600" dirty="0">
                <a:solidFill>
                  <a:schemeClr val="accent6"/>
                </a:solidFill>
              </a:rPr>
              <a:t>– 1200 тыс. 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69158" y="3179711"/>
            <a:ext cx="6611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</a:rPr>
              <a:t>Терминал удобрений – 1,0-1,5 млн. т (введен)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62524" y="3404446"/>
            <a:ext cx="4681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</a:rPr>
              <a:t>ООО «</a:t>
            </a:r>
            <a:r>
              <a:rPr lang="ru-RU" sz="1800" b="1" i="1" dirty="0" err="1">
                <a:solidFill>
                  <a:schemeClr val="accent6"/>
                </a:solidFill>
              </a:rPr>
              <a:t>ЕвроХим</a:t>
            </a:r>
            <a:r>
              <a:rPr lang="ru-RU" sz="1800" b="1" i="1" dirty="0">
                <a:solidFill>
                  <a:schemeClr val="accent6"/>
                </a:solidFill>
              </a:rPr>
              <a:t> Терминал </a:t>
            </a:r>
            <a:r>
              <a:rPr lang="ru-RU" sz="1800" b="1" i="1" dirty="0" smtClean="0">
                <a:solidFill>
                  <a:schemeClr val="accent6"/>
                </a:solidFill>
              </a:rPr>
              <a:t>Усть-Луга»</a:t>
            </a:r>
            <a:endParaRPr lang="ru-RU" sz="1800" b="1" i="1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9354" y="3692478"/>
            <a:ext cx="683203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6"/>
                </a:solidFill>
              </a:rPr>
              <a:t>Мощность – до 7 млн. т на полное развитие:</a:t>
            </a:r>
            <a:endParaRPr lang="ru-RU" sz="1600" dirty="0">
              <a:solidFill>
                <a:schemeClr val="accent6"/>
              </a:solidFill>
            </a:endParaRPr>
          </a:p>
          <a:p>
            <a:pPr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accent6"/>
                </a:solidFill>
              </a:rPr>
              <a:t>3 </a:t>
            </a:r>
            <a:r>
              <a:rPr lang="ru-RU" sz="1600" dirty="0">
                <a:solidFill>
                  <a:schemeClr val="accent6"/>
                </a:solidFill>
              </a:rPr>
              <a:t>причала длиной 773,2 </a:t>
            </a:r>
            <a:r>
              <a:rPr lang="ru-RU" sz="1600" dirty="0" smtClean="0">
                <a:solidFill>
                  <a:schemeClr val="accent6"/>
                </a:solidFill>
              </a:rPr>
              <a:t>м, глубины </a:t>
            </a:r>
            <a:r>
              <a:rPr lang="ru-RU" sz="1600" dirty="0">
                <a:solidFill>
                  <a:schemeClr val="accent6"/>
                </a:solidFill>
              </a:rPr>
              <a:t>у причалов – 16,0 м</a:t>
            </a:r>
          </a:p>
          <a:p>
            <a:pPr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accent6"/>
                </a:solidFill>
              </a:rPr>
              <a:t>2 </a:t>
            </a:r>
            <a:r>
              <a:rPr lang="ru-RU" sz="1600" dirty="0">
                <a:solidFill>
                  <a:schemeClr val="accent6"/>
                </a:solidFill>
              </a:rPr>
              <a:t>склада вместимостью по 100 тыс. </a:t>
            </a:r>
            <a:r>
              <a:rPr lang="ru-RU" sz="1600" dirty="0" smtClean="0">
                <a:solidFill>
                  <a:schemeClr val="accent6"/>
                </a:solidFill>
              </a:rPr>
              <a:t>м</a:t>
            </a:r>
            <a:r>
              <a:rPr lang="ru-RU" sz="1600" baseline="30000" dirty="0" smtClean="0">
                <a:solidFill>
                  <a:schemeClr val="accent6"/>
                </a:solidFill>
              </a:rPr>
              <a:t>3</a:t>
            </a:r>
            <a:endParaRPr lang="ru-RU" sz="1600" baseline="30000" dirty="0">
              <a:solidFill>
                <a:schemeClr val="accent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03713" y="4428703"/>
            <a:ext cx="4770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</a:rPr>
              <a:t>ОАО «</a:t>
            </a:r>
            <a:r>
              <a:rPr lang="ru-RU" sz="1800" b="1" i="1" dirty="0" smtClean="0">
                <a:solidFill>
                  <a:schemeClr val="accent6"/>
                </a:solidFill>
              </a:rPr>
              <a:t>Европейский серный терминал»</a:t>
            </a:r>
            <a:endParaRPr lang="ru-RU" sz="1800" b="1" i="1" dirty="0">
              <a:solidFill>
                <a:schemeClr val="accent6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62524" y="4716735"/>
            <a:ext cx="680420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6"/>
                </a:solidFill>
              </a:rPr>
              <a:t>Склад на 100 тыс. т удобрений для «</a:t>
            </a:r>
            <a:r>
              <a:rPr lang="ru-RU" sz="1600" dirty="0" err="1" smtClean="0">
                <a:solidFill>
                  <a:schemeClr val="accent6"/>
                </a:solidFill>
              </a:rPr>
              <a:t>Фосагро</a:t>
            </a:r>
            <a:r>
              <a:rPr lang="ru-RU" sz="1600" dirty="0" smtClean="0">
                <a:solidFill>
                  <a:schemeClr val="accent6"/>
                </a:solidFill>
              </a:rPr>
              <a:t>», перевалка до 1 млн. </a:t>
            </a:r>
            <a:r>
              <a:rPr lang="ru-RU" sz="1600" dirty="0">
                <a:solidFill>
                  <a:schemeClr val="accent6"/>
                </a:solidFill>
              </a:rPr>
              <a:t>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92042" y="5004767"/>
            <a:ext cx="6829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</a:rPr>
              <a:t>ООО "Балтийская </a:t>
            </a:r>
            <a:r>
              <a:rPr lang="ru-RU" sz="1800" b="1" i="1" dirty="0" err="1">
                <a:solidFill>
                  <a:schemeClr val="accent6"/>
                </a:solidFill>
              </a:rPr>
              <a:t>газохимическая</a:t>
            </a:r>
            <a:r>
              <a:rPr lang="ru-RU" sz="1800" b="1" i="1" dirty="0">
                <a:solidFill>
                  <a:schemeClr val="accent6"/>
                </a:solidFill>
              </a:rPr>
              <a:t> компания« (БГХК</a:t>
            </a:r>
            <a:r>
              <a:rPr lang="ru-RU" sz="1800" b="1" i="1" dirty="0" smtClean="0">
                <a:solidFill>
                  <a:schemeClr val="accent6"/>
                </a:solidFill>
              </a:rPr>
              <a:t>)</a:t>
            </a:r>
            <a:endParaRPr lang="ru-RU" sz="1800" b="1" i="1" dirty="0">
              <a:solidFill>
                <a:schemeClr val="accent6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7185" y="5796855"/>
            <a:ext cx="6764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</a:rPr>
              <a:t>ООО </a:t>
            </a:r>
            <a:r>
              <a:rPr lang="ru-RU" sz="1800" b="1" i="1" dirty="0" smtClean="0">
                <a:solidFill>
                  <a:schemeClr val="accent6"/>
                </a:solidFill>
              </a:rPr>
              <a:t>«НГСК» - проект «Метанол Северный»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62524" y="6084887"/>
            <a:ext cx="67384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</a:rPr>
              <a:t>Производство 1,65 млн. т метанола в год, из них 80% - на экспорт.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Начало проектных работ </a:t>
            </a:r>
            <a:r>
              <a:rPr lang="ru-RU" sz="1600" dirty="0" smtClean="0">
                <a:solidFill>
                  <a:schemeClr val="accent6"/>
                </a:solidFill>
              </a:rPr>
              <a:t>- </a:t>
            </a:r>
            <a:r>
              <a:rPr lang="ru-RU" sz="1600" dirty="0">
                <a:solidFill>
                  <a:schemeClr val="accent6"/>
                </a:solidFill>
              </a:rPr>
              <a:t>2015 </a:t>
            </a:r>
            <a:r>
              <a:rPr lang="ru-RU" sz="1600" dirty="0" smtClean="0">
                <a:solidFill>
                  <a:schemeClr val="accent6"/>
                </a:solidFill>
              </a:rPr>
              <a:t>г., 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Начало строительства - 2016 г.,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Запуск </a:t>
            </a:r>
            <a:r>
              <a:rPr lang="ru-RU" sz="1600" dirty="0">
                <a:solidFill>
                  <a:schemeClr val="accent6"/>
                </a:solidFill>
              </a:rPr>
              <a:t>производства </a:t>
            </a:r>
            <a:r>
              <a:rPr lang="ru-RU" sz="1600" dirty="0" smtClean="0">
                <a:solidFill>
                  <a:schemeClr val="accent6"/>
                </a:solidFill>
              </a:rPr>
              <a:t> - </a:t>
            </a:r>
            <a:r>
              <a:rPr lang="ru-RU" sz="1600" dirty="0">
                <a:solidFill>
                  <a:schemeClr val="accent6"/>
                </a:solidFill>
              </a:rPr>
              <a:t>2018 </a:t>
            </a:r>
            <a:r>
              <a:rPr lang="ru-RU" sz="1600" dirty="0" smtClean="0">
                <a:solidFill>
                  <a:schemeClr val="accent6"/>
                </a:solidFill>
              </a:rPr>
              <a:t>г.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62524" y="5292799"/>
            <a:ext cx="6850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</a:rPr>
              <a:t>Производство 1,7 млн. т метанола в год с отгрузкой на море.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Запуск </a:t>
            </a:r>
            <a:r>
              <a:rPr lang="ru-RU" sz="1600" dirty="0">
                <a:solidFill>
                  <a:schemeClr val="accent6"/>
                </a:solidFill>
              </a:rPr>
              <a:t>производства </a:t>
            </a:r>
            <a:r>
              <a:rPr lang="ru-RU" sz="1600" dirty="0" smtClean="0">
                <a:solidFill>
                  <a:schemeClr val="accent6"/>
                </a:solidFill>
              </a:rPr>
              <a:t> - </a:t>
            </a:r>
            <a:r>
              <a:rPr lang="ru-RU" sz="1600" dirty="0">
                <a:solidFill>
                  <a:schemeClr val="accent6"/>
                </a:solidFill>
              </a:rPr>
              <a:t>2018 </a:t>
            </a:r>
            <a:r>
              <a:rPr lang="ru-RU" sz="1600" dirty="0" smtClean="0">
                <a:solidFill>
                  <a:schemeClr val="accent6"/>
                </a:solidFill>
              </a:rPr>
              <a:t>г.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27503" y="1078333"/>
            <a:ext cx="6858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</a:rPr>
              <a:t>Проект «Балтийский СПГ»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8504" y="1323648"/>
            <a:ext cx="680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6"/>
                </a:solidFill>
              </a:rPr>
              <a:t>Завод СПГ </a:t>
            </a:r>
            <a:r>
              <a:rPr lang="ru-RU" sz="1600" dirty="0">
                <a:solidFill>
                  <a:schemeClr val="accent6"/>
                </a:solidFill>
              </a:rPr>
              <a:t>- 2 линии по 5 млн т СПГ в год каждая и возможное строительство третьей</a:t>
            </a:r>
            <a:r>
              <a:rPr lang="ru-RU" sz="1600" dirty="0" smtClean="0">
                <a:solidFill>
                  <a:schemeClr val="accent6"/>
                </a:solidFill>
              </a:rPr>
              <a:t>. Срок </a:t>
            </a:r>
            <a:r>
              <a:rPr lang="ru-RU" sz="1600" dirty="0">
                <a:solidFill>
                  <a:schemeClr val="accent6"/>
                </a:solidFill>
              </a:rPr>
              <a:t>ввода обеих линий — 2020-2022 гг.</a:t>
            </a:r>
          </a:p>
        </p:txBody>
      </p:sp>
    </p:spTree>
    <p:extLst>
      <p:ext uri="{BB962C8B-B14F-4D97-AF65-F5344CB8AC3E}">
        <p14:creationId xmlns:p14="http://schemas.microsoft.com/office/powerpoint/2010/main" val="36731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391698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Высоцк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1" b="23700"/>
          <a:stretch/>
        </p:blipFill>
        <p:spPr>
          <a:xfrm>
            <a:off x="5088857" y="1167643"/>
            <a:ext cx="5456431" cy="4523351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grpSp>
        <p:nvGrpSpPr>
          <p:cNvPr id="8" name="Группа 7"/>
          <p:cNvGrpSpPr/>
          <p:nvPr/>
        </p:nvGrpSpPr>
        <p:grpSpPr>
          <a:xfrm>
            <a:off x="329183" y="1167644"/>
            <a:ext cx="4599077" cy="5997363"/>
            <a:chOff x="329183" y="1198635"/>
            <a:chExt cx="4599077" cy="599736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27" t="38003" r="42831" b="10665"/>
            <a:stretch/>
          </p:blipFill>
          <p:spPr bwMode="auto">
            <a:xfrm>
              <a:off x="329183" y="1198635"/>
              <a:ext cx="4599077" cy="599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Овал 9"/>
            <p:cNvSpPr/>
            <p:nvPr/>
          </p:nvSpPr>
          <p:spPr bwMode="auto">
            <a:xfrm>
              <a:off x="2356699" y="1950064"/>
              <a:ext cx="138370" cy="1217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2728" y="1710847"/>
              <a:ext cx="1184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C00000"/>
                  </a:solidFill>
                </a:rPr>
                <a:t>Высоцк</a:t>
              </a:r>
            </a:p>
          </p:txBody>
        </p:sp>
      </p:grp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3664564" y="4661115"/>
            <a:ext cx="297828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ООО «Порт Высоцкий», угольный терминал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5,0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7,0 </a:t>
            </a:r>
            <a:r>
              <a:rPr lang="ru-RU" sz="1600" dirty="0">
                <a:solidFill>
                  <a:schemeClr val="tx2"/>
                </a:solidFill>
              </a:rPr>
              <a:t>млн. т к ~</a:t>
            </a:r>
            <a:r>
              <a:rPr lang="ru-RU" sz="1600" dirty="0" smtClean="0">
                <a:solidFill>
                  <a:schemeClr val="tx2"/>
                </a:solidFill>
              </a:rPr>
              <a:t>2016 </a:t>
            </a:r>
            <a:r>
              <a:rPr lang="ru-RU" sz="1600" dirty="0">
                <a:solidFill>
                  <a:schemeClr val="tx2"/>
                </a:solidFill>
              </a:rPr>
              <a:t>г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43722" y="5841568"/>
            <a:ext cx="53467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dirty="0">
                <a:solidFill>
                  <a:schemeClr val="tx2"/>
                </a:solidFill>
              </a:rPr>
              <a:t>Развитие порта зависит от строительства  объездной </a:t>
            </a:r>
            <a:r>
              <a:rPr lang="ru-RU" dirty="0" err="1" smtClean="0">
                <a:solidFill>
                  <a:schemeClr val="tx2"/>
                </a:solidFill>
              </a:rPr>
              <a:t>жд</a:t>
            </a:r>
            <a:r>
              <a:rPr lang="ru-RU" dirty="0" smtClean="0">
                <a:solidFill>
                  <a:schemeClr val="tx2"/>
                </a:solidFill>
              </a:rPr>
              <a:t>  </a:t>
            </a:r>
            <a:r>
              <a:rPr lang="ru-RU" dirty="0" err="1" smtClean="0">
                <a:solidFill>
                  <a:schemeClr val="tx2"/>
                </a:solidFill>
              </a:rPr>
              <a:t>Лосево</a:t>
            </a:r>
            <a:r>
              <a:rPr lang="ru-RU" dirty="0" smtClean="0">
                <a:solidFill>
                  <a:schemeClr val="tx2"/>
                </a:solidFill>
              </a:rPr>
              <a:t>-Камен</a:t>
            </a:r>
            <a:r>
              <a:rPr lang="ru-RU" dirty="0">
                <a:solidFill>
                  <a:schemeClr val="tx2"/>
                </a:solidFill>
              </a:rPr>
              <a:t>н</a:t>
            </a:r>
            <a:r>
              <a:rPr lang="ru-RU" dirty="0" smtClean="0">
                <a:solidFill>
                  <a:schemeClr val="tx2"/>
                </a:solidFill>
              </a:rPr>
              <a:t>огорск</a:t>
            </a:r>
            <a:r>
              <a:rPr lang="ru-RU" dirty="0">
                <a:solidFill>
                  <a:schemeClr val="tx2"/>
                </a:solidFill>
              </a:rPr>
              <a:t>, которое должно быть завершено в </a:t>
            </a:r>
            <a:r>
              <a:rPr lang="ru-RU" dirty="0" smtClean="0">
                <a:solidFill>
                  <a:schemeClr val="tx2"/>
                </a:solidFill>
              </a:rPr>
              <a:t>2015г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02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Приморск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9183" y="1116335"/>
            <a:ext cx="4599077" cy="5997363"/>
            <a:chOff x="329183" y="1198635"/>
            <a:chExt cx="4599077" cy="599736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27" t="38003" r="42831" b="10665"/>
            <a:stretch/>
          </p:blipFill>
          <p:spPr bwMode="auto">
            <a:xfrm>
              <a:off x="329183" y="1198635"/>
              <a:ext cx="4599077" cy="599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Овал 8"/>
            <p:cNvSpPr/>
            <p:nvPr/>
          </p:nvSpPr>
          <p:spPr bwMode="auto">
            <a:xfrm>
              <a:off x="2425884" y="2258822"/>
              <a:ext cx="138370" cy="1217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2727" y="2247747"/>
              <a:ext cx="1459054" cy="40011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C00000"/>
                  </a:solidFill>
                </a:rPr>
                <a:t>Приморск</a:t>
              </a:r>
            </a:p>
          </p:txBody>
        </p:sp>
      </p:grp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986660" y="1146584"/>
            <a:ext cx="5544616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6"/>
                </a:solidFill>
              </a:rPr>
              <a:t>Нефтеналивной терминал – мощность 75 млн. т.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6"/>
                </a:solidFill>
              </a:rPr>
              <a:t>Терминал светлых нефтепродуктов (дизтопливо) – конечная точка проекта «Север» - увеличение мощности с 14,5 до 25,0 млн. т к 2016 г., перепрофилирование нефтепровода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12" name="Picture 2" descr="http://www.smnpp.ru/objectdata/WebPageImpl/1/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16" y="2543600"/>
            <a:ext cx="57150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bimicona.ru/img/big2266811891571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26" y="3970448"/>
            <a:ext cx="47053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13959" r="4810" b="18210"/>
          <a:stretch/>
        </p:blipFill>
        <p:spPr bwMode="auto">
          <a:xfrm>
            <a:off x="50144" y="1085585"/>
            <a:ext cx="10643256" cy="605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Бункеровка СПГ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16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0836" y="1299184"/>
            <a:ext cx="36004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6"/>
                </a:solidFill>
              </a:rPr>
              <a:t>ООО «СПГ-Горская»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Создание к концу 2016 г. плавучего завода мощностью 1,26 млн т СПГ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Строительство 9 СПГ-бункеровщиков (из них 3 – заказаны на ОСК)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Организация нескольких </a:t>
            </a:r>
            <a:r>
              <a:rPr lang="ru-RU" sz="1200" dirty="0" err="1">
                <a:solidFill>
                  <a:schemeClr val="accent6"/>
                </a:solidFill>
              </a:rPr>
              <a:t>бункеровочных</a:t>
            </a:r>
            <a:r>
              <a:rPr lang="ru-RU" sz="1200" dirty="0">
                <a:solidFill>
                  <a:schemeClr val="accent6"/>
                </a:solidFill>
              </a:rPr>
              <a:t> СПГ-терминалов за рубежом</a:t>
            </a:r>
          </a:p>
        </p:txBody>
      </p:sp>
      <p:sp>
        <p:nvSpPr>
          <p:cNvPr id="11" name="Овал 10"/>
          <p:cNvSpPr/>
          <p:nvPr/>
        </p:nvSpPr>
        <p:spPr bwMode="auto">
          <a:xfrm>
            <a:off x="1314252" y="2772519"/>
            <a:ext cx="138370" cy="12172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45364" y="1188343"/>
            <a:ext cx="3526408" cy="127727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chemeClr val="accent6"/>
                </a:solidFill>
              </a:rPr>
              <a:t>ЗАО «</a:t>
            </a:r>
            <a:r>
              <a:rPr lang="ru-RU" sz="1800" b="1" i="1" dirty="0" err="1" smtClean="0">
                <a:solidFill>
                  <a:schemeClr val="accent6"/>
                </a:solidFill>
              </a:rPr>
              <a:t>Криогаз</a:t>
            </a:r>
            <a:r>
              <a:rPr lang="ru-RU" sz="1800" b="1" i="1" dirty="0" smtClean="0">
                <a:solidFill>
                  <a:schemeClr val="accent6"/>
                </a:solidFill>
              </a:rPr>
              <a:t>» </a:t>
            </a:r>
          </a:p>
          <a:p>
            <a:r>
              <a:rPr lang="ru-RU" sz="1100" b="1" i="1" dirty="0" smtClean="0">
                <a:solidFill>
                  <a:schemeClr val="accent6"/>
                </a:solidFill>
              </a:rPr>
              <a:t>(100</a:t>
            </a:r>
            <a:r>
              <a:rPr lang="ru-RU" sz="1100" b="1" i="1" dirty="0">
                <a:solidFill>
                  <a:schemeClr val="accent6"/>
                </a:solidFill>
              </a:rPr>
              <a:t>% принадлежит ОАО «Газпромбанк</a:t>
            </a:r>
            <a:r>
              <a:rPr lang="ru-RU" sz="1100" b="1" i="1" dirty="0" smtClean="0">
                <a:solidFill>
                  <a:schemeClr val="accent6"/>
                </a:solidFill>
              </a:rPr>
              <a:t>»)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Производительность завода СПГ и терминала – 660 тыс. т/год – порт Высоцк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Начало строительства - 2016 г.,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Запуск производства  - 2018 г</a:t>
            </a:r>
            <a:r>
              <a:rPr lang="ru-RU" sz="1200" dirty="0" smtClean="0">
                <a:solidFill>
                  <a:schemeClr val="accent6"/>
                </a:solidFill>
              </a:rPr>
              <a:t>.</a:t>
            </a:r>
            <a:r>
              <a:rPr lang="ru-RU" sz="1200" b="1" i="1" dirty="0" smtClean="0">
                <a:solidFill>
                  <a:schemeClr val="accent6"/>
                </a:solidFill>
              </a:rPr>
              <a:t> 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cxnSp>
        <p:nvCxnSpPr>
          <p:cNvPr id="4" name="Прямая со стрелкой 3"/>
          <p:cNvCxnSpPr>
            <a:stCxn id="17" idx="1"/>
            <a:endCxn id="11" idx="7"/>
          </p:cNvCxnSpPr>
          <p:nvPr/>
        </p:nvCxnSpPr>
        <p:spPr>
          <a:xfrm flipH="1">
            <a:off x="1432358" y="1826980"/>
            <a:ext cx="413006" cy="96336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6" idx="1"/>
          </p:cNvCxnSpPr>
          <p:nvPr/>
        </p:nvCxnSpPr>
        <p:spPr>
          <a:xfrm flipH="1">
            <a:off x="3540854" y="2022459"/>
            <a:ext cx="3029982" cy="289915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25487" r="16922" b="16243"/>
          <a:stretch/>
        </p:blipFill>
        <p:spPr bwMode="auto">
          <a:xfrm>
            <a:off x="5900765" y="2849173"/>
            <a:ext cx="4731378" cy="252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074892" y="4930989"/>
            <a:ext cx="3382047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6"/>
                </a:solidFill>
              </a:rPr>
              <a:t>1. Грузовой </a:t>
            </a:r>
            <a:r>
              <a:rPr lang="ru-RU" sz="1200" dirty="0" smtClean="0">
                <a:solidFill>
                  <a:schemeClr val="accent6"/>
                </a:solidFill>
              </a:rPr>
              <a:t>терминал; </a:t>
            </a:r>
          </a:p>
          <a:p>
            <a:r>
              <a:rPr lang="ru-RU" sz="1200" dirty="0" smtClean="0">
                <a:solidFill>
                  <a:schemeClr val="accent6"/>
                </a:solidFill>
              </a:rPr>
              <a:t>2</a:t>
            </a:r>
            <a:r>
              <a:rPr lang="ru-RU" sz="1200" dirty="0">
                <a:solidFill>
                  <a:schemeClr val="accent6"/>
                </a:solidFill>
              </a:rPr>
              <a:t>. Помещения для обслуживания </a:t>
            </a:r>
            <a:r>
              <a:rPr lang="ru-RU" sz="1200" dirty="0" smtClean="0">
                <a:solidFill>
                  <a:schemeClr val="accent6"/>
                </a:solidFill>
              </a:rPr>
              <a:t>команд;</a:t>
            </a:r>
            <a:endParaRPr lang="ru-RU" sz="1200" dirty="0">
              <a:solidFill>
                <a:schemeClr val="accent6"/>
              </a:solidFill>
            </a:endParaRPr>
          </a:p>
          <a:p>
            <a:r>
              <a:rPr lang="ru-RU" sz="1200" dirty="0">
                <a:solidFill>
                  <a:schemeClr val="accent6"/>
                </a:solidFill>
              </a:rPr>
              <a:t>3. </a:t>
            </a:r>
            <a:r>
              <a:rPr lang="ru-RU" sz="1200" dirty="0" err="1">
                <a:solidFill>
                  <a:schemeClr val="accent6"/>
                </a:solidFill>
              </a:rPr>
              <a:t>Аутлет</a:t>
            </a:r>
            <a:r>
              <a:rPr lang="ru-RU" sz="1200" dirty="0">
                <a:solidFill>
                  <a:schemeClr val="accent6"/>
                </a:solidFill>
              </a:rPr>
              <a:t>, торговый центр; </a:t>
            </a:r>
            <a:endParaRPr lang="ru-RU" sz="1200" dirty="0" smtClean="0">
              <a:solidFill>
                <a:schemeClr val="accent6"/>
              </a:solidFill>
            </a:endParaRPr>
          </a:p>
          <a:p>
            <a:r>
              <a:rPr lang="ru-RU" sz="1200" dirty="0" smtClean="0">
                <a:solidFill>
                  <a:schemeClr val="accent6"/>
                </a:solidFill>
              </a:rPr>
              <a:t>4.Морской </a:t>
            </a:r>
            <a:r>
              <a:rPr lang="ru-RU" sz="1200" dirty="0">
                <a:solidFill>
                  <a:schemeClr val="accent6"/>
                </a:solidFill>
              </a:rPr>
              <a:t>вокзал; </a:t>
            </a:r>
            <a:endParaRPr lang="ru-RU" sz="1200" dirty="0" smtClean="0">
              <a:solidFill>
                <a:schemeClr val="accent6"/>
              </a:solidFill>
            </a:endParaRPr>
          </a:p>
          <a:p>
            <a:r>
              <a:rPr lang="ru-RU" sz="1200" dirty="0" smtClean="0">
                <a:solidFill>
                  <a:schemeClr val="accent6"/>
                </a:solidFill>
              </a:rPr>
              <a:t>5</a:t>
            </a:r>
            <a:r>
              <a:rPr lang="ru-RU" sz="1200" dirty="0">
                <a:solidFill>
                  <a:schemeClr val="accent6"/>
                </a:solidFill>
              </a:rPr>
              <a:t>. Апартаменты; </a:t>
            </a:r>
            <a:endParaRPr lang="ru-RU" sz="1200" dirty="0" smtClean="0">
              <a:solidFill>
                <a:schemeClr val="accent6"/>
              </a:solidFill>
            </a:endParaRPr>
          </a:p>
          <a:p>
            <a:r>
              <a:rPr lang="ru-RU" sz="1200" dirty="0" smtClean="0">
                <a:solidFill>
                  <a:schemeClr val="accent6"/>
                </a:solidFill>
              </a:rPr>
              <a:t>6</a:t>
            </a:r>
            <a:r>
              <a:rPr lang="ru-RU" sz="1200" dirty="0">
                <a:solidFill>
                  <a:schemeClr val="accent6"/>
                </a:solidFill>
              </a:rPr>
              <a:t>. Выставочный зал; </a:t>
            </a:r>
            <a:endParaRPr lang="ru-RU" sz="1200" dirty="0" smtClean="0">
              <a:solidFill>
                <a:schemeClr val="accent6"/>
              </a:solidFill>
            </a:endParaRPr>
          </a:p>
          <a:p>
            <a:r>
              <a:rPr lang="ru-RU" sz="1200" dirty="0" smtClean="0">
                <a:solidFill>
                  <a:schemeClr val="accent6"/>
                </a:solidFill>
              </a:rPr>
              <a:t>7.Техзона для яхт</a:t>
            </a:r>
            <a:r>
              <a:rPr lang="ru-RU" sz="1200" dirty="0">
                <a:solidFill>
                  <a:schemeClr val="accent6"/>
                </a:solidFill>
              </a:rPr>
              <a:t>; </a:t>
            </a:r>
            <a:endParaRPr lang="ru-RU" sz="1200" dirty="0" smtClean="0">
              <a:solidFill>
                <a:schemeClr val="accent6"/>
              </a:solidFill>
            </a:endParaRPr>
          </a:p>
          <a:p>
            <a:r>
              <a:rPr lang="ru-RU" sz="1200" dirty="0" smtClean="0">
                <a:solidFill>
                  <a:schemeClr val="accent6"/>
                </a:solidFill>
              </a:rPr>
              <a:t>8</a:t>
            </a:r>
            <a:r>
              <a:rPr lang="ru-RU" sz="1200" dirty="0">
                <a:solidFill>
                  <a:schemeClr val="accent6"/>
                </a:solidFill>
              </a:rPr>
              <a:t>. Марина; </a:t>
            </a:r>
            <a:endParaRPr lang="ru-RU" sz="1200" dirty="0" smtClean="0">
              <a:solidFill>
                <a:schemeClr val="accent6"/>
              </a:solidFill>
            </a:endParaRPr>
          </a:p>
          <a:p>
            <a:r>
              <a:rPr lang="ru-RU" sz="1200" dirty="0" smtClean="0">
                <a:solidFill>
                  <a:schemeClr val="accent6"/>
                </a:solidFill>
              </a:rPr>
              <a:t>9</a:t>
            </a:r>
            <a:r>
              <a:rPr lang="ru-RU" sz="1200" dirty="0">
                <a:solidFill>
                  <a:schemeClr val="accent6"/>
                </a:solidFill>
              </a:rPr>
              <a:t>. Плавучее хранилище СПГ; </a:t>
            </a:r>
            <a:endParaRPr lang="ru-RU" sz="1200" dirty="0" smtClean="0">
              <a:solidFill>
                <a:schemeClr val="accent6"/>
              </a:solidFill>
            </a:endParaRPr>
          </a:p>
          <a:p>
            <a:r>
              <a:rPr lang="ru-RU" sz="1200" dirty="0" smtClean="0">
                <a:solidFill>
                  <a:schemeClr val="accent6"/>
                </a:solidFill>
              </a:rPr>
              <a:t>10</a:t>
            </a:r>
            <a:r>
              <a:rPr lang="ru-RU" sz="1200" dirty="0">
                <a:solidFill>
                  <a:schemeClr val="accent6"/>
                </a:solidFill>
              </a:rPr>
              <a:t>. Завод СПГ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0" t="28709" r="20257" b="19050"/>
          <a:stretch/>
        </p:blipFill>
        <p:spPr bwMode="auto">
          <a:xfrm>
            <a:off x="1862589" y="2556495"/>
            <a:ext cx="2476000" cy="12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9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818308" y="6810"/>
            <a:ext cx="8782068" cy="1029338"/>
          </a:xfrm>
        </p:spPr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Основные порты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Арктического бассейна РФ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17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755" y="1021277"/>
            <a:ext cx="10688646" cy="6250462"/>
            <a:chOff x="4755" y="973777"/>
            <a:chExt cx="10688646" cy="625046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6" t="18024" r="16361" b="7943"/>
            <a:stretch/>
          </p:blipFill>
          <p:spPr bwMode="auto">
            <a:xfrm>
              <a:off x="4755" y="973777"/>
              <a:ext cx="10688646" cy="6250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>
              <a:spLocks noChangeArrowheads="1"/>
            </p:cNvSpPr>
            <p:nvPr/>
          </p:nvSpPr>
          <p:spPr bwMode="auto">
            <a:xfrm>
              <a:off x="3135082" y="1787542"/>
              <a:ext cx="1228364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Мурманск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2897575" y="2014397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2778817" y="2928797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2660068" y="3053488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Прямоугольник 12"/>
            <p:cNvSpPr>
              <a:spLocks noChangeArrowheads="1"/>
            </p:cNvSpPr>
            <p:nvPr/>
          </p:nvSpPr>
          <p:spPr bwMode="auto">
            <a:xfrm>
              <a:off x="2897575" y="2595370"/>
              <a:ext cx="1460287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Кандалакша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/>
          </p:nvSpPr>
          <p:spPr bwMode="auto">
            <a:xfrm>
              <a:off x="2005129" y="3367357"/>
              <a:ext cx="1039402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Витино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4146013" y="4077234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/>
          </p:nvSpPr>
          <p:spPr bwMode="auto">
            <a:xfrm>
              <a:off x="4383520" y="3969438"/>
              <a:ext cx="1514661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Архангельск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2391973" y="5894159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Прямоугольник 17"/>
            <p:cNvSpPr>
              <a:spLocks noChangeArrowheads="1"/>
            </p:cNvSpPr>
            <p:nvPr/>
          </p:nvSpPr>
          <p:spPr bwMode="auto">
            <a:xfrm>
              <a:off x="2660068" y="5843077"/>
              <a:ext cx="2105912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Санкт-Петербург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19" name="Овал 18"/>
            <p:cNvSpPr/>
            <p:nvPr/>
          </p:nvSpPr>
          <p:spPr bwMode="auto">
            <a:xfrm>
              <a:off x="9858044" y="1019295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Прямоугольник 20"/>
            <p:cNvSpPr>
              <a:spLocks noChangeArrowheads="1"/>
            </p:cNvSpPr>
            <p:nvPr/>
          </p:nvSpPr>
          <p:spPr bwMode="auto">
            <a:xfrm>
              <a:off x="8661227" y="1019295"/>
              <a:ext cx="1196817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Сабетта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 bwMode="auto">
            <a:xfrm>
              <a:off x="7447353" y="2261839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Прямоугольник 22"/>
            <p:cNvSpPr>
              <a:spLocks noChangeArrowheads="1"/>
            </p:cNvSpPr>
            <p:nvPr/>
          </p:nvSpPr>
          <p:spPr bwMode="auto">
            <a:xfrm>
              <a:off x="7684860" y="2386530"/>
              <a:ext cx="1199703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Варандей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Грузооборот российских портов арктического бассейна в </a:t>
            </a:r>
            <a:r>
              <a:rPr lang="en-US" sz="2800" dirty="0" smtClean="0">
                <a:latin typeface="Arial Black" panose="020B0A04020102020204" pitchFamily="34" charset="0"/>
              </a:rPr>
              <a:t>201</a:t>
            </a:r>
            <a:r>
              <a:rPr lang="ru-RU" sz="2800" dirty="0" smtClean="0">
                <a:latin typeface="Arial Black" panose="020B0A04020102020204" pitchFamily="34" charset="0"/>
              </a:rPr>
              <a:t>4 г.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18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5511"/>
              </p:ext>
            </p:extLst>
          </p:nvPr>
        </p:nvGraphicFramePr>
        <p:xfrm>
          <a:off x="162124" y="1116335"/>
          <a:ext cx="10441159" cy="59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48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Мурманский транспортный узел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19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29379"/>
            <a:ext cx="4014788" cy="58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195950" y="1207613"/>
            <a:ext cx="4392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chemeClr val="accent6"/>
                </a:solidFill>
              </a:rPr>
              <a:t>Проект развития </a:t>
            </a:r>
            <a:r>
              <a:rPr lang="ru-RU" sz="2000" dirty="0" smtClean="0">
                <a:solidFill>
                  <a:schemeClr val="accent6"/>
                </a:solidFill>
              </a:rPr>
              <a:t>предусматривает: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279900" y="4500711"/>
            <a:ext cx="61198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800" b="1" dirty="0">
                <a:solidFill>
                  <a:srgbClr val="990000"/>
                </a:solidFill>
              </a:rPr>
              <a:t>Подходы к порту: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реконструкция магистральной железной дороги Мурманск – Санкт-Петербург;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строительство новой железнодорожной ветки протяженностью 29 км и станции на участке Мурмаши – Лавна на западном берегу Кольского залива;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строительство автомобильных подходов к МТУ;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реконструкция аэропорта Мурманска.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343400" y="1800225"/>
            <a:ext cx="6261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800" b="1" dirty="0">
                <a:solidFill>
                  <a:srgbClr val="990000"/>
                </a:solidFill>
              </a:rPr>
              <a:t>Развитие ММТП: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угольный терминал, реконструкция - 9,6 млн. тонн;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контейнерный терминал, строительство - 1 млн. </a:t>
            </a:r>
            <a:r>
              <a:rPr lang="en-US" sz="1800" dirty="0">
                <a:solidFill>
                  <a:schemeClr val="accent6"/>
                </a:solidFill>
              </a:rPr>
              <a:t>TEU</a:t>
            </a:r>
            <a:r>
              <a:rPr lang="ru-RU" sz="1800" dirty="0">
                <a:solidFill>
                  <a:schemeClr val="accent6"/>
                </a:solidFill>
              </a:rPr>
              <a:t>; 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логистический центр;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332288" y="3322638"/>
            <a:ext cx="61198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800" b="1" dirty="0">
                <a:solidFill>
                  <a:srgbClr val="990000"/>
                </a:solidFill>
              </a:rPr>
              <a:t>Западный берег – новое строительство:</a:t>
            </a: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угольный терминал - 20 млн. </a:t>
            </a:r>
            <a:r>
              <a:rPr lang="ru-RU" sz="1800" dirty="0" smtClean="0">
                <a:solidFill>
                  <a:schemeClr val="accent6"/>
                </a:solidFill>
              </a:rPr>
              <a:t>т;</a:t>
            </a:r>
            <a:endParaRPr lang="ru-RU" sz="1800" dirty="0">
              <a:solidFill>
                <a:schemeClr val="accent6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sz="1800" dirty="0">
                <a:solidFill>
                  <a:schemeClr val="accent6"/>
                </a:solidFill>
              </a:rPr>
              <a:t>нефтяной комплекс - 35 млн. </a:t>
            </a:r>
            <a:r>
              <a:rPr lang="ru-RU" sz="1800" dirty="0" smtClean="0">
                <a:solidFill>
                  <a:schemeClr val="accent6"/>
                </a:solidFill>
              </a:rPr>
              <a:t>т </a:t>
            </a:r>
            <a:r>
              <a:rPr lang="ru-RU" sz="1800" dirty="0">
                <a:solidFill>
                  <a:schemeClr val="accent6"/>
                </a:solidFill>
              </a:rPr>
              <a:t>нефти</a:t>
            </a:r>
            <a:r>
              <a:rPr lang="ru-RU" sz="1800" dirty="0" smtClean="0">
                <a:solidFill>
                  <a:schemeClr val="accent6"/>
                </a:solidFill>
              </a:rPr>
              <a:t>;</a:t>
            </a:r>
            <a:endParaRPr lang="ru-RU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build="p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 Black" panose="020B0A04020102020204" pitchFamily="34" charset="0"/>
              </a:rPr>
              <a:t>OOO </a:t>
            </a:r>
            <a:r>
              <a:rPr lang="ru-RU" sz="2800" dirty="0" smtClean="0">
                <a:latin typeface="Arial Black" panose="020B0A04020102020204" pitchFamily="34" charset="0"/>
              </a:rPr>
              <a:t>«</a:t>
            </a:r>
            <a:r>
              <a:rPr lang="ru-RU" sz="2800" dirty="0" err="1" smtClean="0">
                <a:latin typeface="Arial Black" panose="020B0A04020102020204" pitchFamily="34" charset="0"/>
              </a:rPr>
              <a:t>Морстройтехнология</a:t>
            </a:r>
            <a:r>
              <a:rPr lang="ru-RU" sz="2800" dirty="0" smtClean="0">
                <a:latin typeface="Arial Black" panose="020B0A04020102020204" pitchFamily="34" charset="0"/>
              </a:rPr>
              <a:t>» </a:t>
            </a:r>
            <a:r>
              <a:rPr lang="en-US" sz="2800" dirty="0" smtClean="0">
                <a:latin typeface="Arial Black" panose="020B0A04020102020204" pitchFamily="34" charset="0"/>
              </a:rPr>
              <a:t>(</a:t>
            </a:r>
            <a:r>
              <a:rPr lang="ru-RU" sz="2800" dirty="0" smtClean="0">
                <a:latin typeface="Arial Black" panose="020B0A04020102020204" pitchFamily="34" charset="0"/>
              </a:rPr>
              <a:t>МСТ</a:t>
            </a:r>
            <a:r>
              <a:rPr lang="en-US" sz="2800" dirty="0" smtClean="0">
                <a:latin typeface="Arial Black" panose="020B0A04020102020204" pitchFamily="34" charset="0"/>
              </a:rPr>
              <a:t> )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>
          <a:xfrm>
            <a:off x="3716369" y="7206340"/>
            <a:ext cx="3386243" cy="5250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98" y="3348582"/>
            <a:ext cx="3989095" cy="368366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088" y="3357008"/>
            <a:ext cx="2195105" cy="367523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22672" y="1477233"/>
            <a:ext cx="10048564" cy="16773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91424" tIns="45712" rIns="91424" bIns="4571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 defTabSz="1042988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b="1" dirty="0" err="1">
                <a:solidFill>
                  <a:srgbClr val="000099"/>
                </a:solidFill>
              </a:rPr>
              <a:t>Предпроектные</a:t>
            </a:r>
            <a:r>
              <a:rPr lang="ru-RU" sz="1400" b="1" dirty="0">
                <a:solidFill>
                  <a:srgbClr val="000099"/>
                </a:solidFill>
              </a:rPr>
              <a:t> проработки различной глубины и сложности: </a:t>
            </a:r>
            <a:br>
              <a:rPr lang="ru-RU" sz="1400" b="1" dirty="0">
                <a:solidFill>
                  <a:srgbClr val="000099"/>
                </a:solidFill>
              </a:rPr>
            </a:br>
            <a:r>
              <a:rPr lang="ru-RU" sz="1400" b="1" dirty="0">
                <a:solidFill>
                  <a:srgbClr val="000099"/>
                </a:solidFill>
              </a:rPr>
              <a:t>бизнес-планы, концепции, декларации о намерениях, обоснование инвестиций;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00099"/>
                </a:solidFill>
              </a:rPr>
              <a:t>Проектирование:</a:t>
            </a:r>
          </a:p>
          <a:p>
            <a:pPr marL="809625" indent="-809625">
              <a:spcBef>
                <a:spcPts val="0"/>
              </a:spcBef>
              <a:spcAft>
                <a:spcPts val="0"/>
              </a:spcAft>
              <a:tabLst>
                <a:tab pos="542925" algn="l"/>
                <a:tab pos="809625" algn="l"/>
              </a:tabLst>
              <a:defRPr/>
            </a:pPr>
            <a:r>
              <a:rPr lang="ru-RU" sz="1400" b="1" dirty="0">
                <a:solidFill>
                  <a:srgbClr val="000099"/>
                </a:solidFill>
              </a:rPr>
              <a:t>	</a:t>
            </a:r>
            <a:r>
              <a:rPr lang="ru-RU" sz="1400" b="1" dirty="0">
                <a:solidFill>
                  <a:schemeClr val="accent2"/>
                </a:solidFill>
              </a:rPr>
              <a:t>•	универсальных и специализированных (контейнерных, навалочных, наливных и др.) портовых терминалов;</a:t>
            </a:r>
          </a:p>
          <a:p>
            <a:pPr marL="809625" indent="-809625">
              <a:spcBef>
                <a:spcPts val="0"/>
              </a:spcBef>
              <a:spcAft>
                <a:spcPts val="0"/>
              </a:spcAft>
              <a:tabLst>
                <a:tab pos="542925" algn="l"/>
                <a:tab pos="809625" algn="l"/>
              </a:tabLst>
              <a:defRPr/>
            </a:pPr>
            <a:r>
              <a:rPr lang="ru-RU" sz="1400" b="1" dirty="0">
                <a:solidFill>
                  <a:schemeClr val="accent2"/>
                </a:solidFill>
              </a:rPr>
              <a:t>	• 	объектов транспортно-складского назначения (</a:t>
            </a:r>
            <a:r>
              <a:rPr lang="ru-RU" sz="1400" b="1" spc="-20" dirty="0">
                <a:solidFill>
                  <a:schemeClr val="accent2"/>
                </a:solidFill>
              </a:rPr>
              <a:t>логистических центров</a:t>
            </a:r>
            <a:r>
              <a:rPr lang="ru-RU" sz="1400" b="1" dirty="0">
                <a:solidFill>
                  <a:schemeClr val="accent2"/>
                </a:solidFill>
              </a:rPr>
              <a:t>);</a:t>
            </a:r>
          </a:p>
          <a:p>
            <a:pPr marL="809625" indent="-809625">
              <a:spcBef>
                <a:spcPts val="0"/>
              </a:spcBef>
              <a:spcAft>
                <a:spcPts val="0"/>
              </a:spcAft>
              <a:tabLst>
                <a:tab pos="542925" algn="l"/>
                <a:tab pos="809625" algn="l"/>
              </a:tabLst>
              <a:defRPr/>
            </a:pPr>
            <a:r>
              <a:rPr lang="ru-RU" sz="1400" b="1" dirty="0">
                <a:solidFill>
                  <a:schemeClr val="accent2"/>
                </a:solidFill>
              </a:rPr>
              <a:t>	•	гидротехнических сооружений (оптимизация конструкций);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6671572" y="3342422"/>
            <a:ext cx="3960091" cy="34316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91424" tIns="45712" rIns="91424" bIns="4571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0099"/>
                </a:solidFill>
              </a:rPr>
              <a:t>Авторский надзор и техническое сопровождение строительства; 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b="1" dirty="0" err="1">
                <a:solidFill>
                  <a:srgbClr val="000099"/>
                </a:solidFill>
              </a:rPr>
              <a:t>Генпроектирование</a:t>
            </a:r>
            <a:r>
              <a:rPr lang="ru-RU" sz="1600" b="1" dirty="0">
                <a:solidFill>
                  <a:srgbClr val="000099"/>
                </a:solidFill>
              </a:rPr>
              <a:t>;  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0099"/>
                </a:solidFill>
              </a:rPr>
              <a:t>Консультационные и инжиниринговые услуги;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0099"/>
                </a:solidFill>
              </a:rPr>
              <a:t>Обследование причалов, зданий и сооружений;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0099"/>
                </a:solidFill>
              </a:rPr>
              <a:t>Инженерные изыскания;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C00000"/>
                </a:solidFill>
              </a:rPr>
              <a:t>Маркетинговые исследования грузопотоков, оптимизация логистики предприятий, оценка коммерческой эффективности.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2672" y="1107900"/>
            <a:ext cx="10480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Профиль работы МСТ определяет наш подход к анализу логистики:</a:t>
            </a:r>
          </a:p>
        </p:txBody>
      </p:sp>
    </p:spTree>
    <p:extLst>
      <p:ext uri="{BB962C8B-B14F-4D97-AF65-F5344CB8AC3E}">
        <p14:creationId xmlns:p14="http://schemas.microsoft.com/office/powerpoint/2010/main" val="25696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ОАО «Мурманский морской торговый порт»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20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3" b="4749"/>
          <a:stretch/>
        </p:blipFill>
        <p:spPr bwMode="auto">
          <a:xfrm>
            <a:off x="72008" y="2427590"/>
            <a:ext cx="10531276" cy="469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88830" y="5292799"/>
            <a:ext cx="431000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6"/>
                </a:solidFill>
              </a:rPr>
              <a:t>Грузовой район № </a:t>
            </a:r>
            <a:r>
              <a:rPr lang="ru-RU" sz="1600" b="1" i="1" dirty="0" smtClean="0">
                <a:solidFill>
                  <a:schemeClr val="accent6"/>
                </a:solidFill>
              </a:rPr>
              <a:t>2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Изменение технологии перевалки угля </a:t>
            </a:r>
            <a:endParaRPr lang="ru-RU" sz="1600" dirty="0" smtClean="0">
              <a:solidFill>
                <a:schemeClr val="accent6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увеличение </a:t>
            </a:r>
            <a:r>
              <a:rPr lang="ru-RU" sz="1600" dirty="0">
                <a:solidFill>
                  <a:schemeClr val="accent6"/>
                </a:solidFill>
              </a:rPr>
              <a:t>грузооборота угля (причалы 13-14) до 8,0 млн. </a:t>
            </a:r>
            <a:r>
              <a:rPr lang="ru-RU" sz="1600" dirty="0" smtClean="0">
                <a:solidFill>
                  <a:schemeClr val="accent6"/>
                </a:solidFill>
              </a:rPr>
              <a:t>т./год</a:t>
            </a:r>
            <a:r>
              <a:rPr lang="ru-RU" sz="1600" dirty="0">
                <a:solidFill>
                  <a:schemeClr val="accent6"/>
                </a:solidFill>
              </a:rPr>
              <a:t>; </a:t>
            </a:r>
            <a:endParaRPr lang="ru-RU" sz="1600" dirty="0" smtClean="0">
              <a:solidFill>
                <a:schemeClr val="accent6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изменение </a:t>
            </a:r>
            <a:r>
              <a:rPr lang="ru-RU" sz="1600" dirty="0">
                <a:solidFill>
                  <a:schemeClr val="accent6"/>
                </a:solidFill>
              </a:rPr>
              <a:t>технологии выгрузки, очистки и складирования угля; </a:t>
            </a:r>
            <a:endParaRPr lang="ru-RU" sz="1600" dirty="0" smtClean="0">
              <a:solidFill>
                <a:schemeClr val="accent6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повышение </a:t>
            </a:r>
            <a:r>
              <a:rPr lang="ru-RU" sz="1600" dirty="0" err="1" smtClean="0">
                <a:solidFill>
                  <a:schemeClr val="accent6"/>
                </a:solidFill>
              </a:rPr>
              <a:t>экологичности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46700" y="1141950"/>
            <a:ext cx="529800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6"/>
                </a:solidFill>
              </a:rPr>
              <a:t>Грузовой район № 3 </a:t>
            </a:r>
            <a:endParaRPr lang="ru-RU" sz="1600" b="1" i="1" dirty="0" smtClean="0">
              <a:solidFill>
                <a:schemeClr val="accent6"/>
              </a:solidFill>
            </a:endParaRPr>
          </a:p>
          <a:p>
            <a:r>
              <a:rPr lang="ru-RU" sz="1600" dirty="0">
                <a:solidFill>
                  <a:schemeClr val="accent6"/>
                </a:solidFill>
              </a:rPr>
              <a:t>Модернизация и реконструкция грузового района №3 (апатитовый концентрат</a:t>
            </a:r>
            <a:r>
              <a:rPr lang="ru-RU" sz="1600" dirty="0" smtClean="0">
                <a:solidFill>
                  <a:schemeClr val="accent6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accent6"/>
                </a:solidFill>
              </a:rPr>
              <a:t>р</a:t>
            </a:r>
            <a:r>
              <a:rPr lang="ru-RU" sz="1600" dirty="0" smtClean="0">
                <a:solidFill>
                  <a:schemeClr val="accent6"/>
                </a:solidFill>
              </a:rPr>
              <a:t>ост грузооборота </a:t>
            </a:r>
            <a:r>
              <a:rPr lang="ru-RU" sz="1600" dirty="0">
                <a:solidFill>
                  <a:schemeClr val="accent6"/>
                </a:solidFill>
              </a:rPr>
              <a:t>до 3,0 млн. т./год</a:t>
            </a:r>
            <a:r>
              <a:rPr lang="ru-RU" sz="1600" dirty="0" smtClean="0">
                <a:solidFill>
                  <a:schemeClr val="accent6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accent6"/>
                </a:solidFill>
              </a:rPr>
              <a:t>е</a:t>
            </a:r>
            <a:r>
              <a:rPr lang="ru-RU" sz="1600" dirty="0" smtClean="0">
                <a:solidFill>
                  <a:schemeClr val="accent6"/>
                </a:solidFill>
              </a:rPr>
              <a:t>диновременное хранение до </a:t>
            </a:r>
            <a:r>
              <a:rPr lang="ru-RU" sz="1600" dirty="0">
                <a:solidFill>
                  <a:schemeClr val="accent6"/>
                </a:solidFill>
              </a:rPr>
              <a:t>100 тыс. т.; </a:t>
            </a:r>
            <a:endParaRPr lang="ru-RU" sz="1600" dirty="0" smtClean="0">
              <a:solidFill>
                <a:schemeClr val="accent6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строительство </a:t>
            </a:r>
            <a:r>
              <a:rPr lang="ru-RU" sz="1600" dirty="0">
                <a:solidFill>
                  <a:schemeClr val="accent6"/>
                </a:solidFill>
              </a:rPr>
              <a:t>нового склада </a:t>
            </a:r>
            <a:r>
              <a:rPr lang="ru-RU" sz="1600" dirty="0" smtClean="0">
                <a:solidFill>
                  <a:schemeClr val="accent6"/>
                </a:solidFill>
              </a:rPr>
              <a:t> концентрата</a:t>
            </a:r>
            <a:r>
              <a:rPr lang="ru-RU" sz="1600" dirty="0">
                <a:solidFill>
                  <a:schemeClr val="accent6"/>
                </a:solidFill>
              </a:rPr>
              <a:t>. </a:t>
            </a:r>
          </a:p>
        </p:txBody>
      </p:sp>
      <p:sp>
        <p:nvSpPr>
          <p:cNvPr id="6" name="Овал 5"/>
          <p:cNvSpPr/>
          <p:nvPr/>
        </p:nvSpPr>
        <p:spPr>
          <a:xfrm rot="2686722">
            <a:off x="1202172" y="2138987"/>
            <a:ext cx="2876070" cy="3255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3464630">
            <a:off x="3797595" y="3721023"/>
            <a:ext cx="1741892" cy="3255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4375152">
            <a:off x="7051108" y="2560575"/>
            <a:ext cx="1681481" cy="283730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0116" y="1116335"/>
            <a:ext cx="513639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6"/>
                </a:solidFill>
              </a:rPr>
              <a:t>Грузовой район № </a:t>
            </a:r>
            <a:r>
              <a:rPr lang="ru-RU" sz="1600" b="1" i="1" dirty="0" smtClean="0">
                <a:solidFill>
                  <a:schemeClr val="accent6"/>
                </a:solidFill>
              </a:rPr>
              <a:t>1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Реконструкция причалов № 2, </a:t>
            </a:r>
            <a:r>
              <a:rPr lang="ru-RU" sz="1600" dirty="0" smtClean="0">
                <a:solidFill>
                  <a:schemeClr val="accent6"/>
                </a:solidFill>
              </a:rPr>
              <a:t>3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рост </a:t>
            </a:r>
            <a:r>
              <a:rPr lang="ru-RU" sz="1600" dirty="0">
                <a:solidFill>
                  <a:schemeClr val="accent6"/>
                </a:solidFill>
              </a:rPr>
              <a:t>грузооборота причалов до 4 млн. </a:t>
            </a:r>
            <a:r>
              <a:rPr lang="ru-RU" sz="1600" dirty="0" smtClean="0">
                <a:solidFill>
                  <a:schemeClr val="accent6"/>
                </a:solidFill>
              </a:rPr>
              <a:t>т./год</a:t>
            </a:r>
            <a:r>
              <a:rPr lang="ru-RU" sz="1600" dirty="0">
                <a:solidFill>
                  <a:schemeClr val="accent6"/>
                </a:solidFill>
              </a:rPr>
              <a:t>; </a:t>
            </a:r>
            <a:endParaRPr lang="ru-RU" sz="1600" dirty="0" smtClean="0">
              <a:solidFill>
                <a:schemeClr val="accent6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полноценная обработка </a:t>
            </a:r>
            <a:r>
              <a:rPr lang="ru-RU" sz="1600" dirty="0">
                <a:solidFill>
                  <a:schemeClr val="accent6"/>
                </a:solidFill>
              </a:rPr>
              <a:t>судов типа «</a:t>
            </a:r>
            <a:r>
              <a:rPr lang="ru-RU" sz="1600" dirty="0" err="1">
                <a:solidFill>
                  <a:schemeClr val="accent6"/>
                </a:solidFill>
              </a:rPr>
              <a:t>Panamax</a:t>
            </a:r>
            <a:r>
              <a:rPr lang="ru-RU" sz="1600" dirty="0">
                <a:solidFill>
                  <a:schemeClr val="accent6"/>
                </a:solidFill>
              </a:rPr>
              <a:t>»; </a:t>
            </a:r>
            <a:endParaRPr lang="ru-RU" sz="1600" dirty="0" smtClean="0">
              <a:solidFill>
                <a:schemeClr val="accent6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повышение </a:t>
            </a:r>
            <a:r>
              <a:rPr lang="ru-RU" sz="1600" dirty="0" err="1">
                <a:solidFill>
                  <a:schemeClr val="accent6"/>
                </a:solidFill>
              </a:rPr>
              <a:t>экологичности</a:t>
            </a:r>
            <a:r>
              <a:rPr lang="ru-RU" sz="1600" dirty="0">
                <a:solidFill>
                  <a:schemeClr val="accent6"/>
                </a:solidFill>
              </a:rPr>
              <a:t> производства. </a:t>
            </a:r>
            <a:endParaRPr lang="ru-RU" sz="1600" dirty="0" smtClean="0">
              <a:solidFill>
                <a:schemeClr val="accent6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accent6"/>
                </a:solidFill>
              </a:rPr>
              <a:t>сроки </a:t>
            </a:r>
            <a:r>
              <a:rPr lang="ru-RU" sz="1600" dirty="0">
                <a:solidFill>
                  <a:schemeClr val="accent6"/>
                </a:solidFill>
              </a:rPr>
              <a:t>реализации 2014 </a:t>
            </a:r>
            <a:r>
              <a:rPr lang="ru-RU" sz="1600" dirty="0" smtClean="0">
                <a:solidFill>
                  <a:schemeClr val="accent6"/>
                </a:solidFill>
              </a:rPr>
              <a:t>– 2018 гг.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8315" y="2844527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 район</a:t>
            </a:r>
            <a:endParaRPr lang="ru-RU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837482" y="4755318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 район</a:t>
            </a:r>
            <a:endParaRPr lang="ru-RU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995702" y="3177213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 район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70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Строительство перегрузочного терминала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МТФ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ОАО «ГМК «Норильский Никель»</a:t>
            </a: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6"/>
                </a:solidFill>
              </a:rPr>
              <a:t>http://www.morproekt.ru/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21</a:t>
            </a:fld>
            <a:endParaRPr lang="ru-RU">
              <a:solidFill>
                <a:schemeClr val="accent6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chemeClr val="accent6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chemeClr val="accent6"/>
              </a:solidFill>
              <a:latin typeface="Arial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22235" r="31274" b="9096"/>
          <a:stretch/>
        </p:blipFill>
        <p:spPr bwMode="auto">
          <a:xfrm>
            <a:off x="162124" y="1215096"/>
            <a:ext cx="7740866" cy="58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66780" y="2484487"/>
            <a:ext cx="450956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Текущее состояние проекта</a:t>
            </a:r>
          </a:p>
          <a:p>
            <a:r>
              <a:rPr lang="ru-RU" dirty="0">
                <a:solidFill>
                  <a:schemeClr val="accent6"/>
                </a:solidFill>
              </a:rPr>
              <a:t>- с января 2014 </a:t>
            </a:r>
            <a:r>
              <a:rPr lang="ru-RU" dirty="0" smtClean="0">
                <a:solidFill>
                  <a:schemeClr val="accent6"/>
                </a:solidFill>
              </a:rPr>
              <a:t>г. </a:t>
            </a:r>
            <a:r>
              <a:rPr lang="ru-RU" dirty="0">
                <a:solidFill>
                  <a:schemeClr val="accent6"/>
                </a:solidFill>
              </a:rPr>
              <a:t>начата перевалка грузов </a:t>
            </a:r>
            <a:r>
              <a:rPr lang="ru-RU" dirty="0" smtClean="0">
                <a:solidFill>
                  <a:schemeClr val="accent6"/>
                </a:solidFill>
              </a:rPr>
              <a:t>на собственном </a:t>
            </a:r>
            <a:r>
              <a:rPr lang="ru-RU" dirty="0">
                <a:solidFill>
                  <a:schemeClr val="accent6"/>
                </a:solidFill>
              </a:rPr>
              <a:t>терминале;</a:t>
            </a:r>
          </a:p>
          <a:p>
            <a:r>
              <a:rPr lang="ru-RU" dirty="0">
                <a:solidFill>
                  <a:schemeClr val="accent6"/>
                </a:solidFill>
              </a:rPr>
              <a:t>- производительность 2200 тонн/сутки, 800 тыс</a:t>
            </a:r>
            <a:r>
              <a:rPr lang="ru-RU" dirty="0" smtClean="0">
                <a:solidFill>
                  <a:schemeClr val="accent6"/>
                </a:solidFill>
              </a:rPr>
              <a:t>. т/год</a:t>
            </a:r>
            <a:r>
              <a:rPr lang="ru-RU" dirty="0">
                <a:solidFill>
                  <a:schemeClr val="accent6"/>
                </a:solidFill>
              </a:rPr>
              <a:t>;</a:t>
            </a:r>
          </a:p>
          <a:p>
            <a:r>
              <a:rPr lang="ru-RU" dirty="0">
                <a:solidFill>
                  <a:schemeClr val="accent6"/>
                </a:solidFill>
              </a:rPr>
              <a:t>- 28.02.2015 открыт участок морского </a:t>
            </a:r>
            <a:r>
              <a:rPr lang="ru-RU" dirty="0" smtClean="0">
                <a:solidFill>
                  <a:schemeClr val="accent6"/>
                </a:solidFill>
              </a:rPr>
              <a:t>пункта пропуска</a:t>
            </a:r>
            <a:r>
              <a:rPr lang="ru-RU" dirty="0">
                <a:solidFill>
                  <a:schemeClr val="accent6"/>
                </a:solidFill>
              </a:rPr>
              <a:t>;</a:t>
            </a:r>
          </a:p>
          <a:p>
            <a:r>
              <a:rPr lang="ru-RU" dirty="0">
                <a:solidFill>
                  <a:schemeClr val="accent6"/>
                </a:solidFill>
              </a:rPr>
              <a:t>- в 2016 </a:t>
            </a:r>
            <a:r>
              <a:rPr lang="ru-RU" dirty="0" smtClean="0">
                <a:solidFill>
                  <a:schemeClr val="accent6"/>
                </a:solidFill>
              </a:rPr>
              <a:t>г. </a:t>
            </a:r>
            <a:r>
              <a:rPr lang="ru-RU" dirty="0">
                <a:solidFill>
                  <a:schemeClr val="accent6"/>
                </a:solidFill>
              </a:rPr>
              <a:t>планируется ввод в </a:t>
            </a:r>
            <a:r>
              <a:rPr lang="ru-RU" dirty="0" smtClean="0">
                <a:solidFill>
                  <a:schemeClr val="accent6"/>
                </a:solidFill>
              </a:rPr>
              <a:t>эксплуатацию причала </a:t>
            </a:r>
            <a:r>
              <a:rPr lang="ru-RU" dirty="0">
                <a:solidFill>
                  <a:schemeClr val="accent6"/>
                </a:solidFill>
              </a:rPr>
              <a:t>№2.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90916" y="5580831"/>
            <a:ext cx="324036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Грузооборот:</a:t>
            </a:r>
          </a:p>
          <a:p>
            <a:r>
              <a:rPr lang="ru-RU" dirty="0">
                <a:solidFill>
                  <a:schemeClr val="accent6"/>
                </a:solidFill>
              </a:rPr>
              <a:t>1 этап (2014) - 0,8 </a:t>
            </a:r>
            <a:r>
              <a:rPr lang="ru-RU" dirty="0" smtClean="0">
                <a:solidFill>
                  <a:schemeClr val="accent6"/>
                </a:solidFill>
              </a:rPr>
              <a:t>млн. т,</a:t>
            </a:r>
            <a:endParaRPr lang="ru-RU" dirty="0">
              <a:solidFill>
                <a:schemeClr val="accent6"/>
              </a:solidFill>
            </a:endParaRPr>
          </a:p>
          <a:p>
            <a:r>
              <a:rPr lang="ru-RU" dirty="0">
                <a:solidFill>
                  <a:schemeClr val="accent6"/>
                </a:solidFill>
              </a:rPr>
              <a:t>2 этап (2015) - 1,5 млн. </a:t>
            </a:r>
            <a:r>
              <a:rPr lang="ru-RU" dirty="0" smtClean="0">
                <a:solidFill>
                  <a:schemeClr val="accent6"/>
                </a:solidFill>
              </a:rPr>
              <a:t>т,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34132" y="1215096"/>
            <a:ext cx="1916052" cy="38232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8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Площадка № </a:t>
            </a:r>
            <a:r>
              <a:rPr lang="ru-RU" sz="18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18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ООО </a:t>
            </a:r>
            <a:r>
              <a:rPr lang="ru-RU" sz="2800" dirty="0">
                <a:latin typeface="Arial Black" panose="020B0A04020102020204" pitchFamily="34" charset="0"/>
              </a:rPr>
              <a:t>«Морской торговый порт Лавна»</a:t>
            </a:r>
            <a:br>
              <a:rPr lang="ru-RU" sz="2800" dirty="0">
                <a:latin typeface="Arial Black" panose="020B0A04020102020204" pitchFamily="34" charset="0"/>
              </a:rPr>
            </a:b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22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5134" y="2272685"/>
            <a:ext cx="339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6"/>
                </a:solidFill>
              </a:rPr>
              <a:t>Характеристики терминала:</a:t>
            </a:r>
            <a:endParaRPr lang="ru-RU" sz="1800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101" y="1163804"/>
            <a:ext cx="10426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42988">
              <a:buBlip>
                <a:blip r:embed="rId3"/>
              </a:buBlip>
              <a:defRPr/>
            </a:pPr>
            <a:r>
              <a:rPr lang="ru-RU" sz="1800" dirty="0" smtClean="0">
                <a:solidFill>
                  <a:schemeClr val="accent6"/>
                </a:solidFill>
              </a:rPr>
              <a:t>Инвесторы </a:t>
            </a:r>
            <a:r>
              <a:rPr lang="ru-RU" sz="1800" dirty="0">
                <a:solidFill>
                  <a:schemeClr val="accent6"/>
                </a:solidFill>
              </a:rPr>
              <a:t>– Государственная транспортная лизинговая компания (ГТЛК</a:t>
            </a:r>
            <a:r>
              <a:rPr lang="ru-RU" sz="1800" dirty="0" smtClean="0">
                <a:solidFill>
                  <a:schemeClr val="accent6"/>
                </a:solidFill>
              </a:rPr>
              <a:t>) (под вопросом), ранее – </a:t>
            </a:r>
            <a:r>
              <a:rPr lang="ru-RU" sz="1800" dirty="0" err="1" smtClean="0">
                <a:solidFill>
                  <a:schemeClr val="accent6"/>
                </a:solidFill>
              </a:rPr>
              <a:t>Кузбассразрезуголь</a:t>
            </a:r>
            <a:r>
              <a:rPr lang="ru-RU" sz="1800" dirty="0" smtClean="0">
                <a:solidFill>
                  <a:schemeClr val="accent6"/>
                </a:solidFill>
              </a:rPr>
              <a:t> (отказался от проекта)</a:t>
            </a:r>
          </a:p>
          <a:p>
            <a:pPr marL="285750" indent="-285750" defTabSz="1042988">
              <a:buBlip>
                <a:blip r:embed="rId3"/>
              </a:buBlip>
              <a:defRPr/>
            </a:pPr>
            <a:r>
              <a:rPr lang="ru-RU" sz="1800" dirty="0" smtClean="0">
                <a:solidFill>
                  <a:schemeClr val="accent6"/>
                </a:solidFill>
              </a:rPr>
              <a:t>Проведен </a:t>
            </a:r>
            <a:r>
              <a:rPr lang="ru-RU" sz="1800" dirty="0">
                <a:solidFill>
                  <a:schemeClr val="accent6"/>
                </a:solidFill>
              </a:rPr>
              <a:t>полный комплекс инженерных изысканий, разработан проект акватории и гидротехнических сооружений  (ГТС)</a:t>
            </a:r>
          </a:p>
          <a:p>
            <a:pPr marL="285750" indent="-285750" defTabSz="1042988">
              <a:buBlip>
                <a:blip r:embed="rId3"/>
              </a:buBlip>
              <a:defRPr/>
            </a:pPr>
            <a:r>
              <a:rPr lang="ru-RU" sz="1800" dirty="0">
                <a:solidFill>
                  <a:schemeClr val="accent6"/>
                </a:solidFill>
              </a:rPr>
              <a:t>Ведется разработка рабочей </a:t>
            </a:r>
            <a:r>
              <a:rPr lang="ru-RU" sz="1800" dirty="0" smtClean="0">
                <a:solidFill>
                  <a:schemeClr val="accent6"/>
                </a:solidFill>
              </a:rPr>
              <a:t>документации</a:t>
            </a:r>
            <a:endParaRPr lang="ru-RU" sz="1800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0282" y="2703384"/>
            <a:ext cx="2979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42988">
              <a:buBlip>
                <a:blip r:embed="rId3"/>
              </a:buBlip>
              <a:defRPr/>
            </a:pPr>
            <a:r>
              <a:rPr lang="ru-RU" sz="1800" dirty="0">
                <a:solidFill>
                  <a:schemeClr val="accent6"/>
                </a:solidFill>
              </a:rPr>
              <a:t>1 очередь – 6 млн. </a:t>
            </a:r>
            <a:r>
              <a:rPr lang="ru-RU" sz="1800" dirty="0" smtClean="0">
                <a:solidFill>
                  <a:schemeClr val="accent6"/>
                </a:solidFill>
              </a:rPr>
              <a:t>т; </a:t>
            </a:r>
          </a:p>
          <a:p>
            <a:pPr marL="285750" indent="-285750" defTabSz="1042988">
              <a:buBlip>
                <a:blip r:embed="rId3"/>
              </a:buBlip>
              <a:defRPr/>
            </a:pPr>
            <a:r>
              <a:rPr lang="ru-RU" sz="1800" dirty="0" smtClean="0">
                <a:solidFill>
                  <a:schemeClr val="accent6"/>
                </a:solidFill>
              </a:rPr>
              <a:t>2 </a:t>
            </a:r>
            <a:r>
              <a:rPr lang="ru-RU" sz="1800" dirty="0">
                <a:solidFill>
                  <a:schemeClr val="accent6"/>
                </a:solidFill>
              </a:rPr>
              <a:t>очередь – 12 млн. </a:t>
            </a:r>
            <a:r>
              <a:rPr lang="ru-RU" sz="1800" dirty="0" smtClean="0">
                <a:solidFill>
                  <a:schemeClr val="accent6"/>
                </a:solidFill>
              </a:rPr>
              <a:t>т;</a:t>
            </a:r>
            <a:endParaRPr lang="ru-RU" sz="1800" dirty="0">
              <a:solidFill>
                <a:schemeClr val="accent6"/>
              </a:solidFill>
            </a:endParaRPr>
          </a:p>
          <a:p>
            <a:pPr marL="285750" indent="-285750" defTabSz="1042988">
              <a:buBlip>
                <a:blip r:embed="rId3"/>
              </a:buBlip>
              <a:defRPr/>
            </a:pPr>
            <a:r>
              <a:rPr lang="ru-RU" sz="1800" dirty="0">
                <a:solidFill>
                  <a:schemeClr val="accent6"/>
                </a:solidFill>
              </a:rPr>
              <a:t>3 очередь – 18 млн. </a:t>
            </a:r>
            <a:r>
              <a:rPr lang="ru-RU" sz="1800" dirty="0" smtClean="0">
                <a:solidFill>
                  <a:schemeClr val="accent6"/>
                </a:solidFill>
              </a:rPr>
              <a:t>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0741" y="3955448"/>
            <a:ext cx="4492856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042988">
              <a:buBlip>
                <a:blip r:embed="rId3"/>
              </a:buBlip>
              <a:defRPr/>
            </a:pPr>
            <a:r>
              <a:rPr lang="ru-RU" sz="1800" dirty="0">
                <a:solidFill>
                  <a:schemeClr val="accent6"/>
                </a:solidFill>
              </a:rPr>
              <a:t>Проект предусматривает строительство железнодорожных путей от станции Выходной до нового угольного терминала Лавна протяженностью порядка 40 км, а также железно</a:t>
            </a:r>
            <a:r>
              <a:rPr lang="en-US" sz="1800" dirty="0">
                <a:solidFill>
                  <a:schemeClr val="accent6"/>
                </a:solidFill>
              </a:rPr>
              <a:t>-</a:t>
            </a:r>
            <a:r>
              <a:rPr lang="ru-RU" sz="1800" dirty="0">
                <a:solidFill>
                  <a:schemeClr val="accent6"/>
                </a:solidFill>
              </a:rPr>
              <a:t>дорожного моста через Кольский залив.</a:t>
            </a:r>
          </a:p>
          <a:p>
            <a:pPr marL="285750" indent="-285750" defTabSz="1042988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dirty="0">
                <a:solidFill>
                  <a:schemeClr val="accent6"/>
                </a:solidFill>
              </a:rPr>
              <a:t>Глубины у причала – 20 м, прием судов дедвейтом до 150 тыс. 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9922"/>
          <a:stretch/>
        </p:blipFill>
        <p:spPr>
          <a:xfrm>
            <a:off x="232372" y="2753989"/>
            <a:ext cx="5800737" cy="422778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 bwMode="auto">
          <a:xfrm rot="433311">
            <a:off x="4813148" y="2731329"/>
            <a:ext cx="665018" cy="349320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3618508" y="4658964"/>
            <a:ext cx="2076589" cy="5977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Существующий порт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7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Порты Обской губы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23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4554612" y="1620391"/>
            <a:ext cx="5682012" cy="315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r>
              <a:rPr lang="ru-RU" sz="1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Проект «Ямал СПГ»</a:t>
            </a:r>
          </a:p>
          <a:p>
            <a:r>
              <a:rPr lang="ru-RU" sz="1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Планируемая </a:t>
            </a:r>
            <a:r>
              <a:rPr lang="ru-RU" sz="18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мощность: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СПГ - 16 млн 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газовый конденсат - 1,35 млн т</a:t>
            </a:r>
          </a:p>
          <a:p>
            <a:r>
              <a:rPr lang="ru-RU" sz="18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Возможное расширение до: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СПГ - 25 млн 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газовый конденсат – 2,2 млн 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нефть – 3,5 млн. т</a:t>
            </a:r>
          </a:p>
          <a:p>
            <a:r>
              <a:rPr lang="ru-RU" sz="18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Сроки: 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Объекты подготовительного периода 2012–2013 г., 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Основные объекты морского порта 2016 г. </a:t>
            </a:r>
            <a:endParaRPr lang="ru-RU" sz="1800" dirty="0">
              <a:solidFill>
                <a:schemeClr val="accent6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8208" y="1044326"/>
            <a:ext cx="4020380" cy="6152119"/>
            <a:chOff x="2" y="587108"/>
            <a:chExt cx="4204532" cy="660933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587108"/>
              <a:ext cx="4204532" cy="6609338"/>
            </a:xfrm>
            <a:prstGeom prst="rect">
              <a:avLst/>
            </a:prstGeom>
          </p:spPr>
        </p:pic>
        <p:sp>
          <p:nvSpPr>
            <p:cNvPr id="11" name="Прямоугольник 10"/>
            <p:cNvSpPr>
              <a:spLocks noChangeArrowheads="1"/>
            </p:cNvSpPr>
            <p:nvPr/>
          </p:nvSpPr>
          <p:spPr bwMode="auto">
            <a:xfrm>
              <a:off x="122675" y="1672289"/>
              <a:ext cx="1251637" cy="3776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Сабетта</a:t>
              </a:r>
              <a:endParaRPr lang="ru-RU" sz="16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12" name="Прямоугольник 11"/>
            <p:cNvSpPr>
              <a:spLocks noChangeArrowheads="1"/>
            </p:cNvSpPr>
            <p:nvPr/>
          </p:nvSpPr>
          <p:spPr bwMode="auto">
            <a:xfrm>
              <a:off x="1840674" y="2820187"/>
              <a:ext cx="1731714" cy="576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4306" tIns="52153" rIns="104306" bIns="52153">
              <a:spAutoFit/>
            </a:bodyPr>
            <a:lstStyle/>
            <a:p>
              <a:r>
                <a:rPr lang="ru-RU" sz="1400" b="1" i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М. Каменный – Новый порт</a:t>
              </a:r>
              <a:endParaRPr lang="ru-RU" sz="14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1603167" y="3308467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1372521" y="1861126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763176" y="1164459"/>
            <a:ext cx="67681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Порт Сабетта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63176" y="4820681"/>
            <a:ext cx="67681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Терминал </a:t>
            </a:r>
            <a:r>
              <a:rPr lang="ru-RU" b="1" i="1" dirty="0">
                <a:solidFill>
                  <a:schemeClr val="accent6"/>
                </a:solidFill>
                <a:latin typeface="Arial Black" panose="020B0A04020102020204" pitchFamily="34" charset="0"/>
              </a:rPr>
              <a:t>на м. Каменный – </a:t>
            </a:r>
            <a:r>
              <a:rPr lang="ru-RU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Новый порт</a:t>
            </a:r>
          </a:p>
        </p:txBody>
      </p:sp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4554612" y="5246443"/>
            <a:ext cx="5682012" cy="176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r>
              <a:rPr lang="ru-RU" sz="1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ООО </a:t>
            </a:r>
            <a:r>
              <a:rPr lang="ru-RU" sz="18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«Газпромнефть-Развитие» 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нефтяной терминал 0,5 млн. т 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Планируется расширение до 5,5 млн. т. и более.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Терминал башенного типа, 3,5 км. от берега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Добыча на Новопортовском месторождении –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8,5 </a:t>
            </a: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млн. т к 2020 г</a:t>
            </a:r>
            <a:r>
              <a:rPr lang="ru-RU" sz="1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8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6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1044327"/>
            <a:ext cx="10699751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Нефтяной Терминал Таналау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24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22625" y="3593078"/>
            <a:ext cx="31677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Терминал Таналау</a:t>
            </a:r>
          </a:p>
        </p:txBody>
      </p:sp>
      <p:sp>
        <p:nvSpPr>
          <p:cNvPr id="19" name="Овал 18"/>
          <p:cNvSpPr/>
          <p:nvPr/>
        </p:nvSpPr>
        <p:spPr bwMode="auto">
          <a:xfrm>
            <a:off x="5634732" y="2396373"/>
            <a:ext cx="227105" cy="23213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8100" h="952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3117523" y="4092988"/>
            <a:ext cx="7410204" cy="14903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xtLst/>
        </p:spPr>
        <p:txBody>
          <a:bodyPr wrap="square" lIns="104306" tIns="52153" rIns="104306" bIns="52153">
            <a:spAutoFit/>
          </a:bodyPr>
          <a:lstStyle/>
          <a:p>
            <a:r>
              <a:rPr lang="ru-RU" sz="1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ЗАО «Независимая нефтегазовая компания»</a:t>
            </a:r>
          </a:p>
          <a:p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Обустройство </a:t>
            </a:r>
            <a:r>
              <a:rPr lang="ru-RU" sz="18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Пайяхского</a:t>
            </a: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и Северо-</a:t>
            </a:r>
            <a:r>
              <a:rPr lang="ru-RU" sz="18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Пайяхского</a:t>
            </a:r>
            <a:r>
              <a:rPr lang="ru-RU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месторождений</a:t>
            </a:r>
          </a:p>
          <a:p>
            <a:r>
              <a:rPr lang="ru-RU" sz="1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Планируемая мощность – до 3,8 / 7,5 млн. т</a:t>
            </a:r>
          </a:p>
          <a:p>
            <a:r>
              <a:rPr lang="ru-RU" sz="1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Сроки</a:t>
            </a:r>
            <a:r>
              <a:rPr lang="ru-RU" sz="18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ru-RU" sz="1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Ввод в эксплуатацию к концу 2018 г.</a:t>
            </a:r>
            <a:endParaRPr lang="ru-RU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Порты Черного и Азовского морей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25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1" y="1080562"/>
            <a:ext cx="10693401" cy="6084445"/>
            <a:chOff x="-1" y="1210829"/>
            <a:chExt cx="10693401" cy="608444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1" y="1210829"/>
              <a:ext cx="10693401" cy="6084445"/>
              <a:chOff x="0" y="1143986"/>
              <a:chExt cx="10693401" cy="6084445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6" t="17738" r="28485" b="26020"/>
              <a:stretch/>
            </p:blipFill>
            <p:spPr bwMode="auto">
              <a:xfrm>
                <a:off x="0" y="1143986"/>
                <a:ext cx="10693401" cy="60844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Овал 10"/>
              <p:cNvSpPr/>
              <p:nvPr/>
            </p:nvSpPr>
            <p:spPr bwMode="auto">
              <a:xfrm>
                <a:off x="3051956" y="2612572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" name="Прямоугольник 11"/>
              <p:cNvSpPr>
                <a:spLocks noChangeArrowheads="1"/>
              </p:cNvSpPr>
              <p:nvPr/>
            </p:nvSpPr>
            <p:spPr bwMode="auto">
              <a:xfrm>
                <a:off x="2239036" y="6398352"/>
                <a:ext cx="1855843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6"/>
                    </a:solidFill>
                    <a:latin typeface="Arial" pitchFamily="34" charset="0"/>
                    <a:cs typeface="Arial" pitchFamily="34" charset="0"/>
                  </a:rPr>
                  <a:t>Пролив Босфор</a:t>
                </a:r>
                <a:endParaRPr lang="ru-RU" sz="1600" b="1" i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 bwMode="auto">
              <a:xfrm>
                <a:off x="3645722" y="2363190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 bwMode="auto">
              <a:xfrm>
                <a:off x="2933202" y="2737263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" name="Овал 14"/>
              <p:cNvSpPr/>
              <p:nvPr/>
            </p:nvSpPr>
            <p:spPr bwMode="auto">
              <a:xfrm>
                <a:off x="2933202" y="2612572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6" name="Овал 15"/>
              <p:cNvSpPr/>
              <p:nvPr/>
            </p:nvSpPr>
            <p:spPr bwMode="auto">
              <a:xfrm>
                <a:off x="5557649" y="3360717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7" name="Овал 16"/>
              <p:cNvSpPr/>
              <p:nvPr/>
            </p:nvSpPr>
            <p:spPr bwMode="auto">
              <a:xfrm>
                <a:off x="4346366" y="3772773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8" name="Овал 17"/>
              <p:cNvSpPr/>
              <p:nvPr/>
            </p:nvSpPr>
            <p:spPr bwMode="auto">
              <a:xfrm>
                <a:off x="6270168" y="3772773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9" name="Овал 18"/>
              <p:cNvSpPr/>
              <p:nvPr/>
            </p:nvSpPr>
            <p:spPr bwMode="auto">
              <a:xfrm>
                <a:off x="6899560" y="4243072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 bwMode="auto">
              <a:xfrm>
                <a:off x="7243944" y="4492454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9528632">
                <a:off x="5126254" y="2421679"/>
                <a:ext cx="20806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accent6"/>
                    </a:solidFill>
                  </a:rPr>
                  <a:t>Азовское море</a:t>
                </a:r>
                <a:endParaRPr lang="ru-RU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346366" y="4583588"/>
                <a:ext cx="18323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accent6"/>
                    </a:solidFill>
                  </a:rPr>
                  <a:t>Черное море</a:t>
                </a:r>
                <a:endParaRPr lang="ru-RU" b="1" dirty="0">
                  <a:solidFill>
                    <a:schemeClr val="accent6"/>
                  </a:solidFill>
                </a:endParaRPr>
              </a:p>
            </p:txBody>
          </p:sp>
          <p:pic>
            <p:nvPicPr>
              <p:cNvPr id="24" name="Picture 3" descr="C:\Users\OGopkalo\AppData\Local\Microsoft\Windows\Temporary Internet Files\Content.IE5\R3743CB0\MC900441946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297263">
                <a:off x="2317131" y="4419749"/>
                <a:ext cx="2144384" cy="796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Овал 24"/>
              <p:cNvSpPr/>
              <p:nvPr/>
            </p:nvSpPr>
            <p:spPr bwMode="auto">
              <a:xfrm>
                <a:off x="2030678" y="5967351"/>
                <a:ext cx="878771" cy="391885"/>
              </a:xfrm>
              <a:prstGeom prst="ellipse">
                <a:avLst/>
              </a:prstGeom>
              <a:solidFill>
                <a:srgbClr val="2D2D8A">
                  <a:alpha val="34000"/>
                </a:srgbClr>
              </a:solidFill>
              <a:ln w="9525" cap="flat" cmpd="sng" algn="ctr">
                <a:solidFill>
                  <a:srgbClr val="2D2D8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" name="Прямоугольник 25"/>
              <p:cNvSpPr>
                <a:spLocks noChangeArrowheads="1"/>
              </p:cNvSpPr>
              <p:nvPr/>
            </p:nvSpPr>
            <p:spPr bwMode="auto">
              <a:xfrm>
                <a:off x="1794321" y="2561490"/>
                <a:ext cx="955340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Одесса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Прямоугольник 26"/>
              <p:cNvSpPr>
                <a:spLocks noChangeArrowheads="1"/>
              </p:cNvSpPr>
              <p:nvPr/>
            </p:nvSpPr>
            <p:spPr bwMode="auto">
              <a:xfrm>
                <a:off x="2144918" y="2270157"/>
                <a:ext cx="997724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Южный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Прямоугольник 27"/>
              <p:cNvSpPr>
                <a:spLocks noChangeArrowheads="1"/>
              </p:cNvSpPr>
              <p:nvPr/>
            </p:nvSpPr>
            <p:spPr bwMode="auto">
              <a:xfrm>
                <a:off x="1734665" y="2861954"/>
                <a:ext cx="1303577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Ильичевск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9" name="Прямоугольник 28"/>
              <p:cNvSpPr>
                <a:spLocks noChangeArrowheads="1"/>
              </p:cNvSpPr>
              <p:nvPr/>
            </p:nvSpPr>
            <p:spPr bwMode="auto">
              <a:xfrm>
                <a:off x="3180608" y="2008898"/>
                <a:ext cx="1191687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Николаев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0" name="Прямоугольник 29"/>
              <p:cNvSpPr>
                <a:spLocks noChangeArrowheads="1"/>
              </p:cNvSpPr>
              <p:nvPr/>
            </p:nvSpPr>
            <p:spPr bwMode="auto">
              <a:xfrm>
                <a:off x="4033670" y="3475501"/>
                <a:ext cx="1625524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Севастополь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Прямоугольник 30"/>
              <p:cNvSpPr>
                <a:spLocks noChangeArrowheads="1"/>
              </p:cNvSpPr>
              <p:nvPr/>
            </p:nvSpPr>
            <p:spPr bwMode="auto">
              <a:xfrm>
                <a:off x="4719205" y="3309635"/>
                <a:ext cx="800170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Керчь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Овал 31"/>
              <p:cNvSpPr/>
              <p:nvPr/>
            </p:nvSpPr>
            <p:spPr bwMode="auto">
              <a:xfrm>
                <a:off x="5807030" y="3376143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Прямоугольник 33"/>
              <p:cNvSpPr>
                <a:spLocks noChangeArrowheads="1"/>
              </p:cNvSpPr>
              <p:nvPr/>
            </p:nvSpPr>
            <p:spPr bwMode="auto">
              <a:xfrm>
                <a:off x="5983585" y="3200370"/>
                <a:ext cx="899236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Кавказ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6" name="Прямоугольник 35"/>
              <p:cNvSpPr>
                <a:spLocks noChangeArrowheads="1"/>
              </p:cNvSpPr>
              <p:nvPr/>
            </p:nvSpPr>
            <p:spPr bwMode="auto">
              <a:xfrm>
                <a:off x="6507675" y="3684900"/>
                <a:ext cx="1672268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Новороссийск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7" name="Прямоугольник 36"/>
              <p:cNvSpPr>
                <a:spLocks noChangeArrowheads="1"/>
              </p:cNvSpPr>
              <p:nvPr/>
            </p:nvSpPr>
            <p:spPr bwMode="auto">
              <a:xfrm>
                <a:off x="7030184" y="4067299"/>
                <a:ext cx="910841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Туапсе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8" name="Прямоугольник 37"/>
              <p:cNvSpPr>
                <a:spLocks noChangeArrowheads="1"/>
              </p:cNvSpPr>
              <p:nvPr/>
            </p:nvSpPr>
            <p:spPr bwMode="auto">
              <a:xfrm>
                <a:off x="7491920" y="4441372"/>
                <a:ext cx="718224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Сочи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 bwMode="auto">
              <a:xfrm>
                <a:off x="5807030" y="3590702"/>
                <a:ext cx="237507" cy="24938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9525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0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Прямоугольник 39"/>
              <p:cNvSpPr>
                <a:spLocks noChangeArrowheads="1"/>
              </p:cNvSpPr>
              <p:nvPr/>
            </p:nvSpPr>
            <p:spPr bwMode="auto">
              <a:xfrm>
                <a:off x="5211945" y="3772773"/>
                <a:ext cx="960855" cy="3515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63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4306" tIns="52153" rIns="104306" bIns="52153">
                <a:spAutoFit/>
              </a:bodyPr>
              <a:lstStyle/>
              <a:p>
                <a:r>
                  <a:rPr lang="ru-RU" sz="1600" b="1" i="1" dirty="0" smtClean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Тамань</a:t>
                </a:r>
                <a:endParaRPr lang="ru-RU" sz="1600" b="1" i="1" dirty="0">
                  <a:solidFill>
                    <a:schemeClr val="accent2"/>
                  </a:solidFill>
                </a:endParaRPr>
              </a:p>
            </p:txBody>
          </p:sp>
        </p:grpSp>
        <p:pic>
          <p:nvPicPr>
            <p:cNvPr id="9" name="Picture 3" descr="C:\Users\OGopkalo\AppData\Local\Microsoft\Windows\Temporary Internet Files\Content.IE5\R3743CB0\MC900441946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97263">
              <a:off x="4492466" y="1610817"/>
              <a:ext cx="2144384" cy="796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80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Грузооборот российских портов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Черного моря в </a:t>
            </a:r>
            <a:r>
              <a:rPr lang="en-US" sz="2800" dirty="0" smtClean="0">
                <a:latin typeface="Arial Black" panose="020B0A04020102020204" pitchFamily="34" charset="0"/>
              </a:rPr>
              <a:t>201</a:t>
            </a:r>
            <a:r>
              <a:rPr lang="ru-RU" sz="2800" dirty="0" smtClean="0">
                <a:latin typeface="Arial Black" panose="020B0A04020102020204" pitchFamily="34" charset="0"/>
              </a:rPr>
              <a:t>4 г.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26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004611"/>
              </p:ext>
            </p:extLst>
          </p:nvPr>
        </p:nvGraphicFramePr>
        <p:xfrm>
          <a:off x="90116" y="1116335"/>
          <a:ext cx="10513168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6714852" y="2927945"/>
            <a:ext cx="30963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9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Новороссийск –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контейнерные терминалы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27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4384" y="1177096"/>
            <a:ext cx="10430185" cy="6019443"/>
            <a:chOff x="0" y="1809665"/>
            <a:chExt cx="9565105" cy="536115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6" t="10912" r="24546" b="31409"/>
            <a:stretch/>
          </p:blipFill>
          <p:spPr bwMode="auto">
            <a:xfrm>
              <a:off x="0" y="1809665"/>
              <a:ext cx="9565105" cy="536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4" t="69214" r="65278" b="-1"/>
            <a:stretch/>
          </p:blipFill>
          <p:spPr bwMode="auto">
            <a:xfrm>
              <a:off x="8289757" y="1809665"/>
              <a:ext cx="1275347" cy="2172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7591326" y="2649724"/>
            <a:ext cx="297890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ОАО «НУТЭП», контейнерный терминал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350 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650 </a:t>
            </a:r>
            <a:r>
              <a:rPr lang="ru-RU" sz="1600" dirty="0">
                <a:solidFill>
                  <a:schemeClr val="tx2"/>
                </a:solidFill>
              </a:rPr>
              <a:t>тыс. </a:t>
            </a:r>
            <a:r>
              <a:rPr lang="en-US" sz="1600" dirty="0">
                <a:solidFill>
                  <a:schemeClr val="tx2"/>
                </a:solidFill>
              </a:rPr>
              <a:t>TEU </a:t>
            </a:r>
            <a:r>
              <a:rPr lang="ru-RU" sz="1600" dirty="0">
                <a:solidFill>
                  <a:schemeClr val="tx2"/>
                </a:solidFill>
              </a:rPr>
              <a:t>к </a:t>
            </a:r>
            <a:r>
              <a:rPr lang="ru-RU" sz="1600" dirty="0" smtClean="0">
                <a:solidFill>
                  <a:schemeClr val="tx2"/>
                </a:solidFill>
              </a:rPr>
              <a:t>2018 </a:t>
            </a:r>
            <a:r>
              <a:rPr lang="ru-RU" sz="1600" dirty="0" smtClean="0">
                <a:solidFill>
                  <a:schemeClr val="accent6"/>
                </a:solidFill>
              </a:rPr>
              <a:t>г.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8758989" y="3469120"/>
            <a:ext cx="430903" cy="5298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397041" y="1098754"/>
            <a:ext cx="264540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600" dirty="0">
                <a:solidFill>
                  <a:schemeClr val="tx2"/>
                </a:solidFill>
              </a:rPr>
              <a:t>ОАО «НМТП</a:t>
            </a:r>
            <a:r>
              <a:rPr lang="ru-RU" sz="1600" dirty="0" smtClean="0">
                <a:solidFill>
                  <a:schemeClr val="tx2"/>
                </a:solidFill>
              </a:rPr>
              <a:t>»,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контейнерный терминал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200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300 </a:t>
            </a:r>
            <a:r>
              <a:rPr lang="ru-RU" sz="1600" dirty="0">
                <a:solidFill>
                  <a:schemeClr val="tx2"/>
                </a:solidFill>
              </a:rPr>
              <a:t>тыс. </a:t>
            </a:r>
            <a:r>
              <a:rPr lang="en-US" sz="1600" dirty="0">
                <a:solidFill>
                  <a:schemeClr val="tx2"/>
                </a:solidFill>
              </a:rPr>
              <a:t>TEU 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13" name="Прямая со стрелкой 12"/>
          <p:cNvCxnSpPr>
            <a:stCxn id="12" idx="3"/>
          </p:cNvCxnSpPr>
          <p:nvPr/>
        </p:nvCxnSpPr>
        <p:spPr bwMode="auto">
          <a:xfrm>
            <a:off x="3042444" y="1514253"/>
            <a:ext cx="1577682" cy="534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67990" y="4500711"/>
            <a:ext cx="30680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ОАО «</a:t>
            </a:r>
            <a:r>
              <a:rPr lang="ru-RU" sz="1600" dirty="0" err="1">
                <a:solidFill>
                  <a:schemeClr val="tx2"/>
                </a:solidFill>
              </a:rPr>
              <a:t>Новорослесэкспорт</a:t>
            </a:r>
            <a:r>
              <a:rPr lang="ru-RU" sz="1600" dirty="0" smtClean="0">
                <a:solidFill>
                  <a:schemeClr val="tx2"/>
                </a:solidFill>
              </a:rPr>
              <a:t>», </a:t>
            </a:r>
            <a:r>
              <a:rPr lang="ru-RU" sz="1600" dirty="0">
                <a:solidFill>
                  <a:schemeClr val="tx2"/>
                </a:solidFill>
              </a:rPr>
              <a:t>контейнерный терминал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350 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500 тыс. </a:t>
            </a:r>
            <a:r>
              <a:rPr lang="en-US" sz="1600" dirty="0">
                <a:solidFill>
                  <a:schemeClr val="tx2"/>
                </a:solidFill>
              </a:rPr>
              <a:t>TEU </a:t>
            </a:r>
            <a:r>
              <a:rPr lang="ru-RU" sz="1600" dirty="0">
                <a:solidFill>
                  <a:schemeClr val="tx2"/>
                </a:solidFill>
              </a:rPr>
              <a:t>к </a:t>
            </a:r>
            <a:r>
              <a:rPr lang="ru-RU" sz="1600" dirty="0" smtClean="0">
                <a:solidFill>
                  <a:schemeClr val="tx2"/>
                </a:solidFill>
              </a:rPr>
              <a:t>2020 </a:t>
            </a:r>
            <a:r>
              <a:rPr lang="ru-RU" sz="1600" dirty="0" smtClean="0">
                <a:solidFill>
                  <a:schemeClr val="accent6"/>
                </a:solidFill>
              </a:rPr>
              <a:t>г.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15" name="Прямая со стрелкой 14"/>
          <p:cNvCxnSpPr>
            <a:stCxn id="14" idx="0"/>
          </p:cNvCxnSpPr>
          <p:nvPr/>
        </p:nvCxnSpPr>
        <p:spPr bwMode="auto">
          <a:xfrm flipV="1">
            <a:off x="1702014" y="3204901"/>
            <a:ext cx="90691" cy="12958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1" y="1929751"/>
            <a:ext cx="949434" cy="5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1" y="3935429"/>
            <a:ext cx="949434" cy="5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21413" r="9312" b="39294"/>
          <a:stretch/>
        </p:blipFill>
        <p:spPr bwMode="auto">
          <a:xfrm>
            <a:off x="7631698" y="2168346"/>
            <a:ext cx="1842647" cy="4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Новороссийск –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навалочные терминалы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28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4384" y="1177096"/>
            <a:ext cx="10430185" cy="6019443"/>
            <a:chOff x="0" y="1809665"/>
            <a:chExt cx="9565105" cy="536115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6" t="10912" r="24546" b="31409"/>
            <a:stretch/>
          </p:blipFill>
          <p:spPr bwMode="auto">
            <a:xfrm>
              <a:off x="0" y="1809665"/>
              <a:ext cx="9565105" cy="536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4" t="69214" r="65278" b="-1"/>
            <a:stretch/>
          </p:blipFill>
          <p:spPr bwMode="auto">
            <a:xfrm>
              <a:off x="8289757" y="1809665"/>
              <a:ext cx="1275347" cy="2172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7014670" y="5940871"/>
            <a:ext cx="349533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з</a:t>
            </a:r>
            <a:r>
              <a:rPr lang="ru-RU" sz="1600" dirty="0" smtClean="0">
                <a:solidFill>
                  <a:schemeClr val="tx2"/>
                </a:solidFill>
              </a:rPr>
              <a:t>ерновой терминал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ЗАО </a:t>
            </a:r>
            <a:r>
              <a:rPr lang="ru-RU" sz="1600" dirty="0">
                <a:solidFill>
                  <a:schemeClr val="tx2"/>
                </a:solidFill>
              </a:rPr>
              <a:t>«Зерновой терминал «КСК» </a:t>
            </a:r>
            <a:br>
              <a:rPr lang="ru-RU" sz="1600" dirty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3,2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5,0 млн. т 2017 </a:t>
            </a:r>
            <a:r>
              <a:rPr lang="ru-RU" sz="1600" dirty="0" smtClean="0">
                <a:solidFill>
                  <a:schemeClr val="accent6"/>
                </a:solidFill>
              </a:rPr>
              <a:t>г.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11" name="Прямая со стрелкой 10"/>
          <p:cNvCxnSpPr>
            <a:stCxn id="10" idx="0"/>
          </p:cNvCxnSpPr>
          <p:nvPr/>
        </p:nvCxnSpPr>
        <p:spPr bwMode="auto">
          <a:xfrm flipV="1">
            <a:off x="8762337" y="4186817"/>
            <a:ext cx="544803" cy="17540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0793" y="1098754"/>
            <a:ext cx="3018773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з</a:t>
            </a:r>
            <a:r>
              <a:rPr lang="ru-RU" sz="1600" dirty="0" smtClean="0">
                <a:solidFill>
                  <a:schemeClr val="tx2"/>
                </a:solidFill>
              </a:rPr>
              <a:t>ерновой терминал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ОАО </a:t>
            </a:r>
            <a:r>
              <a:rPr lang="ru-RU" sz="1600" dirty="0">
                <a:solidFill>
                  <a:schemeClr val="tx2"/>
                </a:solidFill>
              </a:rPr>
              <a:t>«Новороссийский </a:t>
            </a:r>
            <a:r>
              <a:rPr lang="ru-RU" sz="1600" dirty="0" smtClean="0">
                <a:solidFill>
                  <a:schemeClr val="tx2"/>
                </a:solidFill>
              </a:rPr>
              <a:t>комбинат хлебопродуктов»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3,5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4,7 / 7,5 млн. т к 2017 г.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13" name="Прямая со стрелкой 12"/>
          <p:cNvCxnSpPr>
            <a:stCxn id="12" idx="3"/>
          </p:cNvCxnSpPr>
          <p:nvPr/>
        </p:nvCxnSpPr>
        <p:spPr bwMode="auto">
          <a:xfrm>
            <a:off x="3119566" y="1637363"/>
            <a:ext cx="858982" cy="14454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21413" r="9312" b="39294"/>
          <a:stretch/>
        </p:blipFill>
        <p:spPr bwMode="auto">
          <a:xfrm>
            <a:off x="5130676" y="6356369"/>
            <a:ext cx="1842647" cy="4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9225285">
            <a:off x="3527111" y="2453281"/>
            <a:ext cx="586311" cy="10704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90116" y="2268382"/>
            <a:ext cx="3018773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з</a:t>
            </a:r>
            <a:r>
              <a:rPr lang="ru-RU" sz="1600" dirty="0" smtClean="0">
                <a:solidFill>
                  <a:schemeClr val="tx2"/>
                </a:solidFill>
              </a:rPr>
              <a:t>ерновой терминал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ОАО </a:t>
            </a:r>
            <a:r>
              <a:rPr lang="ru-RU" sz="1600" dirty="0">
                <a:solidFill>
                  <a:schemeClr val="tx2"/>
                </a:solidFill>
              </a:rPr>
              <a:t>«Новороссийский </a:t>
            </a:r>
            <a:r>
              <a:rPr lang="ru-RU" sz="1600" dirty="0" smtClean="0">
                <a:solidFill>
                  <a:schemeClr val="tx2"/>
                </a:solidFill>
              </a:rPr>
              <a:t>зерновой терминал»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5,0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7,0 млн. т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24" name="Прямая со стрелкой 23"/>
          <p:cNvCxnSpPr>
            <a:stCxn id="23" idx="3"/>
          </p:cNvCxnSpPr>
          <p:nvPr/>
        </p:nvCxnSpPr>
        <p:spPr bwMode="auto">
          <a:xfrm>
            <a:off x="3108889" y="2806991"/>
            <a:ext cx="711377" cy="27579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00" y="1188343"/>
            <a:ext cx="11890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3" y="3422949"/>
            <a:ext cx="674890" cy="58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 rot="1541468">
            <a:off x="8971170" y="3738888"/>
            <a:ext cx="384307" cy="15303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55" y="1130849"/>
            <a:ext cx="949434" cy="5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" y="3440612"/>
            <a:ext cx="949434" cy="5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72"/>
          <a:stretch/>
        </p:blipFill>
        <p:spPr bwMode="auto">
          <a:xfrm>
            <a:off x="5778748" y="5746769"/>
            <a:ext cx="120286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 rot="1306900">
            <a:off x="6393076" y="1915999"/>
            <a:ext cx="830276" cy="15303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6723142" y="2806991"/>
            <a:ext cx="207734" cy="5955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7491231" y="1179789"/>
            <a:ext cx="2607997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т</a:t>
            </a:r>
            <a:r>
              <a:rPr lang="ru-RU" sz="1600" dirty="0" smtClean="0">
                <a:solidFill>
                  <a:schemeClr val="tx2"/>
                </a:solidFill>
              </a:rPr>
              <a:t>ерминал </a:t>
            </a:r>
            <a:r>
              <a:rPr lang="ru-RU" sz="1600" dirty="0" err="1" smtClean="0">
                <a:solidFill>
                  <a:schemeClr val="tx2"/>
                </a:solidFill>
              </a:rPr>
              <a:t>минудобрений</a:t>
            </a:r>
            <a:endParaRPr lang="ru-RU" sz="16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ОАО </a:t>
            </a:r>
            <a:r>
              <a:rPr lang="ru-RU" sz="1600" dirty="0">
                <a:solidFill>
                  <a:schemeClr val="tx2"/>
                </a:solidFill>
              </a:rPr>
              <a:t>«</a:t>
            </a:r>
            <a:r>
              <a:rPr lang="ru-RU" sz="1600" dirty="0" smtClean="0">
                <a:solidFill>
                  <a:schemeClr val="tx2"/>
                </a:solidFill>
              </a:rPr>
              <a:t>НМТП»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0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5,0 млн. т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46" name="Прямая со стрелкой 45"/>
          <p:cNvCxnSpPr>
            <a:stCxn id="45" idx="1"/>
          </p:cNvCxnSpPr>
          <p:nvPr/>
        </p:nvCxnSpPr>
        <p:spPr bwMode="auto">
          <a:xfrm flipH="1">
            <a:off x="6723143" y="1595288"/>
            <a:ext cx="768088" cy="13495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Прямоугольник 50"/>
          <p:cNvSpPr/>
          <p:nvPr/>
        </p:nvSpPr>
        <p:spPr>
          <a:xfrm rot="3022956">
            <a:off x="7127354" y="2721125"/>
            <a:ext cx="774329" cy="11698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59" y="1130849"/>
            <a:ext cx="949434" cy="5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 Box 21"/>
          <p:cNvSpPr txBox="1">
            <a:spLocks noChangeArrowheads="1"/>
          </p:cNvSpPr>
          <p:nvPr/>
        </p:nvSpPr>
        <p:spPr bwMode="auto">
          <a:xfrm>
            <a:off x="8211962" y="2046688"/>
            <a:ext cx="2350404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tx2"/>
                </a:solidFill>
              </a:rPr>
              <a:t>т</a:t>
            </a:r>
            <a:r>
              <a:rPr lang="ru-RU" sz="1600" dirty="0" smtClean="0">
                <a:solidFill>
                  <a:schemeClr val="tx2"/>
                </a:solidFill>
              </a:rPr>
              <a:t>ерминал навалочных грузов (ЖРК)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ОАО </a:t>
            </a:r>
            <a:r>
              <a:rPr lang="ru-RU" sz="1600" dirty="0">
                <a:solidFill>
                  <a:schemeClr val="tx2"/>
                </a:solidFill>
              </a:rPr>
              <a:t>«</a:t>
            </a:r>
            <a:r>
              <a:rPr lang="ru-RU" sz="1600" dirty="0" smtClean="0">
                <a:solidFill>
                  <a:schemeClr val="tx2"/>
                </a:solidFill>
              </a:rPr>
              <a:t>НМТП»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0 </a:t>
            </a:r>
            <a:r>
              <a:rPr lang="ru-RU" sz="1600" dirty="0">
                <a:solidFill>
                  <a:schemeClr val="tx2"/>
                </a:solidFill>
              </a:rPr>
              <a:t>=</a:t>
            </a:r>
            <a:r>
              <a:rPr lang="en-US" sz="1600" dirty="0">
                <a:solidFill>
                  <a:schemeClr val="tx2"/>
                </a:solidFill>
              </a:rPr>
              <a:t>&gt;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10,0 млн. т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54" name="Прямая со стрелкой 53"/>
          <p:cNvCxnSpPr>
            <a:stCxn id="53" idx="1"/>
          </p:cNvCxnSpPr>
          <p:nvPr/>
        </p:nvCxnSpPr>
        <p:spPr bwMode="auto">
          <a:xfrm flipH="1">
            <a:off x="7570325" y="2585297"/>
            <a:ext cx="641637" cy="6192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70" y="3144927"/>
            <a:ext cx="949434" cy="5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2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Новороссийск –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нефтеналивные терминалы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29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5056" r="20850" b="15924"/>
          <a:stretch/>
        </p:blipFill>
        <p:spPr bwMode="auto">
          <a:xfrm>
            <a:off x="90115" y="1116335"/>
            <a:ext cx="10520881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10902" r="28588" b="9849"/>
          <a:stretch/>
        </p:blipFill>
        <p:spPr bwMode="auto">
          <a:xfrm>
            <a:off x="6138788" y="1228482"/>
            <a:ext cx="4401747" cy="2540056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6" name="Прямая со стрелкой 35"/>
          <p:cNvCxnSpPr/>
          <p:nvPr/>
        </p:nvCxnSpPr>
        <p:spPr bwMode="auto">
          <a:xfrm flipH="1">
            <a:off x="6138788" y="3768538"/>
            <a:ext cx="2200873" cy="5881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Овал 13"/>
          <p:cNvSpPr/>
          <p:nvPr/>
        </p:nvSpPr>
        <p:spPr>
          <a:xfrm>
            <a:off x="12912420" y="46826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706740" y="4140670"/>
            <a:ext cx="576064" cy="6095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1862041" y="1228482"/>
            <a:ext cx="4276747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600" b="1" dirty="0">
                <a:solidFill>
                  <a:schemeClr val="tx2"/>
                </a:solidFill>
                <a:latin typeface="Arial Black" panose="020B0A04020102020204" pitchFamily="34" charset="0"/>
              </a:rPr>
              <a:t>ОАО «НМТП», </a:t>
            </a:r>
            <a:r>
              <a:rPr lang="ru-RU" sz="16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район </a:t>
            </a:r>
            <a:r>
              <a:rPr lang="ru-RU" sz="1600" b="1" dirty="0" err="1" smtClean="0">
                <a:solidFill>
                  <a:schemeClr val="tx2"/>
                </a:solidFill>
                <a:latin typeface="Arial Black" panose="020B0A04020102020204" pitchFamily="34" charset="0"/>
              </a:rPr>
              <a:t>Шесхарис</a:t>
            </a:r>
            <a:r>
              <a:rPr lang="ru-RU" sz="16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, </a:t>
            </a:r>
            <a:r>
              <a:rPr lang="ru-RU" sz="1600" dirty="0" smtClean="0">
                <a:solidFill>
                  <a:schemeClr val="tx2"/>
                </a:solidFill>
              </a:rPr>
              <a:t>строительство терминала светлых нефтепродуктов (дизтопливо) в рамках проекта «Юг» мощностью около 6 млн. т.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858868" y="5144024"/>
            <a:ext cx="214314" cy="21431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sx="23000" sy="2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787430" y="4715396"/>
            <a:ext cx="1449436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glow rad="190500">
              <a:srgbClr val="BBE0E3">
                <a:alpha val="40000"/>
              </a:srgbClr>
            </a:glow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i="1" kern="0" dirty="0" smtClean="0">
                <a:solidFill>
                  <a:srgbClr val="C00000"/>
                </a:solidFill>
                <a:latin typeface="Arial" charset="0"/>
              </a:rPr>
              <a:t>м</a:t>
            </a:r>
            <a:r>
              <a:rPr kumimoji="0" lang="ru-RU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ыс</a:t>
            </a: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Пенай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6582375" y="5508823"/>
            <a:ext cx="3958160" cy="1477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91424" tIns="45712" rIns="91424" bIns="4571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6"/>
                </a:solidFill>
                <a:latin typeface="Arial Black" panose="020B0A04020102020204" pitchFamily="34" charset="0"/>
              </a:rPr>
              <a:t>Терминал «</a:t>
            </a:r>
            <a:r>
              <a:rPr lang="ru-RU" sz="1400" dirty="0" err="1">
                <a:solidFill>
                  <a:schemeClr val="accent6"/>
                </a:solidFill>
                <a:latin typeface="Arial Black" panose="020B0A04020102020204" pitchFamily="34" charset="0"/>
              </a:rPr>
              <a:t>Нефтегазиндустрия</a:t>
            </a:r>
            <a:r>
              <a:rPr lang="ru-RU" sz="1400" dirty="0">
                <a:solidFill>
                  <a:schemeClr val="accent6"/>
                </a:solidFill>
                <a:latin typeface="Arial Black" panose="020B0A04020102020204" pitchFamily="34" charset="0"/>
              </a:rPr>
              <a:t>»</a:t>
            </a:r>
            <a:endParaRPr lang="ru-RU" sz="1400" dirty="0" smtClean="0">
              <a:solidFill>
                <a:schemeClr val="accent6"/>
              </a:solidFill>
            </a:endParaRP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chemeClr val="accent6"/>
                </a:solidFill>
              </a:rPr>
              <a:t>Терминал мощностью до 11 млн. т. в год, 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6"/>
                </a:solidFill>
              </a:rPr>
              <a:t>     в т. ч. дизтопливо – 7 млн. т, 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6"/>
                </a:solidFill>
              </a:rPr>
              <a:t>     бензин или мазут – 4 млн. т. </a:t>
            </a:r>
          </a:p>
          <a:p>
            <a:pPr marL="285750" indent="-285750" defTabSz="1042988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chemeClr val="accent6"/>
                </a:solidFill>
              </a:rPr>
              <a:t> Предположительно, к 2016-2019 гг.</a:t>
            </a:r>
          </a:p>
        </p:txBody>
      </p:sp>
      <p:sp>
        <p:nvSpPr>
          <p:cNvPr id="43" name="Овал 42"/>
          <p:cNvSpPr/>
          <p:nvPr/>
        </p:nvSpPr>
        <p:spPr>
          <a:xfrm>
            <a:off x="1458268" y="5511110"/>
            <a:ext cx="214314" cy="21431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sx="23000" sy="2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587058" y="6444577"/>
            <a:ext cx="214314" cy="21431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sx="23000" sy="2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>
            <a:stCxn id="43" idx="4"/>
            <a:endCxn id="44" idx="0"/>
          </p:cNvCxnSpPr>
          <p:nvPr/>
        </p:nvCxnSpPr>
        <p:spPr>
          <a:xfrm>
            <a:off x="1565425" y="5725424"/>
            <a:ext cx="128790" cy="71915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69021" y="4559249"/>
            <a:ext cx="37313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Каспийский трубопроводный консорциум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endParaRPr lang="ru-RU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35 =</a:t>
            </a:r>
            <a:r>
              <a:rPr lang="en-US" sz="1600" dirty="0">
                <a:solidFill>
                  <a:schemeClr val="tx2"/>
                </a:solidFill>
              </a:rPr>
              <a:t>&gt; </a:t>
            </a:r>
            <a:r>
              <a:rPr lang="ru-RU" sz="1600" dirty="0" smtClean="0">
                <a:solidFill>
                  <a:schemeClr val="tx2"/>
                </a:solidFill>
              </a:rPr>
              <a:t>67 млн</a:t>
            </a:r>
            <a:r>
              <a:rPr lang="ru-RU" sz="1600" dirty="0">
                <a:solidFill>
                  <a:schemeClr val="tx2"/>
                </a:solidFill>
              </a:rPr>
              <a:t>. т к </a:t>
            </a:r>
            <a:r>
              <a:rPr lang="ru-RU" sz="1600" dirty="0" smtClean="0">
                <a:solidFill>
                  <a:schemeClr val="tx2"/>
                </a:solidFill>
              </a:rPr>
              <a:t>2016 </a:t>
            </a:r>
            <a:r>
              <a:rPr lang="ru-RU" sz="1600" dirty="0">
                <a:solidFill>
                  <a:schemeClr val="tx2"/>
                </a:solidFill>
              </a:rPr>
              <a:t>г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26620" y="3348583"/>
            <a:ext cx="214314" cy="21431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sx="23000" sy="2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 стрелкой 49"/>
          <p:cNvCxnSpPr>
            <a:stCxn id="55" idx="3"/>
            <a:endCxn id="49" idx="1"/>
          </p:cNvCxnSpPr>
          <p:nvPr/>
        </p:nvCxnSpPr>
        <p:spPr bwMode="auto">
          <a:xfrm>
            <a:off x="3618507" y="3280175"/>
            <a:ext cx="1039499" cy="997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378148" y="2864676"/>
            <a:ext cx="3240359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ОАО «ИПП»,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Перепрофилирование под 2 вида светлых нефтепродуктов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Грузооборот российских портов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по видам грузов</a:t>
            </a:r>
            <a:r>
              <a:rPr lang="en-US" sz="2800" dirty="0" smtClean="0">
                <a:latin typeface="Arial Black" panose="020B0A04020102020204" pitchFamily="34" charset="0"/>
              </a:rPr>
              <a:t>, 2005-2014</a:t>
            </a:r>
            <a:r>
              <a:rPr lang="ru-RU" sz="2800" dirty="0" smtClean="0">
                <a:latin typeface="Arial Black" panose="020B0A04020102020204" pitchFamily="34" charset="0"/>
              </a:rPr>
              <a:t> гг.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" y="1236345"/>
            <a:ext cx="10528493" cy="564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0916" y="3348583"/>
            <a:ext cx="84670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+41%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2884" y="4788743"/>
            <a:ext cx="1359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в</a:t>
            </a:r>
            <a:r>
              <a:rPr lang="ru-RU" dirty="0" smtClean="0">
                <a:solidFill>
                  <a:schemeClr val="accent6"/>
                </a:solidFill>
              </a:rPr>
              <a:t> 3,3 раза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4275" y="5292799"/>
            <a:ext cx="1359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в</a:t>
            </a:r>
            <a:r>
              <a:rPr lang="ru-RU" dirty="0" smtClean="0">
                <a:solidFill>
                  <a:schemeClr val="accent6"/>
                </a:solidFill>
              </a:rPr>
              <a:t> 2,7 раза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2884" y="5868863"/>
            <a:ext cx="1359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в</a:t>
            </a:r>
            <a:r>
              <a:rPr lang="ru-RU" dirty="0" smtClean="0">
                <a:solidFill>
                  <a:schemeClr val="accent6"/>
                </a:solidFill>
              </a:rPr>
              <a:t> 2,1 раза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2884" y="1188343"/>
            <a:ext cx="1359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в 1,5 раза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Сухогрузный район порта Тамань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5499" y="1136500"/>
            <a:ext cx="8748496" cy="37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schemeClr val="accent6"/>
                </a:solidFill>
              </a:rPr>
              <a:t>ФЦП «Развитие транспортной системы России (</a:t>
            </a:r>
            <a:r>
              <a:rPr lang="ru-RU" sz="1600" dirty="0" smtClean="0">
                <a:solidFill>
                  <a:schemeClr val="accent6"/>
                </a:solidFill>
              </a:rPr>
              <a:t>2010-2020 </a:t>
            </a:r>
            <a:r>
              <a:rPr lang="ru-RU" sz="1600" dirty="0">
                <a:solidFill>
                  <a:schemeClr val="accent6"/>
                </a:solidFill>
              </a:rPr>
              <a:t>годы</a:t>
            </a:r>
            <a:r>
              <a:rPr lang="ru-RU" sz="1600" dirty="0" smtClean="0">
                <a:solidFill>
                  <a:schemeClr val="accent6"/>
                </a:solidFill>
              </a:rPr>
              <a:t>)»</a:t>
            </a:r>
            <a:endParaRPr lang="ru-RU" sz="1600" dirty="0">
              <a:solidFill>
                <a:schemeClr val="accent6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697960" y="5212041"/>
            <a:ext cx="2637153" cy="1400041"/>
            <a:chOff x="5891487" y="3972887"/>
            <a:chExt cx="2637153" cy="1400041"/>
          </a:xfrm>
        </p:grpSpPr>
        <p:sp>
          <p:nvSpPr>
            <p:cNvPr id="11" name="Овал 10"/>
            <p:cNvSpPr/>
            <p:nvPr/>
          </p:nvSpPr>
          <p:spPr bwMode="auto">
            <a:xfrm>
              <a:off x="7373937" y="498162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6946900" y="4771231"/>
              <a:ext cx="152400" cy="152400"/>
            </a:xfrm>
            <a:prstGeom prst="ellipse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23100" y="5095929"/>
              <a:ext cx="1505540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cape </a:t>
              </a:r>
              <a:r>
                <a:rPr lang="en-US" sz="1200" i="1" dirty="0" err="1" smtClean="0"/>
                <a:t>Zhelezny</a:t>
              </a:r>
              <a:r>
                <a:rPr lang="en-US" sz="1200" i="1" dirty="0" smtClean="0"/>
                <a:t> </a:t>
              </a:r>
              <a:r>
                <a:rPr lang="en-US" sz="1200" i="1" dirty="0" err="1" smtClean="0"/>
                <a:t>Rog</a:t>
              </a:r>
              <a:endParaRPr lang="ru-RU" sz="1200" i="1" dirty="0"/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6207125" y="3972887"/>
              <a:ext cx="152400" cy="1524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91487" y="4100390"/>
              <a:ext cx="925061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C00000"/>
                  </a:solidFill>
                </a:rPr>
                <a:t>Mms Tuzla</a:t>
              </a:r>
              <a:endParaRPr lang="ru-RU" sz="1200" i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1722" r="19581" b="5337"/>
          <a:stretch/>
        </p:blipFill>
        <p:spPr bwMode="auto">
          <a:xfrm>
            <a:off x="6530329" y="1627594"/>
            <a:ext cx="3985897" cy="25908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6633865" y="6612082"/>
            <a:ext cx="2534982" cy="422127"/>
            <a:chOff x="6108700" y="6271107"/>
            <a:chExt cx="2534982" cy="422127"/>
          </a:xfrm>
        </p:grpSpPr>
        <p:sp>
          <p:nvSpPr>
            <p:cNvPr id="19" name="Овал 18"/>
            <p:cNvSpPr/>
            <p:nvPr/>
          </p:nvSpPr>
          <p:spPr bwMode="auto">
            <a:xfrm>
              <a:off x="6108700" y="6303255"/>
              <a:ext cx="152400" cy="1524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Овал 20"/>
            <p:cNvSpPr/>
            <p:nvPr/>
          </p:nvSpPr>
          <p:spPr bwMode="auto">
            <a:xfrm>
              <a:off x="6108700" y="6523831"/>
              <a:ext cx="152400" cy="152400"/>
            </a:xfrm>
            <a:prstGeom prst="ellipse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13500" y="6271107"/>
              <a:ext cx="1537600" cy="2139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1400" i="1" dirty="0">
                  <a:solidFill>
                    <a:srgbClr val="C00000"/>
                  </a:solidFill>
                </a:rPr>
                <a:t>n</a:t>
              </a:r>
              <a:r>
                <a:rPr lang="en-US" sz="1400" i="1" dirty="0" smtClean="0">
                  <a:solidFill>
                    <a:srgbClr val="C00000"/>
                  </a:solidFill>
                </a:rPr>
                <a:t>ew port location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8575" y="6479265"/>
              <a:ext cx="2265107" cy="2139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1400" i="1" dirty="0" smtClean="0">
                  <a:solidFill>
                    <a:srgbClr val="009900"/>
                  </a:solidFill>
                </a:rPr>
                <a:t>existing terminals’ location</a:t>
              </a:r>
              <a:endParaRPr lang="ru-RU" sz="1400" i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550978" y="4309870"/>
            <a:ext cx="3965248" cy="2782137"/>
            <a:chOff x="5744505" y="3070716"/>
            <a:chExt cx="3965248" cy="2782137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03"/>
            <a:stretch/>
          </p:blipFill>
          <p:spPr bwMode="auto">
            <a:xfrm>
              <a:off x="5744505" y="3070716"/>
              <a:ext cx="3965248" cy="2782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Овал 35"/>
            <p:cNvSpPr/>
            <p:nvPr/>
          </p:nvSpPr>
          <p:spPr bwMode="auto">
            <a:xfrm>
              <a:off x="7373937" y="498162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Овал 36"/>
            <p:cNvSpPr/>
            <p:nvPr/>
          </p:nvSpPr>
          <p:spPr bwMode="auto">
            <a:xfrm>
              <a:off x="6946900" y="4771231"/>
              <a:ext cx="152400" cy="152400"/>
            </a:xfrm>
            <a:prstGeom prst="ellipse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Овал 38"/>
            <p:cNvSpPr/>
            <p:nvPr/>
          </p:nvSpPr>
          <p:spPr bwMode="auto">
            <a:xfrm>
              <a:off x="6207125" y="3972887"/>
              <a:ext cx="152400" cy="1524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91487" y="4100390"/>
              <a:ext cx="783676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1200" i="1" dirty="0">
                  <a:solidFill>
                    <a:srgbClr val="C00000"/>
                  </a:solidFill>
                </a:rPr>
                <a:t>м</a:t>
              </a:r>
              <a:r>
                <a:rPr lang="ru-RU" sz="1200" i="1" dirty="0" smtClean="0">
                  <a:solidFill>
                    <a:srgbClr val="C00000"/>
                  </a:solidFill>
                </a:rPr>
                <a:t>. </a:t>
              </a:r>
              <a:r>
                <a:rPr lang="ru-RU" sz="1200" i="1" dirty="0" err="1" smtClean="0">
                  <a:solidFill>
                    <a:srgbClr val="C00000"/>
                  </a:solidFill>
                </a:rPr>
                <a:t>Тузла</a:t>
              </a:r>
              <a:endParaRPr lang="ru-RU" sz="1200" i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41" name="Прямая со стрелкой 40"/>
          <p:cNvCxnSpPr/>
          <p:nvPr/>
        </p:nvCxnSpPr>
        <p:spPr>
          <a:xfrm flipV="1">
            <a:off x="7165998" y="3780631"/>
            <a:ext cx="1787997" cy="1431410"/>
          </a:xfrm>
          <a:prstGeom prst="straightConnector1">
            <a:avLst/>
          </a:prstGeom>
          <a:ln w="41275">
            <a:solidFill>
              <a:schemeClr val="accent2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29573" y="6335083"/>
            <a:ext cx="1428020" cy="276999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м. Железный Рог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6633865" y="6612082"/>
            <a:ext cx="3851433" cy="422127"/>
            <a:chOff x="6108700" y="6271107"/>
            <a:chExt cx="3851433" cy="422127"/>
          </a:xfrm>
        </p:grpSpPr>
        <p:sp>
          <p:nvSpPr>
            <p:cNvPr id="46" name="Овал 45"/>
            <p:cNvSpPr/>
            <p:nvPr/>
          </p:nvSpPr>
          <p:spPr bwMode="auto">
            <a:xfrm>
              <a:off x="6108700" y="6303255"/>
              <a:ext cx="152400" cy="1524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Овал 46"/>
            <p:cNvSpPr/>
            <p:nvPr/>
          </p:nvSpPr>
          <p:spPr bwMode="auto">
            <a:xfrm>
              <a:off x="6108700" y="6523831"/>
              <a:ext cx="152400" cy="152400"/>
            </a:xfrm>
            <a:prstGeom prst="ellipse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13500" y="6271107"/>
              <a:ext cx="2450223" cy="2139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ru-RU" sz="1400" i="1" dirty="0" smtClean="0">
                  <a:solidFill>
                    <a:srgbClr val="C00000"/>
                  </a:solidFill>
                </a:rPr>
                <a:t>размещение нового порта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78575" y="6479265"/>
              <a:ext cx="3581558" cy="2139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ru-RU" sz="1400" i="1" dirty="0" smtClean="0">
                  <a:solidFill>
                    <a:srgbClr val="009900"/>
                  </a:solidFill>
                </a:rPr>
                <a:t>размещение действующих терминалов</a:t>
              </a:r>
              <a:endParaRPr lang="ru-RU" sz="1400" i="1" dirty="0">
                <a:solidFill>
                  <a:srgbClr val="009900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1836415"/>
            <a:ext cx="5878423" cy="488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188" y="1476375"/>
            <a:ext cx="498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Потенциальные инвесторы порт Тамань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500" y="6720430"/>
            <a:ext cx="5766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 </a:t>
            </a:r>
            <a:r>
              <a:rPr lang="ru-RU" dirty="0" err="1" smtClean="0">
                <a:solidFill>
                  <a:schemeClr val="accent6"/>
                </a:solidFill>
              </a:rPr>
              <a:t>бункеровочная</a:t>
            </a:r>
            <a:r>
              <a:rPr lang="ru-RU" dirty="0" smtClean="0">
                <a:solidFill>
                  <a:schemeClr val="accent6"/>
                </a:solidFill>
              </a:rPr>
              <a:t> база «</a:t>
            </a:r>
            <a:r>
              <a:rPr lang="ru-RU" dirty="0">
                <a:solidFill>
                  <a:schemeClr val="accent6"/>
                </a:solidFill>
              </a:rPr>
              <a:t>Р</a:t>
            </a:r>
            <a:r>
              <a:rPr lang="ru-RU" dirty="0" smtClean="0">
                <a:solidFill>
                  <a:schemeClr val="accent6"/>
                </a:solidFill>
              </a:rPr>
              <a:t>оснефти» - 400 тыс. т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r="31352" b="24613"/>
          <a:stretch/>
        </p:blipFill>
        <p:spPr>
          <a:xfrm>
            <a:off x="53495" y="1053618"/>
            <a:ext cx="5869269" cy="608149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1663" y="20638"/>
            <a:ext cx="8782050" cy="1028700"/>
          </a:xfrm>
        </p:spPr>
        <p:txBody>
          <a:bodyPr/>
          <a:lstStyle/>
          <a:p>
            <a:pPr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Действующий порт Тамань. ЗАО «ОТЭКО»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892" name="Rectangle 9"/>
          <p:cNvSpPr>
            <a:spLocks noChangeArrowheads="1"/>
          </p:cNvSpPr>
          <p:nvPr/>
        </p:nvSpPr>
        <p:spPr bwMode="auto">
          <a:xfrm>
            <a:off x="5473576" y="1666505"/>
            <a:ext cx="5129708" cy="175408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1200" tIns="45601" rIns="91200" bIns="45601">
            <a:spAutoFit/>
          </a:bodyPr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6"/>
                </a:solidFill>
              </a:rPr>
              <a:t>Действующий терминал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6"/>
                </a:solidFill>
              </a:rPr>
              <a:t>Мощность </a:t>
            </a:r>
            <a:r>
              <a:rPr lang="ru-RU" altLang="ru-RU" sz="1800" dirty="0">
                <a:solidFill>
                  <a:schemeClr val="accent6"/>
                </a:solidFill>
              </a:rPr>
              <a:t>- 10,5 млн. т в год, в т</a:t>
            </a:r>
            <a:r>
              <a:rPr lang="ru-RU" altLang="ru-RU" sz="1800" dirty="0" smtClean="0">
                <a:solidFill>
                  <a:schemeClr val="accent6"/>
                </a:solidFill>
              </a:rPr>
              <a:t>. ч</a:t>
            </a:r>
            <a:r>
              <a:rPr lang="ru-RU" altLang="ru-RU" sz="1800" dirty="0">
                <a:solidFill>
                  <a:schemeClr val="accent6"/>
                </a:solidFill>
              </a:rPr>
              <a:t>.: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1,0 – 1,5 </a:t>
            </a:r>
            <a:r>
              <a:rPr lang="ru-RU" altLang="ru-RU" sz="1800" dirty="0" err="1">
                <a:solidFill>
                  <a:schemeClr val="accent6"/>
                </a:solidFill>
              </a:rPr>
              <a:t>млн.т</a:t>
            </a:r>
            <a:r>
              <a:rPr lang="ru-RU" altLang="ru-RU" sz="1800" dirty="0">
                <a:solidFill>
                  <a:schemeClr val="accent6"/>
                </a:solidFill>
              </a:rPr>
              <a:t> </a:t>
            </a:r>
            <a:r>
              <a:rPr lang="ru-RU" altLang="ru-RU" sz="1800" dirty="0" smtClean="0">
                <a:solidFill>
                  <a:schemeClr val="accent6"/>
                </a:solidFill>
              </a:rPr>
              <a:t>СУГ (2012-13 г.); </a:t>
            </a:r>
            <a:endParaRPr lang="ru-RU" altLang="ru-RU" sz="1800" dirty="0">
              <a:solidFill>
                <a:schemeClr val="accent6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4,5 </a:t>
            </a:r>
            <a:r>
              <a:rPr lang="ru-RU" altLang="ru-RU" sz="1800" dirty="0" err="1">
                <a:solidFill>
                  <a:schemeClr val="accent6"/>
                </a:solidFill>
              </a:rPr>
              <a:t>млн.т</a:t>
            </a:r>
            <a:r>
              <a:rPr lang="ru-RU" altLang="ru-RU" sz="1800" dirty="0">
                <a:solidFill>
                  <a:schemeClr val="accent6"/>
                </a:solidFill>
              </a:rPr>
              <a:t> мазута </a:t>
            </a:r>
            <a:r>
              <a:rPr lang="ru-RU" altLang="ru-RU" sz="1800" dirty="0" smtClean="0">
                <a:solidFill>
                  <a:schemeClr val="accent6"/>
                </a:solidFill>
              </a:rPr>
              <a:t>(2013 г.); </a:t>
            </a:r>
            <a:endParaRPr lang="ru-RU" altLang="ru-RU" sz="1800" dirty="0">
              <a:solidFill>
                <a:schemeClr val="accent6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5,5 </a:t>
            </a:r>
            <a:r>
              <a:rPr lang="ru-RU" altLang="ru-RU" sz="1800" dirty="0" err="1">
                <a:solidFill>
                  <a:schemeClr val="accent6"/>
                </a:solidFill>
              </a:rPr>
              <a:t>млн.т</a:t>
            </a:r>
            <a:r>
              <a:rPr lang="ru-RU" altLang="ru-RU" sz="1800" dirty="0">
                <a:solidFill>
                  <a:schemeClr val="accent6"/>
                </a:solidFill>
              </a:rPr>
              <a:t> нефти </a:t>
            </a:r>
            <a:r>
              <a:rPr lang="ru-RU" altLang="ru-RU" sz="1800" dirty="0" smtClean="0">
                <a:solidFill>
                  <a:schemeClr val="accent6"/>
                </a:solidFill>
              </a:rPr>
              <a:t>(2012 г.);</a:t>
            </a:r>
            <a:endParaRPr lang="ru-RU" altLang="ru-RU" sz="1800" dirty="0">
              <a:solidFill>
                <a:schemeClr val="accent6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1,0 </a:t>
            </a:r>
            <a:r>
              <a:rPr lang="ru-RU" altLang="ru-RU" sz="1800" dirty="0" err="1">
                <a:solidFill>
                  <a:schemeClr val="accent6"/>
                </a:solidFill>
              </a:rPr>
              <a:t>млн.т</a:t>
            </a:r>
            <a:r>
              <a:rPr lang="ru-RU" altLang="ru-RU" sz="1800" dirty="0">
                <a:solidFill>
                  <a:schemeClr val="accent6"/>
                </a:solidFill>
              </a:rPr>
              <a:t> светлых </a:t>
            </a:r>
            <a:r>
              <a:rPr lang="ru-RU" altLang="ru-RU" sz="1800" dirty="0" smtClean="0">
                <a:solidFill>
                  <a:schemeClr val="accent6"/>
                </a:solidFill>
              </a:rPr>
              <a:t>нефтепродуктов – 2015 г.</a:t>
            </a:r>
            <a:endParaRPr lang="ru-RU" altLang="ru-RU" sz="1800" dirty="0">
              <a:solidFill>
                <a:schemeClr val="accent6"/>
              </a:solidFill>
            </a:endParaRPr>
          </a:p>
        </p:txBody>
      </p:sp>
      <p:sp>
        <p:nvSpPr>
          <p:cNvPr id="37903" name="Нижний колонтитул 4"/>
          <p:cNvSpPr>
            <a:spLocks noGrp="1"/>
          </p:cNvSpPr>
          <p:nvPr>
            <p:ph type="ftr" sz="quarter" idx="4294967295"/>
          </p:nvPr>
        </p:nvSpPr>
        <p:spPr>
          <a:xfrm>
            <a:off x="3652838" y="7224713"/>
            <a:ext cx="3387725" cy="525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rgbClr val="606060"/>
                </a:solidFill>
              </a:rPr>
              <a:t>http://www.morproekt.ru/</a:t>
            </a:r>
            <a:endParaRPr lang="ru-RU" altLang="ru-RU" sz="1400" b="1" dirty="0" smtClean="0">
              <a:solidFill>
                <a:srgbClr val="606060"/>
              </a:solidFill>
            </a:endParaRPr>
          </a:p>
        </p:txBody>
      </p:sp>
      <p:sp>
        <p:nvSpPr>
          <p:cNvPr id="37904" name="Дата 10"/>
          <p:cNvSpPr>
            <a:spLocks noGrp="1"/>
          </p:cNvSpPr>
          <p:nvPr>
            <p:ph type="dt" sz="quarter" idx="11"/>
          </p:nvPr>
        </p:nvSpPr>
        <p:spPr>
          <a:xfrm>
            <a:off x="6141" y="7237015"/>
            <a:ext cx="3386243" cy="525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B0AC14F3-09C4-45D2-BC18-715DAC207C81}" type="datetime1">
              <a:rPr lang="ru-RU" altLang="ru-RU" sz="1400" smtClean="0">
                <a:solidFill>
                  <a:srgbClr val="606060"/>
                </a:solidFill>
                <a:cs typeface="Arial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24.06.2015</a:t>
            </a:fld>
            <a:endParaRPr lang="ru-RU" altLang="ru-RU" sz="1400" dirty="0" smtClean="0">
              <a:solidFill>
                <a:srgbClr val="606060"/>
              </a:solidFill>
              <a:cs typeface="Arial" pitchFamily="34" charset="0"/>
            </a:endParaRPr>
          </a:p>
        </p:txBody>
      </p:sp>
      <p:sp>
        <p:nvSpPr>
          <p:cNvPr id="3790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30311" y="7215983"/>
            <a:ext cx="1463089" cy="525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28920A-8367-4C5C-B14B-2E73EDCA3D66}" type="slidenum">
              <a:rPr lang="ru-RU" altLang="ru-RU" sz="1400" smtClean="0">
                <a:solidFill>
                  <a:srgbClr val="60606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400" dirty="0" smtClean="0">
              <a:solidFill>
                <a:srgbClr val="606060"/>
              </a:solidFill>
              <a:cs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170709" y="1179291"/>
            <a:ext cx="5432575" cy="3690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1200" tIns="45601" rIns="91200" bIns="45601">
            <a:spAutoFit/>
          </a:bodyPr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ЗАО «</a:t>
            </a:r>
            <a:r>
              <a:rPr lang="ru-RU" altLang="ru-RU" sz="1800" b="1" i="1" dirty="0" err="1" smtClean="0">
                <a:solidFill>
                  <a:schemeClr val="accent6"/>
                </a:solidFill>
                <a:latin typeface="Arial Black" panose="020B0A04020102020204" pitchFamily="34" charset="0"/>
              </a:rPr>
              <a:t>Таманьнефтегаз</a:t>
            </a:r>
            <a:r>
              <a:rPr lang="ru-RU" altLang="ru-RU" sz="1800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» (ОТЭКО)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473576" y="5294781"/>
            <a:ext cx="5129708" cy="64609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1200" tIns="45601" rIns="91200" bIns="45601">
            <a:spAutoFit/>
          </a:bodyPr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6"/>
                </a:solidFill>
              </a:rPr>
              <a:t>Строительство зернового терминала мощностью 14,5 млн. т. </a:t>
            </a:r>
            <a:endParaRPr lang="ru-RU" altLang="ru-RU" sz="1800" dirty="0">
              <a:solidFill>
                <a:schemeClr val="accent6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473576" y="3466705"/>
            <a:ext cx="5129708" cy="175408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1200" tIns="45601" rIns="91200" bIns="45601">
            <a:spAutoFit/>
          </a:bodyPr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6"/>
                </a:solidFill>
              </a:rPr>
              <a:t>Строительство терминала навалочных грузов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6"/>
                </a:solidFill>
              </a:rPr>
              <a:t>Мощность – 35,0 </a:t>
            </a:r>
            <a:r>
              <a:rPr lang="ru-RU" altLang="ru-RU" sz="1800" dirty="0">
                <a:solidFill>
                  <a:schemeClr val="accent6"/>
                </a:solidFill>
              </a:rPr>
              <a:t>млн. т в год, в т</a:t>
            </a:r>
            <a:r>
              <a:rPr lang="ru-RU" altLang="ru-RU" sz="1800" dirty="0" smtClean="0">
                <a:solidFill>
                  <a:schemeClr val="accent6"/>
                </a:solidFill>
              </a:rPr>
              <a:t>. ч</a:t>
            </a:r>
            <a:r>
              <a:rPr lang="ru-RU" altLang="ru-RU" sz="1800" dirty="0">
                <a:solidFill>
                  <a:schemeClr val="accent6"/>
                </a:solidFill>
              </a:rPr>
              <a:t>.: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- </a:t>
            </a:r>
            <a:r>
              <a:rPr lang="ru-RU" altLang="ru-RU" sz="1800" dirty="0" err="1">
                <a:solidFill>
                  <a:schemeClr val="accent6"/>
                </a:solidFill>
              </a:rPr>
              <a:t>cера</a:t>
            </a:r>
            <a:r>
              <a:rPr lang="ru-RU" altLang="ru-RU" sz="1800" dirty="0">
                <a:solidFill>
                  <a:schemeClr val="accent6"/>
                </a:solidFill>
              </a:rPr>
              <a:t> – 5,0 млн. </a:t>
            </a:r>
            <a:r>
              <a:rPr lang="ru-RU" altLang="ru-RU" sz="1800" dirty="0" smtClean="0">
                <a:solidFill>
                  <a:schemeClr val="accent6"/>
                </a:solidFill>
              </a:rPr>
              <a:t>т </a:t>
            </a:r>
            <a:r>
              <a:rPr lang="ru-RU" altLang="ru-RU" sz="1800" dirty="0">
                <a:solidFill>
                  <a:schemeClr val="accent6"/>
                </a:solidFill>
              </a:rPr>
              <a:t>в год;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- железная руда – 5,0 млн. </a:t>
            </a:r>
            <a:r>
              <a:rPr lang="ru-RU" altLang="ru-RU" sz="1800" dirty="0" smtClean="0">
                <a:solidFill>
                  <a:schemeClr val="accent6"/>
                </a:solidFill>
              </a:rPr>
              <a:t>т в </a:t>
            </a:r>
            <a:r>
              <a:rPr lang="ru-RU" altLang="ru-RU" sz="1800" dirty="0">
                <a:solidFill>
                  <a:schemeClr val="accent6"/>
                </a:solidFill>
              </a:rPr>
              <a:t>год;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- уголь  - 20,0 млн. </a:t>
            </a:r>
            <a:r>
              <a:rPr lang="ru-RU" altLang="ru-RU" sz="1800" dirty="0" smtClean="0">
                <a:solidFill>
                  <a:schemeClr val="accent6"/>
                </a:solidFill>
              </a:rPr>
              <a:t>т </a:t>
            </a:r>
            <a:r>
              <a:rPr lang="ru-RU" altLang="ru-RU" sz="1800" dirty="0">
                <a:solidFill>
                  <a:schemeClr val="accent6"/>
                </a:solidFill>
              </a:rPr>
              <a:t>в год.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accent6"/>
                </a:solidFill>
              </a:rPr>
              <a:t>- минеральные удобрения – 5 млн. </a:t>
            </a:r>
            <a:r>
              <a:rPr lang="ru-RU" altLang="ru-RU" sz="1800" dirty="0" smtClean="0">
                <a:solidFill>
                  <a:schemeClr val="accent6"/>
                </a:solidFill>
              </a:rPr>
              <a:t>т.</a:t>
            </a:r>
            <a:endParaRPr lang="ru-RU" altLang="ru-RU" sz="1800" dirty="0">
              <a:solidFill>
                <a:schemeClr val="accent6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73576" y="6012879"/>
            <a:ext cx="5129708" cy="92308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1200" tIns="45601" rIns="91200" bIns="45601">
            <a:spAutoFit/>
          </a:bodyPr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6"/>
                </a:solidFill>
              </a:rPr>
              <a:t>Строительство 2 и </a:t>
            </a:r>
            <a:r>
              <a:rPr lang="ru-RU" altLang="ru-RU" sz="1800" dirty="0">
                <a:solidFill>
                  <a:schemeClr val="accent6"/>
                </a:solidFill>
              </a:rPr>
              <a:t>3 очереди зернового терминала ООО </a:t>
            </a:r>
            <a:r>
              <a:rPr lang="ru-RU" altLang="ru-RU" sz="1800" dirty="0" smtClean="0">
                <a:solidFill>
                  <a:schemeClr val="accent6"/>
                </a:solidFill>
              </a:rPr>
              <a:t>«Зерновой </a:t>
            </a:r>
            <a:r>
              <a:rPr lang="ru-RU" altLang="ru-RU" sz="1800" dirty="0">
                <a:solidFill>
                  <a:schemeClr val="accent6"/>
                </a:solidFill>
              </a:rPr>
              <a:t>терминальный комплекс </a:t>
            </a:r>
            <a:r>
              <a:rPr lang="ru-RU" altLang="ru-RU" sz="1800" dirty="0" smtClean="0">
                <a:solidFill>
                  <a:schemeClr val="accent6"/>
                </a:solidFill>
              </a:rPr>
              <a:t>Тамань»</a:t>
            </a:r>
            <a:endParaRPr lang="ru-RU" altLang="ru-RU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Российские порты </a:t>
            </a:r>
            <a:r>
              <a:rPr lang="ru-RU" sz="2800" dirty="0" smtClean="0">
                <a:latin typeface="Arial Black" panose="020B0A04020102020204" pitchFamily="34" charset="0"/>
              </a:rPr>
              <a:t>Каспийского </a:t>
            </a:r>
            <a:r>
              <a:rPr lang="ru-RU" sz="2800" dirty="0" smtClean="0">
                <a:latin typeface="Arial Black" panose="020B0A04020102020204" pitchFamily="34" charset="0"/>
              </a:rPr>
              <a:t>моря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32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1" t="24669" r="9372" b="10718"/>
          <a:stretch/>
        </p:blipFill>
        <p:spPr bwMode="auto">
          <a:xfrm>
            <a:off x="0" y="1214985"/>
            <a:ext cx="10693400" cy="602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вал 17"/>
          <p:cNvSpPr/>
          <p:nvPr/>
        </p:nvSpPr>
        <p:spPr bwMode="auto">
          <a:xfrm>
            <a:off x="7588328" y="3783820"/>
            <a:ext cx="237507" cy="2493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8100" h="952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7825835" y="1973129"/>
            <a:ext cx="237507" cy="2493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8100" h="952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7707081" y="2157196"/>
            <a:ext cx="237507" cy="2493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8100" h="952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6613307" y="1813413"/>
            <a:ext cx="1358592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Астрахань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7050797" y="2157196"/>
            <a:ext cx="619415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Оля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7825835" y="3681656"/>
            <a:ext cx="1300884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Махачкала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27" y="2570299"/>
            <a:ext cx="6958636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accent6"/>
                </a:solidFill>
              </a:rPr>
              <a:t>Грузооборот российских портов Каспийского бассейна</a:t>
            </a:r>
            <a:r>
              <a:rPr lang="en-US" sz="1600" b="1" i="1" dirty="0" smtClean="0">
                <a:solidFill>
                  <a:schemeClr val="accent6"/>
                </a:solidFill>
              </a:rPr>
              <a:t> </a:t>
            </a:r>
            <a:r>
              <a:rPr lang="ru-RU" sz="1600" b="1" i="1" dirty="0" smtClean="0">
                <a:solidFill>
                  <a:schemeClr val="accent6"/>
                </a:solidFill>
              </a:rPr>
              <a:t>в</a:t>
            </a:r>
            <a:r>
              <a:rPr lang="en-US" sz="1600" b="1" i="1" dirty="0" smtClean="0">
                <a:solidFill>
                  <a:schemeClr val="accent6"/>
                </a:solidFill>
              </a:rPr>
              <a:t> 201</a:t>
            </a:r>
            <a:r>
              <a:rPr lang="ru-RU" sz="1600" b="1" i="1" dirty="0" smtClean="0">
                <a:solidFill>
                  <a:schemeClr val="accent6"/>
                </a:solidFill>
              </a:rPr>
              <a:t>4г.</a:t>
            </a:r>
            <a:endParaRPr lang="ru-RU" sz="1600" b="1" i="1" dirty="0">
              <a:solidFill>
                <a:schemeClr val="accent6"/>
              </a:solidFill>
            </a:endParaRPr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828940"/>
              </p:ext>
            </p:extLst>
          </p:nvPr>
        </p:nvGraphicFramePr>
        <p:xfrm>
          <a:off x="90116" y="2908853"/>
          <a:ext cx="6372225" cy="416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941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 Махачкала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3330" y="1188343"/>
            <a:ext cx="10441160" cy="2664296"/>
          </a:xfrm>
        </p:spPr>
        <p:txBody>
          <a:bodyPr/>
          <a:lstStyle/>
          <a:p>
            <a:pPr marL="0" lvl="0" indent="0">
              <a:buNone/>
            </a:pPr>
            <a:r>
              <a:rPr lang="ru-RU" sz="1800" kern="1200" dirty="0" smtClean="0">
                <a:solidFill>
                  <a:schemeClr val="accent6"/>
                </a:solidFill>
                <a:latin typeface="Arial" pitchFamily="34" charset="0"/>
              </a:rPr>
              <a:t>Порт Махачкала соединен с нефтепроводом Махачкала – Новороссийск (7,5-8,0 млн. т).</a:t>
            </a:r>
          </a:p>
          <a:p>
            <a:pPr marL="0" lvl="0" indent="0">
              <a:buNone/>
            </a:pPr>
            <a:r>
              <a:rPr lang="ru-RU" sz="1800" kern="1200" dirty="0" smtClean="0">
                <a:solidFill>
                  <a:schemeClr val="accent6"/>
                </a:solidFill>
                <a:latin typeface="Arial" pitchFamily="34" charset="0"/>
              </a:rPr>
              <a:t>Группа </a:t>
            </a:r>
            <a:r>
              <a:rPr lang="ru-RU" sz="1800" kern="1200" dirty="0">
                <a:solidFill>
                  <a:schemeClr val="accent6"/>
                </a:solidFill>
                <a:latin typeface="Arial" pitchFamily="34" charset="0"/>
              </a:rPr>
              <a:t>"Сумма" планирует построить новый узел учета нефти рядом с морским портом Махачкалы, резервуары для хранения нефти, а также железнодорожную эстакаду, а затем передать его в эксплуатацию структурам АК "Транснефть".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kern="1200" dirty="0">
                <a:solidFill>
                  <a:schemeClr val="accent6"/>
                </a:solidFill>
                <a:latin typeface="Arial" pitchFamily="34" charset="0"/>
              </a:rPr>
              <a:t>Протяженность причалов 900 м, осадка 6,5 м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800" kern="1200" dirty="0">
                <a:solidFill>
                  <a:schemeClr val="accent6"/>
                </a:solidFill>
                <a:latin typeface="Arial" pitchFamily="34" charset="0"/>
              </a:rPr>
              <a:t>Мощность нефтяного терминала 7,9 млн. </a:t>
            </a:r>
            <a:r>
              <a:rPr lang="ru-RU" sz="1800" kern="1200" dirty="0" smtClean="0">
                <a:solidFill>
                  <a:schemeClr val="accent6"/>
                </a:solidFill>
                <a:latin typeface="Arial" pitchFamily="34" charset="0"/>
              </a:rPr>
              <a:t>т</a:t>
            </a:r>
            <a:endParaRPr lang="ru-RU" sz="1800" kern="1200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800" kern="1200" dirty="0" smtClean="0">
                <a:solidFill>
                  <a:schemeClr val="accent6"/>
                </a:solidFill>
                <a:latin typeface="Arial" pitchFamily="34" charset="0"/>
              </a:rPr>
              <a:t>Планировалось </a:t>
            </a:r>
            <a:r>
              <a:rPr lang="ru-RU" sz="1800" kern="1200" dirty="0">
                <a:solidFill>
                  <a:schemeClr val="accent6"/>
                </a:solidFill>
                <a:latin typeface="Arial" pitchFamily="34" charset="0"/>
              </a:rPr>
              <a:t>довести мощность до10 млн. т. - нефть и 3 млн. т. нефтепродуктов</a:t>
            </a:r>
            <a:r>
              <a:rPr lang="ru-RU" sz="1800" kern="1200" dirty="0" smtClean="0">
                <a:solidFill>
                  <a:schemeClr val="accent6"/>
                </a:solidFill>
                <a:latin typeface="Arial" pitchFamily="34" charset="0"/>
              </a:rPr>
              <a:t>.</a:t>
            </a:r>
            <a:endParaRPr lang="ru-RU" sz="1800" kern="1200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800" kern="1200" dirty="0" smtClean="0">
                <a:solidFill>
                  <a:schemeClr val="accent6"/>
                </a:solidFill>
                <a:latin typeface="Arial" pitchFamily="34" charset="0"/>
              </a:rPr>
              <a:t>На сегодняшний день </a:t>
            </a:r>
            <a:r>
              <a:rPr lang="ru-RU" sz="1800" kern="1200" dirty="0">
                <a:solidFill>
                  <a:schemeClr val="accent6"/>
                </a:solidFill>
                <a:latin typeface="Arial" pitchFamily="34" charset="0"/>
              </a:rPr>
              <a:t>проводятся подготовительные работы по </a:t>
            </a:r>
            <a:r>
              <a:rPr lang="ru-RU" sz="1800" kern="1200" dirty="0" smtClean="0">
                <a:solidFill>
                  <a:schemeClr val="accent6"/>
                </a:solidFill>
                <a:latin typeface="Arial" pitchFamily="34" charset="0"/>
              </a:rPr>
              <a:t>дноуглублению гавани.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606060"/>
                </a:solidFill>
              </a:rPr>
              <a:t>http://www.morproekt.ru/</a:t>
            </a:r>
            <a:endParaRPr lang="ru-RU">
              <a:solidFill>
                <a:srgbClr val="60606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4C62946D-A69E-45D1-AE55-4673223F1136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8CEBF1F-A6B4-4FAA-B7B4-234A4EB088A8}" type="slidenum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33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t="12345" r="13901" b="23114"/>
          <a:stretch/>
        </p:blipFill>
        <p:spPr bwMode="auto">
          <a:xfrm>
            <a:off x="5706740" y="4090520"/>
            <a:ext cx="4857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12485" r="33287" b="42277"/>
          <a:stretch/>
        </p:blipFill>
        <p:spPr bwMode="auto">
          <a:xfrm>
            <a:off x="90116" y="4068663"/>
            <a:ext cx="5472608" cy="288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 bwMode="auto">
          <a:xfrm>
            <a:off x="4789137" y="6655393"/>
            <a:ext cx="227151" cy="20589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38100" h="952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kern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8980" y="6573676"/>
            <a:ext cx="141417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glow rad="190500">
              <a:srgbClr val="BBE0E3">
                <a:alpha val="40000"/>
              </a:srgbClr>
            </a:glow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i="1" kern="0" noProof="0" dirty="0" smtClean="0">
                <a:solidFill>
                  <a:srgbClr val="C00000"/>
                </a:solidFill>
                <a:latin typeface="Arial" charset="0"/>
              </a:rPr>
              <a:t>Махачкала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0756" y="4090520"/>
            <a:ext cx="3528392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glow rad="190500">
              <a:srgbClr val="BBE0E3">
                <a:alpha val="40000"/>
              </a:srgb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Нефтяная</a:t>
            </a:r>
            <a:r>
              <a:rPr kumimoji="0" lang="ru-RU" sz="14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 гавань порта Махачкала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3375" y="4115099"/>
            <a:ext cx="2016224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glow rad="190500">
              <a:srgbClr val="BBE0E3">
                <a:alpha val="40000"/>
              </a:srgb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МТК</a:t>
            </a:r>
            <a:r>
              <a:rPr kumimoji="0" lang="ru-RU" sz="14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 «Север – Юг»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5255" y="2207548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smtClean="0">
                <a:solidFill>
                  <a:schemeClr val="accent2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Речной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Порты Дальнего Востока РФ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>
          <a:xfrm>
            <a:off x="3590381" y="7164373"/>
            <a:ext cx="3386243" cy="5250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>
          <a:xfrm>
            <a:off x="8135075" y="7164373"/>
            <a:ext cx="2495127" cy="336056"/>
          </a:xfrm>
        </p:spPr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34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>
          <a:xfrm>
            <a:off x="-125908" y="7164373"/>
            <a:ext cx="1463089" cy="525088"/>
          </a:xfrm>
        </p:spPr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-18108" y="972319"/>
            <a:ext cx="10693400" cy="6214416"/>
            <a:chOff x="1" y="1033153"/>
            <a:chExt cx="10693400" cy="6214416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0" t="18873" r="11750" b="8529"/>
            <a:stretch/>
          </p:blipFill>
          <p:spPr bwMode="auto">
            <a:xfrm>
              <a:off x="1" y="1033153"/>
              <a:ext cx="10693400" cy="621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Овал 41"/>
            <p:cNvSpPr/>
            <p:nvPr/>
          </p:nvSpPr>
          <p:spPr bwMode="auto">
            <a:xfrm>
              <a:off x="4846237" y="6265824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Прямоугольник 42"/>
            <p:cNvSpPr>
              <a:spLocks noChangeArrowheads="1"/>
            </p:cNvSpPr>
            <p:nvPr/>
          </p:nvSpPr>
          <p:spPr bwMode="auto">
            <a:xfrm>
              <a:off x="4033669" y="3542344"/>
              <a:ext cx="1315119" cy="351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Sebastopol</a:t>
              </a:r>
              <a:endParaRPr lang="ru-RU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 bwMode="auto">
            <a:xfrm>
              <a:off x="5126319" y="6515206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Овал 44"/>
            <p:cNvSpPr/>
            <p:nvPr/>
          </p:nvSpPr>
          <p:spPr bwMode="auto">
            <a:xfrm>
              <a:off x="5246687" y="6498271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Овал 45"/>
            <p:cNvSpPr/>
            <p:nvPr/>
          </p:nvSpPr>
          <p:spPr bwMode="auto">
            <a:xfrm>
              <a:off x="4285405" y="6622962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Овал 46"/>
            <p:cNvSpPr/>
            <p:nvPr/>
          </p:nvSpPr>
          <p:spPr bwMode="auto">
            <a:xfrm>
              <a:off x="4432183" y="6520683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Овал 47"/>
            <p:cNvSpPr/>
            <p:nvPr/>
          </p:nvSpPr>
          <p:spPr bwMode="auto">
            <a:xfrm>
              <a:off x="7730509" y="3417653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9" t="18082" r="37407" b="32475"/>
            <a:stretch/>
          </p:blipFill>
          <p:spPr bwMode="auto">
            <a:xfrm>
              <a:off x="146303" y="1187226"/>
              <a:ext cx="6217921" cy="4260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Овал 49"/>
            <p:cNvSpPr/>
            <p:nvPr/>
          </p:nvSpPr>
          <p:spPr bwMode="auto">
            <a:xfrm>
              <a:off x="552767" y="4450015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Овал 50"/>
            <p:cNvSpPr/>
            <p:nvPr/>
          </p:nvSpPr>
          <p:spPr bwMode="auto">
            <a:xfrm>
              <a:off x="2296223" y="3542344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Овал 51"/>
            <p:cNvSpPr/>
            <p:nvPr/>
          </p:nvSpPr>
          <p:spPr bwMode="auto">
            <a:xfrm>
              <a:off x="3686111" y="4140361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Овал 52"/>
            <p:cNvSpPr/>
            <p:nvPr/>
          </p:nvSpPr>
          <p:spPr bwMode="auto">
            <a:xfrm>
              <a:off x="3923618" y="4265052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Овал 53"/>
            <p:cNvSpPr/>
            <p:nvPr/>
          </p:nvSpPr>
          <p:spPr bwMode="auto">
            <a:xfrm>
              <a:off x="766036" y="4380574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1910624" y="3129964"/>
            <a:ext cx="1618279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Владивосток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2857442" y="3730892"/>
            <a:ext cx="1052803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Находка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57" name="Прямоугольник 56"/>
          <p:cNvSpPr>
            <a:spLocks noChangeArrowheads="1"/>
          </p:cNvSpPr>
          <p:nvPr/>
        </p:nvSpPr>
        <p:spPr bwMode="auto">
          <a:xfrm>
            <a:off x="3746719" y="4462790"/>
            <a:ext cx="1435280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Восточный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58" name="Прямоугольник 57"/>
          <p:cNvSpPr>
            <a:spLocks noChangeArrowheads="1"/>
          </p:cNvSpPr>
          <p:nvPr/>
        </p:nvSpPr>
        <p:spPr bwMode="auto">
          <a:xfrm>
            <a:off x="5421254" y="6511046"/>
            <a:ext cx="1435280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Восточный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59" name="Прямоугольник 58"/>
          <p:cNvSpPr>
            <a:spLocks noChangeArrowheads="1"/>
          </p:cNvSpPr>
          <p:nvPr/>
        </p:nvSpPr>
        <p:spPr bwMode="auto">
          <a:xfrm>
            <a:off x="5112545" y="6153908"/>
            <a:ext cx="1052803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Находка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60" name="Прямоугольник 59"/>
          <p:cNvSpPr>
            <a:spLocks noChangeArrowheads="1"/>
          </p:cNvSpPr>
          <p:nvPr/>
        </p:nvSpPr>
        <p:spPr bwMode="auto">
          <a:xfrm>
            <a:off x="3970471" y="5910118"/>
            <a:ext cx="1618279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Владивосток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3300512" y="6686819"/>
            <a:ext cx="1015357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Посьет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3134715" y="6326449"/>
            <a:ext cx="1192072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Зарубино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7161174" y="3606201"/>
            <a:ext cx="968870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Ванино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261684" y="4021352"/>
            <a:ext cx="1015357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Посьет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  <p:sp>
        <p:nvSpPr>
          <p:cNvPr id="65" name="Прямоугольник 64"/>
          <p:cNvSpPr>
            <a:spLocks noChangeArrowheads="1"/>
          </p:cNvSpPr>
          <p:nvPr/>
        </p:nvSpPr>
        <p:spPr bwMode="auto">
          <a:xfrm>
            <a:off x="940345" y="4398131"/>
            <a:ext cx="1192072" cy="3515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ru-RU" sz="16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Зарубино</a:t>
            </a:r>
            <a:endParaRPr lang="ru-RU" sz="16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Грузооборот российских портов Дальневосточного бассейна </a:t>
            </a:r>
            <a:r>
              <a:rPr lang="ru-RU" sz="2800" dirty="0">
                <a:latin typeface="Arial Black" panose="020B0A04020102020204" pitchFamily="34" charset="0"/>
              </a:rPr>
              <a:t>в</a:t>
            </a:r>
            <a:r>
              <a:rPr lang="en-US" sz="2800" dirty="0" smtClean="0">
                <a:latin typeface="Arial Black" panose="020B0A04020102020204" pitchFamily="34" charset="0"/>
              </a:rPr>
              <a:t> 201</a:t>
            </a:r>
            <a:r>
              <a:rPr lang="ru-RU" sz="2800" dirty="0" smtClean="0">
                <a:latin typeface="Arial Black" panose="020B0A04020102020204" pitchFamily="34" charset="0"/>
              </a:rPr>
              <a:t>4 г.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35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475385"/>
              </p:ext>
            </p:extLst>
          </p:nvPr>
        </p:nvGraphicFramePr>
        <p:xfrm>
          <a:off x="90116" y="1044327"/>
          <a:ext cx="10513168" cy="604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58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0548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</a:t>
            </a:r>
            <a:r>
              <a:rPr lang="ru-RU" sz="2800" dirty="0">
                <a:latin typeface="Arial Black" panose="020B0A04020102020204" pitchFamily="34" charset="0"/>
              </a:rPr>
              <a:t>Восточный</a:t>
            </a: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36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65" y="6685840"/>
            <a:ext cx="10525760" cy="400110"/>
          </a:xfrm>
          <a:prstGeom prst="rect">
            <a:avLst/>
          </a:prstGeom>
          <a:solidFill>
            <a:srgbClr val="7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spc="-60" dirty="0">
                <a:solidFill>
                  <a:schemeClr val="bg1"/>
                </a:solidFill>
              </a:rPr>
              <a:t>Возможности развития зависят от развития железнодорожных подходов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1" b="4155"/>
          <a:stretch/>
        </p:blipFill>
        <p:spPr>
          <a:xfrm>
            <a:off x="1678899" y="1333038"/>
            <a:ext cx="6649953" cy="51410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29" y="1511089"/>
            <a:ext cx="2665668" cy="118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>
            <a:stCxn id="11" idx="1"/>
          </p:cNvCxnSpPr>
          <p:nvPr/>
        </p:nvCxnSpPr>
        <p:spPr bwMode="auto">
          <a:xfrm flipH="1" flipV="1">
            <a:off x="6358222" y="3753853"/>
            <a:ext cx="1559394" cy="3028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Прямоугольник 10"/>
          <p:cNvSpPr/>
          <p:nvPr/>
        </p:nvSpPr>
        <p:spPr>
          <a:xfrm>
            <a:off x="7917616" y="3641202"/>
            <a:ext cx="258430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</a:rPr>
              <a:t>ООО «СК Малый порт», реконструкция </a:t>
            </a:r>
            <a:endParaRPr lang="ru-RU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(в процесс</a:t>
            </a:r>
            <a:r>
              <a:rPr lang="ru-RU" sz="1600" dirty="0">
                <a:solidFill>
                  <a:schemeClr val="tx2"/>
                </a:solidFill>
              </a:rPr>
              <a:t>е</a:t>
            </a:r>
            <a:r>
              <a:rPr lang="ru-RU" sz="1600" dirty="0" smtClean="0">
                <a:solidFill>
                  <a:schemeClr val="tx2"/>
                </a:solidFill>
              </a:rPr>
              <a:t>), +2-3 млн. 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59830" y="2722414"/>
            <a:ext cx="297144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/>
                </a:solidFill>
              </a:rPr>
              <a:t>ОАО «Восточный порт»,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/>
                </a:solidFill>
              </a:rPr>
              <a:t>3-я очередь угольного </a:t>
            </a:r>
            <a:r>
              <a:rPr lang="ru-RU" sz="1600" dirty="0" smtClean="0">
                <a:solidFill>
                  <a:schemeClr val="tx2"/>
                </a:solidFill>
              </a:rPr>
              <a:t>терминала, +10-18 млн.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т</a:t>
            </a:r>
            <a:endParaRPr lang="ru-RU" sz="1600" dirty="0">
              <a:solidFill>
                <a:schemeClr val="tx2"/>
              </a:solidFill>
            </a:endParaRPr>
          </a:p>
        </p:txBody>
      </p:sp>
      <p:cxnSp>
        <p:nvCxnSpPr>
          <p:cNvPr id="13" name="Прямая со стрелкой 12"/>
          <p:cNvCxnSpPr>
            <a:stCxn id="12" idx="1"/>
          </p:cNvCxnSpPr>
          <p:nvPr/>
        </p:nvCxnSpPr>
        <p:spPr bwMode="auto">
          <a:xfrm flipH="1" flipV="1">
            <a:off x="6152138" y="2446642"/>
            <a:ext cx="1407692" cy="6912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Прямоугольник 13"/>
          <p:cNvSpPr/>
          <p:nvPr/>
        </p:nvSpPr>
        <p:spPr>
          <a:xfrm>
            <a:off x="162542" y="5066324"/>
            <a:ext cx="230383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</a:rPr>
              <a:t>ООО «ВУТ», переориентация (реализовано</a:t>
            </a:r>
            <a:r>
              <a:rPr lang="ru-RU" sz="1600" dirty="0" smtClean="0">
                <a:solidFill>
                  <a:schemeClr val="tx2"/>
                </a:solidFill>
              </a:rPr>
              <a:t>),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+ около 2 млн. т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9830" y="4752510"/>
            <a:ext cx="297144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</a:rPr>
              <a:t>ООО «</a:t>
            </a:r>
            <a:r>
              <a:rPr lang="ru-RU" sz="1600" dirty="0" smtClean="0">
                <a:solidFill>
                  <a:schemeClr val="tx2"/>
                </a:solidFill>
              </a:rPr>
              <a:t>ВСК»: </a:t>
            </a:r>
            <a:endParaRPr lang="ru-RU" sz="1600" dirty="0">
              <a:solidFill>
                <a:schemeClr val="tx2"/>
              </a:solidFill>
            </a:endParaRPr>
          </a:p>
          <a:p>
            <a:pPr algn="ctr"/>
            <a:r>
              <a:rPr lang="ru-RU" sz="1600" dirty="0">
                <a:solidFill>
                  <a:schemeClr val="tx2"/>
                </a:solidFill>
              </a:rPr>
              <a:t>перевалка </a:t>
            </a:r>
            <a:r>
              <a:rPr lang="ru-RU" sz="1600" dirty="0" smtClean="0">
                <a:solidFill>
                  <a:schemeClr val="tx2"/>
                </a:solidFill>
              </a:rPr>
              <a:t>угля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(реализовано), +1 млн. т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Увеличение </a:t>
            </a:r>
            <a:r>
              <a:rPr lang="ru-RU" sz="1600" dirty="0">
                <a:solidFill>
                  <a:schemeClr val="tx2"/>
                </a:solidFill>
              </a:rPr>
              <a:t>м</a:t>
            </a:r>
            <a:r>
              <a:rPr lang="ru-RU" sz="1600" dirty="0" smtClean="0">
                <a:solidFill>
                  <a:schemeClr val="tx2"/>
                </a:solidFill>
              </a:rPr>
              <a:t>ощностей по перевалке контейнеров до 1600-1800 тыс. </a:t>
            </a:r>
            <a:r>
              <a:rPr lang="en-US" sz="1600" dirty="0" smtClean="0">
                <a:solidFill>
                  <a:schemeClr val="tx2"/>
                </a:solidFill>
              </a:rPr>
              <a:t>TEU</a:t>
            </a:r>
            <a:endParaRPr lang="ru-RU" sz="1600" dirty="0">
              <a:solidFill>
                <a:schemeClr val="tx2"/>
              </a:solidFill>
            </a:endParaRPr>
          </a:p>
        </p:txBody>
      </p:sp>
      <p:cxnSp>
        <p:nvCxnSpPr>
          <p:cNvPr id="16" name="Прямая со стрелкой 15"/>
          <p:cNvCxnSpPr>
            <a:stCxn id="15" idx="1"/>
          </p:cNvCxnSpPr>
          <p:nvPr/>
        </p:nvCxnSpPr>
        <p:spPr bwMode="auto">
          <a:xfrm flipH="1" flipV="1">
            <a:off x="6989368" y="5004770"/>
            <a:ext cx="570462" cy="5325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Прямая со стрелкой 16"/>
          <p:cNvCxnSpPr>
            <a:stCxn id="14" idx="3"/>
          </p:cNvCxnSpPr>
          <p:nvPr/>
        </p:nvCxnSpPr>
        <p:spPr bwMode="auto">
          <a:xfrm>
            <a:off x="2466380" y="5604933"/>
            <a:ext cx="2736304" cy="1919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Прямоугольник 17"/>
          <p:cNvSpPr/>
          <p:nvPr/>
        </p:nvSpPr>
        <p:spPr>
          <a:xfrm>
            <a:off x="196678" y="3745152"/>
            <a:ext cx="247643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</a:rPr>
              <a:t>УППК «Север»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</a:rPr>
              <a:t>+ 12-20 млн. т в год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</a:rPr>
              <a:t>включен в ФЦП</a:t>
            </a:r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>
            <a:off x="2733847" y="4182562"/>
            <a:ext cx="812653" cy="393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Прямая со стрелкой 20"/>
          <p:cNvCxnSpPr>
            <a:stCxn id="15" idx="1"/>
          </p:cNvCxnSpPr>
          <p:nvPr/>
        </p:nvCxnSpPr>
        <p:spPr bwMode="auto">
          <a:xfrm flipH="1" flipV="1">
            <a:off x="5957800" y="5436815"/>
            <a:ext cx="1602030" cy="1005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16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 Козьмино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37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14980" r="19477" b="12315"/>
          <a:stretch/>
        </p:blipFill>
        <p:spPr bwMode="auto">
          <a:xfrm>
            <a:off x="133965" y="1183169"/>
            <a:ext cx="10160640" cy="59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354811" y="1980431"/>
            <a:ext cx="417646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6"/>
                </a:solidFill>
              </a:rPr>
              <a:t>строительство 2 новых резервуаров по 50 тыс. м</a:t>
            </a:r>
            <a:r>
              <a:rPr lang="ru-RU" sz="1600" baseline="30000" dirty="0" smtClean="0">
                <a:solidFill>
                  <a:schemeClr val="accent6"/>
                </a:solidFill>
              </a:rPr>
              <a:t>3</a:t>
            </a:r>
            <a:r>
              <a:rPr lang="ru-RU" sz="1600" dirty="0" smtClean="0">
                <a:solidFill>
                  <a:schemeClr val="accent6"/>
                </a:solidFill>
              </a:rPr>
              <a:t>, к 2017 г.,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6"/>
                </a:solidFill>
              </a:rPr>
              <a:t>реконструкция </a:t>
            </a:r>
            <a:r>
              <a:rPr lang="ru-RU" sz="1600" dirty="0">
                <a:solidFill>
                  <a:schemeClr val="accent6"/>
                </a:solidFill>
              </a:rPr>
              <a:t>подходной дамбы с </a:t>
            </a:r>
            <a:r>
              <a:rPr lang="ru-RU" sz="1600" dirty="0" smtClean="0">
                <a:solidFill>
                  <a:schemeClr val="accent6"/>
                </a:solidFill>
              </a:rPr>
              <a:t>дноуглублением </a:t>
            </a:r>
            <a:r>
              <a:rPr lang="ru-RU" sz="1600" dirty="0">
                <a:solidFill>
                  <a:schemeClr val="accent6"/>
                </a:solidFill>
              </a:rPr>
              <a:t>в акватории причала № 2 </a:t>
            </a:r>
            <a:r>
              <a:rPr lang="ru-RU" sz="1600" dirty="0" err="1">
                <a:solidFill>
                  <a:schemeClr val="accent6"/>
                </a:solidFill>
              </a:rPr>
              <a:t>нефтепирса</a:t>
            </a:r>
            <a:r>
              <a:rPr lang="ru-RU" sz="1600" dirty="0">
                <a:solidFill>
                  <a:schemeClr val="accent6"/>
                </a:solidFill>
              </a:rPr>
              <a:t>, что позволит принимать у обоих причалов танкеры дедвейтом до 150 тыс. </a:t>
            </a:r>
            <a:r>
              <a:rPr lang="ru-RU" sz="1600" dirty="0" smtClean="0">
                <a:solidFill>
                  <a:schemeClr val="accent6"/>
                </a:solidFill>
              </a:rPr>
              <a:t>т,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6"/>
                </a:solidFill>
              </a:rPr>
              <a:t>Расширение к 2017 г. мощностей </a:t>
            </a:r>
          </a:p>
          <a:p>
            <a:r>
              <a:rPr lang="ru-RU" sz="1600" dirty="0">
                <a:solidFill>
                  <a:schemeClr val="accent6"/>
                </a:solidFill>
              </a:rPr>
              <a:t> </a:t>
            </a:r>
            <a:r>
              <a:rPr lang="ru-RU" sz="1600" dirty="0" smtClean="0">
                <a:solidFill>
                  <a:schemeClr val="accent6"/>
                </a:solidFill>
              </a:rPr>
              <a:t>    с 30 до 36 млн. т. нефти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32065" y="1404367"/>
            <a:ext cx="46996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6"/>
                </a:solidFill>
              </a:rPr>
              <a:t>ООО «Транснефть – Порт Козьмино» </a:t>
            </a:r>
            <a:endParaRPr lang="ru-RU" sz="1800" b="1" i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Порт </a:t>
            </a:r>
            <a:r>
              <a:rPr lang="ru-RU" sz="2400" dirty="0">
                <a:latin typeface="Arial Black" panose="020B0A04020102020204" pitchFamily="34" charset="0"/>
              </a:rPr>
              <a:t>Ванино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38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cs typeface="Arial" charset="0"/>
            </a:endParaRPr>
          </a:p>
        </p:txBody>
      </p:sp>
      <p:pic>
        <p:nvPicPr>
          <p:cNvPr id="6" name="Рисунок 5" descr="Ванино+жд+10-20.jpg"/>
          <p:cNvPicPr>
            <a:picLocks noChangeAspect="1"/>
          </p:cNvPicPr>
          <p:nvPr/>
        </p:nvPicPr>
        <p:blipFill>
          <a:blip r:embed="rId3" cstate="print"/>
          <a:srcRect t="7934" b="6876"/>
          <a:stretch>
            <a:fillRect/>
          </a:stretch>
        </p:blipFill>
        <p:spPr>
          <a:xfrm>
            <a:off x="152400" y="1120094"/>
            <a:ext cx="4247200" cy="55186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5503" y="6697870"/>
            <a:ext cx="10525760" cy="400110"/>
          </a:xfrm>
          <a:prstGeom prst="rect">
            <a:avLst/>
          </a:prstGeom>
          <a:solidFill>
            <a:srgbClr val="7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spc="-60" dirty="0" smtClean="0">
                <a:solidFill>
                  <a:srgbClr val="FFFFFF"/>
                </a:solidFill>
              </a:rPr>
              <a:t>Заявленный прирост мощности проектов соответствует примерно 50 млн. т угля</a:t>
            </a:r>
            <a:endParaRPr lang="ru-RU" b="1" spc="-60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04" y="3514513"/>
            <a:ext cx="2368842" cy="1346238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Untitled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6262" r="6378" b="6771"/>
          <a:stretch/>
        </p:blipFill>
        <p:spPr>
          <a:xfrm>
            <a:off x="4482604" y="2124447"/>
            <a:ext cx="2360820" cy="125128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190500" dist="76200" dir="2700000" sx="2000" sy="2000" algn="tl" rotWithShape="0">
              <a:srgbClr val="000000">
                <a:alpha val="75000"/>
              </a:srgbClr>
            </a:outerShdw>
          </a:effectLst>
        </p:spPr>
      </p:pic>
      <p:pic>
        <p:nvPicPr>
          <p:cNvPr id="10" name="Picture 5" descr="Acrobat Docu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9" t="14757" b="73573"/>
          <a:stretch/>
        </p:blipFill>
        <p:spPr bwMode="auto">
          <a:xfrm>
            <a:off x="4482604" y="1152529"/>
            <a:ext cx="2360820" cy="827902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>
            <a:stCxn id="10" idx="1"/>
          </p:cNvCxnSpPr>
          <p:nvPr/>
        </p:nvCxnSpPr>
        <p:spPr bwMode="auto">
          <a:xfrm flipH="1">
            <a:off x="3225976" y="1566480"/>
            <a:ext cx="125662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Прямая со стрелкой 11"/>
          <p:cNvCxnSpPr>
            <a:stCxn id="9" idx="1"/>
          </p:cNvCxnSpPr>
          <p:nvPr/>
        </p:nvCxnSpPr>
        <p:spPr bwMode="auto">
          <a:xfrm flipH="1" flipV="1">
            <a:off x="3225976" y="2424029"/>
            <a:ext cx="1256628" cy="3260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Прямая со стрелкой 12"/>
          <p:cNvCxnSpPr>
            <a:stCxn id="8" idx="1"/>
          </p:cNvCxnSpPr>
          <p:nvPr/>
        </p:nvCxnSpPr>
        <p:spPr bwMode="auto">
          <a:xfrm flipH="1">
            <a:off x="3225976" y="4187632"/>
            <a:ext cx="1256628" cy="2353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Прямая со стрелкой 13"/>
          <p:cNvCxnSpPr>
            <a:stCxn id="15" idx="1"/>
          </p:cNvCxnSpPr>
          <p:nvPr/>
        </p:nvCxnSpPr>
        <p:spPr bwMode="auto">
          <a:xfrm rot="10800000">
            <a:off x="777240" y="5120640"/>
            <a:ext cx="3741018" cy="11640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Прямоугольник 14"/>
          <p:cNvSpPr/>
          <p:nvPr/>
        </p:nvSpPr>
        <p:spPr>
          <a:xfrm>
            <a:off x="4518258" y="5999956"/>
            <a:ext cx="2376864" cy="56938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rgbClr val="00547E"/>
                </a:solidFill>
              </a:rPr>
              <a:t>Действующий терминал </a:t>
            </a:r>
          </a:p>
          <a:p>
            <a:pPr algn="ctr"/>
            <a:r>
              <a:rPr lang="ru-RU" sz="1500" dirty="0" smtClean="0">
                <a:solidFill>
                  <a:srgbClr val="00547E"/>
                </a:solidFill>
              </a:rPr>
              <a:t>ОАО</a:t>
            </a:r>
            <a:r>
              <a:rPr lang="ru-RU" sz="1600" dirty="0" smtClean="0">
                <a:solidFill>
                  <a:srgbClr val="00547E"/>
                </a:solidFill>
              </a:rPr>
              <a:t> «</a:t>
            </a:r>
            <a:r>
              <a:rPr lang="ru-RU" sz="1600" dirty="0" err="1" smtClean="0">
                <a:solidFill>
                  <a:srgbClr val="00547E"/>
                </a:solidFill>
              </a:rPr>
              <a:t>Ванинский</a:t>
            </a:r>
            <a:r>
              <a:rPr lang="ru-RU" sz="1600" dirty="0" smtClean="0">
                <a:solidFill>
                  <a:srgbClr val="00547E"/>
                </a:solidFill>
              </a:rPr>
              <a:t> </a:t>
            </a:r>
            <a:r>
              <a:rPr lang="ru-RU" sz="1500" dirty="0" smtClean="0">
                <a:solidFill>
                  <a:srgbClr val="00547E"/>
                </a:solidFill>
              </a:rPr>
              <a:t>МТП</a:t>
            </a:r>
            <a:r>
              <a:rPr lang="ru-RU" sz="1600" dirty="0" smtClean="0">
                <a:solidFill>
                  <a:srgbClr val="00547E"/>
                </a:solidFill>
              </a:rPr>
              <a:t>»</a:t>
            </a:r>
            <a:endParaRPr lang="ru-RU" sz="1600" dirty="0">
              <a:solidFill>
                <a:srgbClr val="00547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52627" y="3525698"/>
            <a:ext cx="3441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 dirty="0">
                <a:solidFill>
                  <a:srgbClr val="00547E"/>
                </a:solidFill>
              </a:rPr>
              <a:t>ОАО «</a:t>
            </a:r>
            <a:r>
              <a:rPr lang="ru-RU" sz="1600" b="1" u="sng" dirty="0" err="1" smtClean="0">
                <a:solidFill>
                  <a:srgbClr val="00547E"/>
                </a:solidFill>
              </a:rPr>
              <a:t>Дальтрансуголь</a:t>
            </a:r>
            <a:r>
              <a:rPr lang="ru-RU" sz="1600" b="1" u="sng" dirty="0" smtClean="0">
                <a:solidFill>
                  <a:srgbClr val="00547E"/>
                </a:solidFill>
              </a:rPr>
              <a:t>»</a:t>
            </a:r>
            <a:r>
              <a:rPr lang="en-US" sz="1600" b="1" u="sng" dirty="0" smtClean="0">
                <a:solidFill>
                  <a:srgbClr val="00547E"/>
                </a:solidFill>
              </a:rPr>
              <a:t> (</a:t>
            </a:r>
            <a:r>
              <a:rPr lang="ru-RU" sz="1600" b="1" u="sng" dirty="0" smtClean="0">
                <a:solidFill>
                  <a:srgbClr val="00547E"/>
                </a:solidFill>
              </a:rPr>
              <a:t>СУЭК)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Расширение с 18 до 24 млн. т 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Реализуется</a:t>
            </a:r>
            <a:endParaRPr lang="ru-RU" sz="1600" dirty="0">
              <a:solidFill>
                <a:srgbClr val="00547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67867" y="2025144"/>
            <a:ext cx="35109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 dirty="0" smtClean="0">
                <a:solidFill>
                  <a:srgbClr val="00547E"/>
                </a:solidFill>
              </a:rPr>
              <a:t>ООО «</a:t>
            </a:r>
            <a:r>
              <a:rPr lang="ru-RU" sz="1600" b="1" u="sng" dirty="0" err="1" smtClean="0">
                <a:solidFill>
                  <a:srgbClr val="00547E"/>
                </a:solidFill>
              </a:rPr>
              <a:t>Сахатранс</a:t>
            </a:r>
            <a:r>
              <a:rPr lang="ru-RU" sz="1600" b="1" u="sng" dirty="0" smtClean="0">
                <a:solidFill>
                  <a:srgbClr val="00547E"/>
                </a:solidFill>
              </a:rPr>
              <a:t>» (</a:t>
            </a:r>
            <a:r>
              <a:rPr lang="en-US" sz="1600" b="1" u="sng" dirty="0" smtClean="0">
                <a:solidFill>
                  <a:srgbClr val="00547E"/>
                </a:solidFill>
              </a:rPr>
              <a:t>Volga Group)</a:t>
            </a:r>
            <a:endParaRPr lang="ru-RU" sz="1600" b="1" u="sng" dirty="0" smtClean="0">
              <a:solidFill>
                <a:srgbClr val="00547E"/>
              </a:solidFill>
            </a:endParaRPr>
          </a:p>
          <a:p>
            <a:r>
              <a:rPr lang="ru-RU" sz="1600" dirty="0" smtClean="0">
                <a:solidFill>
                  <a:srgbClr val="00547E"/>
                </a:solidFill>
              </a:rPr>
              <a:t>Строительство, до 12-24 млн. т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Стадия проектирование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Реализация – от 3 лет и более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Включен в ФЦП</a:t>
            </a:r>
            <a:endParaRPr lang="ru-RU" sz="1600" dirty="0">
              <a:solidFill>
                <a:srgbClr val="00547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30876" y="1120094"/>
            <a:ext cx="3867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 dirty="0" smtClean="0">
                <a:solidFill>
                  <a:srgbClr val="00547E"/>
                </a:solidFill>
              </a:rPr>
              <a:t>ООО </a:t>
            </a:r>
            <a:r>
              <a:rPr lang="ru-RU" sz="1600" b="1" u="sng" dirty="0">
                <a:solidFill>
                  <a:srgbClr val="00547E"/>
                </a:solidFill>
              </a:rPr>
              <a:t>«Порт Мечел - Ванино» 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Строительство, до 5-15-25 млн. т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Суда до 163 тыс. т. - </a:t>
            </a:r>
            <a:r>
              <a:rPr lang="ru-RU" sz="1600" dirty="0" smtClean="0">
                <a:solidFill>
                  <a:srgbClr val="C00000"/>
                </a:solidFill>
              </a:rPr>
              <a:t>отказ от проекта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59044" y="5961336"/>
            <a:ext cx="2878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547E"/>
                </a:solidFill>
              </a:rPr>
              <a:t>Реконструкция, +7-10 млн. т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Суда до 30-40 тыс. т.</a:t>
            </a:r>
            <a:endParaRPr lang="ru-RU" sz="1600" dirty="0">
              <a:solidFill>
                <a:srgbClr val="00547E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2528888" y="4531519"/>
            <a:ext cx="821531" cy="328612"/>
          </a:xfrm>
          <a:custGeom>
            <a:avLst/>
            <a:gdLst>
              <a:gd name="connsiteX0" fmla="*/ 26193 w 821531"/>
              <a:gd name="connsiteY0" fmla="*/ 171450 h 328612"/>
              <a:gd name="connsiteX1" fmla="*/ 188118 w 821531"/>
              <a:gd name="connsiteY1" fmla="*/ 273844 h 328612"/>
              <a:gd name="connsiteX2" fmla="*/ 250031 w 821531"/>
              <a:gd name="connsiteY2" fmla="*/ 319087 h 328612"/>
              <a:gd name="connsiteX3" fmla="*/ 347662 w 821531"/>
              <a:gd name="connsiteY3" fmla="*/ 328612 h 328612"/>
              <a:gd name="connsiteX4" fmla="*/ 457200 w 821531"/>
              <a:gd name="connsiteY4" fmla="*/ 319087 h 328612"/>
              <a:gd name="connsiteX5" fmla="*/ 514350 w 821531"/>
              <a:gd name="connsiteY5" fmla="*/ 297656 h 328612"/>
              <a:gd name="connsiteX6" fmla="*/ 623887 w 821531"/>
              <a:gd name="connsiteY6" fmla="*/ 326231 h 328612"/>
              <a:gd name="connsiteX7" fmla="*/ 666750 w 821531"/>
              <a:gd name="connsiteY7" fmla="*/ 326231 h 328612"/>
              <a:gd name="connsiteX8" fmla="*/ 762000 w 821531"/>
              <a:gd name="connsiteY8" fmla="*/ 323850 h 328612"/>
              <a:gd name="connsiteX9" fmla="*/ 795337 w 821531"/>
              <a:gd name="connsiteY9" fmla="*/ 295275 h 328612"/>
              <a:gd name="connsiteX10" fmla="*/ 821531 w 821531"/>
              <a:gd name="connsiteY10" fmla="*/ 200025 h 328612"/>
              <a:gd name="connsiteX11" fmla="*/ 754856 w 821531"/>
              <a:gd name="connsiteY11" fmla="*/ 150019 h 328612"/>
              <a:gd name="connsiteX12" fmla="*/ 726281 w 821531"/>
              <a:gd name="connsiteY12" fmla="*/ 85725 h 328612"/>
              <a:gd name="connsiteX13" fmla="*/ 616743 w 821531"/>
              <a:gd name="connsiteY13" fmla="*/ 147637 h 328612"/>
              <a:gd name="connsiteX14" fmla="*/ 526256 w 821531"/>
              <a:gd name="connsiteY14" fmla="*/ 128587 h 328612"/>
              <a:gd name="connsiteX15" fmla="*/ 280987 w 821531"/>
              <a:gd name="connsiteY15" fmla="*/ 45244 h 328612"/>
              <a:gd name="connsiteX16" fmla="*/ 159543 w 821531"/>
              <a:gd name="connsiteY16" fmla="*/ 21431 h 328612"/>
              <a:gd name="connsiteX17" fmla="*/ 61912 w 821531"/>
              <a:gd name="connsiteY17" fmla="*/ 0 h 328612"/>
              <a:gd name="connsiteX18" fmla="*/ 16668 w 821531"/>
              <a:gd name="connsiteY18" fmla="*/ 50006 h 328612"/>
              <a:gd name="connsiteX19" fmla="*/ 0 w 821531"/>
              <a:gd name="connsiteY19" fmla="*/ 107156 h 328612"/>
              <a:gd name="connsiteX20" fmla="*/ 26193 w 821531"/>
              <a:gd name="connsiteY20" fmla="*/ 1714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1531" h="328612">
                <a:moveTo>
                  <a:pt x="26193" y="171450"/>
                </a:moveTo>
                <a:lnTo>
                  <a:pt x="188118" y="273844"/>
                </a:lnTo>
                <a:lnTo>
                  <a:pt x="250031" y="319087"/>
                </a:lnTo>
                <a:lnTo>
                  <a:pt x="347662" y="328612"/>
                </a:lnTo>
                <a:lnTo>
                  <a:pt x="457200" y="319087"/>
                </a:lnTo>
                <a:lnTo>
                  <a:pt x="514350" y="297656"/>
                </a:lnTo>
                <a:lnTo>
                  <a:pt x="623887" y="326231"/>
                </a:lnTo>
                <a:lnTo>
                  <a:pt x="666750" y="326231"/>
                </a:lnTo>
                <a:lnTo>
                  <a:pt x="762000" y="323850"/>
                </a:lnTo>
                <a:lnTo>
                  <a:pt x="795337" y="295275"/>
                </a:lnTo>
                <a:lnTo>
                  <a:pt x="821531" y="200025"/>
                </a:lnTo>
                <a:lnTo>
                  <a:pt x="754856" y="150019"/>
                </a:lnTo>
                <a:lnTo>
                  <a:pt x="726281" y="85725"/>
                </a:lnTo>
                <a:lnTo>
                  <a:pt x="616743" y="147637"/>
                </a:lnTo>
                <a:lnTo>
                  <a:pt x="526256" y="128587"/>
                </a:lnTo>
                <a:lnTo>
                  <a:pt x="280987" y="45244"/>
                </a:lnTo>
                <a:lnTo>
                  <a:pt x="159543" y="21431"/>
                </a:lnTo>
                <a:lnTo>
                  <a:pt x="61912" y="0"/>
                </a:lnTo>
                <a:lnTo>
                  <a:pt x="16668" y="50006"/>
                </a:lnTo>
                <a:lnTo>
                  <a:pt x="0" y="107156"/>
                </a:lnTo>
                <a:lnTo>
                  <a:pt x="26193" y="17145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64984" y="4816904"/>
            <a:ext cx="29496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 dirty="0">
                <a:solidFill>
                  <a:srgbClr val="00547E"/>
                </a:solidFill>
              </a:rPr>
              <a:t>ООО «Дальневосточный </a:t>
            </a:r>
            <a:endParaRPr lang="ru-RU" sz="1600" b="1" u="sng" dirty="0" smtClean="0">
              <a:solidFill>
                <a:srgbClr val="00547E"/>
              </a:solidFill>
            </a:endParaRPr>
          </a:p>
          <a:p>
            <a:r>
              <a:rPr lang="ru-RU" sz="1600" b="1" u="sng" dirty="0" err="1" smtClean="0">
                <a:solidFill>
                  <a:srgbClr val="00547E"/>
                </a:solidFill>
              </a:rPr>
              <a:t>Ванинский</a:t>
            </a:r>
            <a:r>
              <a:rPr lang="ru-RU" sz="1600" b="1" u="sng" dirty="0" smtClean="0">
                <a:solidFill>
                  <a:srgbClr val="00547E"/>
                </a:solidFill>
              </a:rPr>
              <a:t> порт»</a:t>
            </a:r>
          </a:p>
          <a:p>
            <a:r>
              <a:rPr lang="ru-RU" sz="1600" dirty="0" smtClean="0">
                <a:solidFill>
                  <a:srgbClr val="00547E"/>
                </a:solidFill>
              </a:rPr>
              <a:t>Строительство, до 15 млн. т </a:t>
            </a:r>
          </a:p>
          <a:p>
            <a:r>
              <a:rPr lang="ru-RU" sz="1600" dirty="0">
                <a:solidFill>
                  <a:srgbClr val="00547E"/>
                </a:solidFill>
              </a:rPr>
              <a:t>Суда до </a:t>
            </a:r>
            <a:r>
              <a:rPr lang="ru-RU" sz="1600" dirty="0" smtClean="0">
                <a:solidFill>
                  <a:srgbClr val="00547E"/>
                </a:solidFill>
              </a:rPr>
              <a:t>120 </a:t>
            </a:r>
            <a:r>
              <a:rPr lang="ru-RU" sz="1600" dirty="0">
                <a:solidFill>
                  <a:srgbClr val="00547E"/>
                </a:solidFill>
              </a:rPr>
              <a:t>тыс. т </a:t>
            </a:r>
          </a:p>
        </p:txBody>
      </p:sp>
      <p:pic>
        <p:nvPicPr>
          <p:cNvPr id="4102" name="Picture 6" descr="http://hh.ru/employer-logo/84433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81" y="4988800"/>
            <a:ext cx="228600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/>
          <p:cNvCxnSpPr>
            <a:stCxn id="4102" idx="1"/>
            <a:endCxn id="2" idx="8"/>
          </p:cNvCxnSpPr>
          <p:nvPr/>
        </p:nvCxnSpPr>
        <p:spPr bwMode="auto">
          <a:xfrm flipH="1" flipV="1">
            <a:off x="3290888" y="4855369"/>
            <a:ext cx="1190193" cy="500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833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rosmorport.ru/img/17291_obzorposs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25054" r="4714" b="6472"/>
          <a:stretch/>
        </p:blipFill>
        <p:spPr bwMode="auto">
          <a:xfrm>
            <a:off x="5158632" y="1207217"/>
            <a:ext cx="5544616" cy="595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Порты Находка, Славянка, Посьет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39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11" name="Picture 2" descr="http://rosmorport.ru/img/8196_VST_Nakhodka_Schem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1" r="10431" b="5197"/>
          <a:stretch/>
        </p:blipFill>
        <p:spPr bwMode="auto">
          <a:xfrm>
            <a:off x="90116" y="1116335"/>
            <a:ext cx="495472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8113" r="81212" b="87006"/>
          <a:stretch/>
        </p:blipFill>
        <p:spPr bwMode="auto">
          <a:xfrm>
            <a:off x="1554385" y="1170403"/>
            <a:ext cx="2500304" cy="380881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122564" y="1135786"/>
            <a:ext cx="375918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accent6"/>
                </a:solidFill>
              </a:rPr>
              <a:t>Реконструкция ОАО «</a:t>
            </a:r>
            <a:r>
              <a:rPr lang="ru-RU" sz="1600" b="1" u="sng" dirty="0" err="1" smtClean="0">
                <a:solidFill>
                  <a:schemeClr val="accent6"/>
                </a:solidFill>
              </a:rPr>
              <a:t>Евраз</a:t>
            </a:r>
            <a:r>
              <a:rPr lang="ru-RU" sz="1600" b="1" u="sng" dirty="0" smtClean="0">
                <a:solidFill>
                  <a:schemeClr val="accent6"/>
                </a:solidFill>
              </a:rPr>
              <a:t> НМТП»</a:t>
            </a:r>
            <a:endParaRPr lang="ru-RU" sz="1600" b="1" u="sng" dirty="0">
              <a:solidFill>
                <a:schemeClr val="accent6"/>
              </a:solidFill>
            </a:endParaRPr>
          </a:p>
          <a:p>
            <a:r>
              <a:rPr lang="ru-RU" sz="1600" dirty="0" smtClean="0">
                <a:solidFill>
                  <a:schemeClr val="accent6"/>
                </a:solidFill>
              </a:rPr>
              <a:t>Реализовано, + 2-3 млн. т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Суда до 30-40 тыс. т.</a:t>
            </a:r>
            <a:endParaRPr lang="ru-RU" sz="1600" dirty="0" smtClean="0">
              <a:solidFill>
                <a:schemeClr val="accent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22564" y="1966783"/>
            <a:ext cx="50405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accent6"/>
                </a:solidFill>
              </a:rPr>
              <a:t>Модернизация ОАО «Терминал Астафьева»</a:t>
            </a:r>
            <a:endParaRPr lang="ru-RU" sz="1600" b="1" u="sng" dirty="0">
              <a:solidFill>
                <a:schemeClr val="accent6"/>
              </a:solidFill>
            </a:endParaRPr>
          </a:p>
          <a:p>
            <a:r>
              <a:rPr lang="ru-RU" sz="1600" dirty="0" smtClean="0">
                <a:solidFill>
                  <a:schemeClr val="accent6"/>
                </a:solidFill>
              </a:rPr>
              <a:t>Реализуется, +1,5-4,5 млн. т (до 3-6 млн. т в год)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Суда до 30-40 тыс. т.</a:t>
            </a:r>
            <a:endParaRPr lang="ru-RU" sz="1600" dirty="0" smtClean="0">
              <a:solidFill>
                <a:schemeClr val="accent2"/>
              </a:solidFill>
            </a:endParaRPr>
          </a:p>
        </p:txBody>
      </p:sp>
      <p:cxnSp>
        <p:nvCxnSpPr>
          <p:cNvPr id="16" name="Прямая со стрелкой 15"/>
          <p:cNvCxnSpPr>
            <a:stCxn id="14" idx="1"/>
          </p:cNvCxnSpPr>
          <p:nvPr/>
        </p:nvCxnSpPr>
        <p:spPr bwMode="auto">
          <a:xfrm flipH="1">
            <a:off x="1430030" y="1551285"/>
            <a:ext cx="2692534" cy="12212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Прямая со стрелкой 16"/>
          <p:cNvCxnSpPr>
            <a:stCxn id="15" idx="1"/>
          </p:cNvCxnSpPr>
          <p:nvPr/>
        </p:nvCxnSpPr>
        <p:spPr bwMode="auto">
          <a:xfrm flipH="1">
            <a:off x="2057154" y="2382282"/>
            <a:ext cx="2065410" cy="14703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Прямоугольник 20"/>
          <p:cNvSpPr/>
          <p:nvPr/>
        </p:nvSpPr>
        <p:spPr>
          <a:xfrm>
            <a:off x="5044842" y="3271756"/>
            <a:ext cx="422763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ru-RU" sz="1600" b="1" u="sng" dirty="0" smtClean="0">
                <a:solidFill>
                  <a:schemeClr val="accent6"/>
                </a:solidFill>
              </a:rPr>
              <a:t>Специализированный </a:t>
            </a:r>
          </a:p>
          <a:p>
            <a:r>
              <a:rPr lang="ru-RU" sz="1600" b="1" u="sng" dirty="0" smtClean="0">
                <a:solidFill>
                  <a:schemeClr val="accent6"/>
                </a:solidFill>
              </a:rPr>
              <a:t>перегрузочный </a:t>
            </a:r>
            <a:r>
              <a:rPr lang="ru-RU" sz="1600" b="1" u="sng" dirty="0">
                <a:solidFill>
                  <a:schemeClr val="accent6"/>
                </a:solidFill>
              </a:rPr>
              <a:t>комплекс </a:t>
            </a:r>
            <a:endParaRPr lang="ru-RU" sz="1600" b="1" u="sng" dirty="0" smtClean="0">
              <a:solidFill>
                <a:schemeClr val="accent6"/>
              </a:solidFill>
            </a:endParaRPr>
          </a:p>
          <a:p>
            <a:r>
              <a:rPr lang="ru-RU" sz="1600" b="1" u="sng" dirty="0" smtClean="0">
                <a:solidFill>
                  <a:schemeClr val="accent6"/>
                </a:solidFill>
              </a:rPr>
              <a:t>ОАО </a:t>
            </a:r>
            <a:r>
              <a:rPr lang="ru-RU" sz="1600" b="1" u="sng" dirty="0">
                <a:solidFill>
                  <a:schemeClr val="accent6"/>
                </a:solidFill>
              </a:rPr>
              <a:t>«</a:t>
            </a:r>
            <a:r>
              <a:rPr lang="ru-RU" sz="1600" b="1" u="sng" dirty="0" smtClean="0">
                <a:solidFill>
                  <a:schemeClr val="accent6"/>
                </a:solidFill>
              </a:rPr>
              <a:t>Международный морской </a:t>
            </a:r>
          </a:p>
          <a:p>
            <a:r>
              <a:rPr lang="ru-RU" sz="1600" b="1" u="sng" dirty="0" smtClean="0">
                <a:solidFill>
                  <a:schemeClr val="accent6"/>
                </a:solidFill>
              </a:rPr>
              <a:t>перегрузочный терминал»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Мощность около 7 млн. т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Суда до 60 тыс. т., с дозагрузкой на рейде</a:t>
            </a:r>
            <a:endParaRPr lang="ru-RU" sz="1600" dirty="0" smtClean="0">
              <a:solidFill>
                <a:schemeClr val="accent2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91885" y="6331281"/>
            <a:ext cx="356091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ru-RU" sz="1600" b="1" u="sng" dirty="0" smtClean="0">
                <a:solidFill>
                  <a:schemeClr val="accent6"/>
                </a:solidFill>
              </a:rPr>
              <a:t>Реконструкция ОАО «ТП Посьет»</a:t>
            </a:r>
            <a:endParaRPr lang="ru-RU" sz="1600" b="1" u="sng" dirty="0">
              <a:solidFill>
                <a:schemeClr val="accent6"/>
              </a:solidFill>
            </a:endParaRPr>
          </a:p>
          <a:p>
            <a:r>
              <a:rPr lang="ru-RU" sz="1600" dirty="0" smtClean="0">
                <a:solidFill>
                  <a:schemeClr val="accent6"/>
                </a:solidFill>
              </a:rPr>
              <a:t>Реализуется, + 2-7 млн. т</a:t>
            </a:r>
          </a:p>
          <a:p>
            <a:r>
              <a:rPr lang="ru-RU" sz="1600" dirty="0" smtClean="0">
                <a:solidFill>
                  <a:schemeClr val="accent6"/>
                </a:solidFill>
              </a:rPr>
              <a:t>Суда до 30-40, затем до 60 тыс. т.</a:t>
            </a:r>
            <a:endParaRPr lang="ru-RU" sz="1600" dirty="0" smtClean="0">
              <a:solidFill>
                <a:schemeClr val="accent2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 bwMode="auto">
          <a:xfrm flipV="1">
            <a:off x="9272474" y="2357298"/>
            <a:ext cx="898762" cy="9079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Прямая со стрелкой 30"/>
          <p:cNvCxnSpPr/>
          <p:nvPr/>
        </p:nvCxnSpPr>
        <p:spPr bwMode="auto">
          <a:xfrm flipH="1" flipV="1">
            <a:off x="5867749" y="6084887"/>
            <a:ext cx="1224137" cy="5976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32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Структура грузооборота российских портов по видам грузов в 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201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г.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4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969950"/>
              </p:ext>
            </p:extLst>
          </p:nvPr>
        </p:nvGraphicFramePr>
        <p:xfrm>
          <a:off x="90116" y="1116335"/>
          <a:ext cx="10513168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18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Arial Black" panose="020B0A04020102020204" pitchFamily="34" charset="0"/>
              </a:rPr>
              <a:t>ООО "Морской порт </a:t>
            </a:r>
            <a:r>
              <a:rPr lang="ru-RU" sz="2400" dirty="0" smtClean="0">
                <a:latin typeface="Arial Black" panose="020B0A04020102020204" pitchFamily="34" charset="0"/>
              </a:rPr>
              <a:t>Суходол"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40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48" y="1206665"/>
            <a:ext cx="1008112" cy="55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0116" y="1051646"/>
            <a:ext cx="8768680" cy="236988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 defTabSz="10429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Инвестор – СДС-Уголь +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 Volga Group, </a:t>
            </a: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в рамках ФЦП</a:t>
            </a:r>
            <a:endParaRPr lang="en-US" sz="1800" b="1" dirty="0" smtClean="0">
              <a:solidFill>
                <a:schemeClr val="accent6"/>
              </a:solidFill>
              <a:latin typeface="Arial" charset="0"/>
            </a:endParaRPr>
          </a:p>
          <a:p>
            <a:pPr marL="285750" indent="-285750" defTabSz="10429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Терминал должен предоставить экспортные возможности некрупным угледобывающим компаниям</a:t>
            </a:r>
          </a:p>
          <a:p>
            <a:pPr marL="285750" indent="-285750" defTabSz="10429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Грузооборот – до 20 млн. т в год на полное развитие</a:t>
            </a:r>
          </a:p>
          <a:p>
            <a:pPr marL="285750" indent="-285750" defTabSz="10429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Максимальный дедвейт судна 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– </a:t>
            </a:r>
            <a:r>
              <a:rPr lang="en-US" sz="1800" b="1" dirty="0">
                <a:solidFill>
                  <a:schemeClr val="accent6"/>
                </a:solidFill>
                <a:latin typeface="Arial" charset="0"/>
              </a:rPr>
              <a:t>120 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000</a:t>
            </a: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 т</a:t>
            </a:r>
            <a:endParaRPr lang="ru-RU" sz="1800" b="1" dirty="0">
              <a:solidFill>
                <a:schemeClr val="accent6"/>
              </a:solidFill>
              <a:latin typeface="Arial" charset="0"/>
            </a:endParaRPr>
          </a:p>
          <a:p>
            <a:pPr marL="285750" indent="-285750" defTabSz="10429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Проходит ГГЭ</a:t>
            </a:r>
            <a:endParaRPr lang="ru-RU" sz="1800" b="1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5" t="34448" r="26264" b="36862"/>
          <a:stretch/>
        </p:blipFill>
        <p:spPr bwMode="auto">
          <a:xfrm>
            <a:off x="9379148" y="1980431"/>
            <a:ext cx="1208657" cy="51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3406502"/>
            <a:ext cx="5225507" cy="369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08" y="3406502"/>
            <a:ext cx="5230947" cy="36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Arial Black" panose="020B0A04020102020204" pitchFamily="34" charset="0"/>
              </a:rPr>
              <a:t>ООО </a:t>
            </a:r>
            <a:r>
              <a:rPr lang="ru-RU" sz="2400" dirty="0" smtClean="0">
                <a:latin typeface="Arial Black" panose="020B0A04020102020204" pitchFamily="34" charset="0"/>
              </a:rPr>
              <a:t>«Порт Вера»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41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116" y="1131431"/>
            <a:ext cx="8768680" cy="178510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 defTabSz="1042988" fontAlgn="base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Инвестор – РТ Глобальные ресурсы</a:t>
            </a:r>
            <a:endParaRPr lang="en-US" sz="1800" b="1" dirty="0" smtClean="0">
              <a:solidFill>
                <a:schemeClr val="accent6"/>
              </a:solidFill>
              <a:latin typeface="Arial" charset="0"/>
            </a:endParaRPr>
          </a:p>
          <a:p>
            <a:pPr marL="285750" indent="-285750" defTabSz="1042988" fontAlgn="base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Партнеры -  </a:t>
            </a:r>
            <a:r>
              <a:rPr lang="en-US" sz="1800" b="1" dirty="0" err="1" smtClean="0">
                <a:solidFill>
                  <a:schemeClr val="accent6"/>
                </a:solidFill>
                <a:latin typeface="Arial" charset="0"/>
              </a:rPr>
              <a:t>Shenhua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 Group</a:t>
            </a: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, 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KOWEPO</a:t>
            </a:r>
            <a:r>
              <a:rPr lang="en-US" sz="1800" b="1" dirty="0">
                <a:solidFill>
                  <a:schemeClr val="accent6"/>
                </a:solidFill>
                <a:latin typeface="Arial" charset="0"/>
              </a:rPr>
              <a:t>: Korea Western 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Power</a:t>
            </a:r>
            <a:endParaRPr lang="ru-RU" sz="1800" b="1" dirty="0" smtClean="0">
              <a:solidFill>
                <a:schemeClr val="accent6"/>
              </a:solidFill>
              <a:latin typeface="Arial" charset="0"/>
            </a:endParaRPr>
          </a:p>
          <a:p>
            <a:pPr marL="285750" indent="-285750" defTabSz="1042988" fontAlgn="base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Грузооборот – до 10/20 млн. т в год на полное развитие</a:t>
            </a:r>
          </a:p>
          <a:p>
            <a:pPr marL="285750" indent="-285750" defTabSz="1042988" fontAlgn="base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Максимальный дедвейт судна 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– 1</a:t>
            </a: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5</a:t>
            </a:r>
            <a:r>
              <a:rPr lang="en-US" sz="1800" b="1" dirty="0" smtClean="0">
                <a:solidFill>
                  <a:schemeClr val="accent6"/>
                </a:solidFill>
                <a:latin typeface="Arial" charset="0"/>
              </a:rPr>
              <a:t>0 000</a:t>
            </a: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 т</a:t>
            </a:r>
            <a:endParaRPr lang="ru-RU" sz="1800" b="1" dirty="0">
              <a:solidFill>
                <a:schemeClr val="accent6"/>
              </a:solidFill>
              <a:latin typeface="Arial" charset="0"/>
            </a:endParaRPr>
          </a:p>
          <a:p>
            <a:pPr marL="285750" indent="-285750" defTabSz="1042988" fontAlgn="base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Arial" charset="0"/>
              </a:rPr>
              <a:t>Идет проектирование</a:t>
            </a:r>
            <a:endParaRPr lang="ru-RU" sz="1800" b="1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2050" name="Picture 2" descr="http://portvera.ru/templates/portvera/images/stru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2988543"/>
            <a:ext cx="6943725" cy="41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04566" y="2883460"/>
            <a:ext cx="33278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 smtClean="0">
                <a:solidFill>
                  <a:schemeClr val="accent6"/>
                </a:solidFill>
              </a:rPr>
              <a:t>гидротехнические </a:t>
            </a:r>
            <a:r>
              <a:rPr lang="ru-RU" dirty="0">
                <a:solidFill>
                  <a:schemeClr val="accent6"/>
                </a:solidFill>
              </a:rPr>
              <a:t>сооружения (пирс, универсальный причал</a:t>
            </a:r>
            <a:r>
              <a:rPr lang="ru-RU" dirty="0" smtClean="0">
                <a:solidFill>
                  <a:schemeClr val="accent6"/>
                </a:solidFill>
              </a:rPr>
              <a:t>);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 smtClean="0">
                <a:solidFill>
                  <a:schemeClr val="accent6"/>
                </a:solidFill>
              </a:rPr>
              <a:t>склад </a:t>
            </a:r>
            <a:r>
              <a:rPr lang="ru-RU" dirty="0">
                <a:solidFill>
                  <a:schemeClr val="accent6"/>
                </a:solidFill>
              </a:rPr>
              <a:t>временного хранения вместимостью </a:t>
            </a:r>
            <a:r>
              <a:rPr lang="ru-RU" dirty="0" smtClean="0">
                <a:solidFill>
                  <a:schemeClr val="accent6"/>
                </a:solidFill>
              </a:rPr>
              <a:t>        1,5 </a:t>
            </a:r>
            <a:r>
              <a:rPr lang="ru-RU" dirty="0">
                <a:solidFill>
                  <a:schemeClr val="accent6"/>
                </a:solidFill>
              </a:rPr>
              <a:t>млн. </a:t>
            </a:r>
            <a:r>
              <a:rPr lang="ru-RU" dirty="0" smtClean="0">
                <a:solidFill>
                  <a:schemeClr val="accent6"/>
                </a:solidFill>
              </a:rPr>
              <a:t>т;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 smtClean="0">
                <a:solidFill>
                  <a:schemeClr val="accent6"/>
                </a:solidFill>
              </a:rPr>
              <a:t>железнодорожный </a:t>
            </a:r>
            <a:r>
              <a:rPr lang="ru-RU" dirty="0">
                <a:solidFill>
                  <a:schemeClr val="accent6"/>
                </a:solidFill>
              </a:rPr>
              <a:t>разгрузочный </a:t>
            </a:r>
            <a:r>
              <a:rPr lang="ru-RU" dirty="0" smtClean="0">
                <a:solidFill>
                  <a:schemeClr val="accent6"/>
                </a:solidFill>
              </a:rPr>
              <a:t>фронт;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 smtClean="0">
                <a:solidFill>
                  <a:schemeClr val="accent6"/>
                </a:solidFill>
              </a:rPr>
              <a:t>объекты </a:t>
            </a:r>
            <a:r>
              <a:rPr lang="ru-RU" dirty="0">
                <a:solidFill>
                  <a:schemeClr val="accent6"/>
                </a:solidFill>
              </a:rPr>
              <a:t>инженерного </a:t>
            </a:r>
            <a:r>
              <a:rPr lang="ru-RU" dirty="0" smtClean="0">
                <a:solidFill>
                  <a:schemeClr val="accent6"/>
                </a:solidFill>
              </a:rPr>
              <a:t>обеспечения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2054" name="Picture 6" descr="http://portvera.ru/templates/portvera/images/ok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2" y="6156895"/>
            <a:ext cx="365760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ortvera.ru/templates/portvera/images/ok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44" y="1400031"/>
            <a:ext cx="2145331" cy="107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Arial Black" panose="020B0A04020102020204" pitchFamily="34" charset="0"/>
              </a:rPr>
              <a:t>Развитие железнодорожной инфраструктуры отстает от потребностей </a:t>
            </a:r>
            <a:r>
              <a:rPr lang="ru-RU" sz="2400" dirty="0" smtClean="0">
                <a:latin typeface="Arial Black" panose="020B0A04020102020204" pitchFamily="34" charset="0"/>
              </a:rPr>
              <a:t>терминалов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42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497" y="1184275"/>
            <a:ext cx="10055040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800" i="1" dirty="0" smtClean="0">
                <a:solidFill>
                  <a:srgbClr val="002060"/>
                </a:solidFill>
              </a:rPr>
              <a:t>Пропускная </a:t>
            </a:r>
            <a:r>
              <a:rPr lang="ru-RU" sz="1800" i="1" dirty="0">
                <a:solidFill>
                  <a:srgbClr val="002060"/>
                </a:solidFill>
              </a:rPr>
              <a:t>способность железнодорожных подходов к портам Дальнего Востока практически исчерпана. Запланированные ОАО «РЖД» мероприятия могут решить проблему лишь частично.</a:t>
            </a:r>
          </a:p>
          <a:p>
            <a:r>
              <a:rPr lang="ru-RU" sz="1800" i="1" dirty="0">
                <a:solidFill>
                  <a:srgbClr val="002060"/>
                </a:solidFill>
              </a:rPr>
              <a:t>Строительство новых терминалов сдерживается отсутствием резервов провозной способности железной дороги (пример – ООО «</a:t>
            </a:r>
            <a:r>
              <a:rPr lang="ru-RU" sz="1800" i="1" dirty="0" err="1">
                <a:solidFill>
                  <a:srgbClr val="002060"/>
                </a:solidFill>
              </a:rPr>
              <a:t>Сахатранс</a:t>
            </a:r>
            <a:r>
              <a:rPr lang="ru-RU" sz="1800" i="1" dirty="0">
                <a:solidFill>
                  <a:srgbClr val="002060"/>
                </a:solidFill>
              </a:rPr>
              <a:t>»).</a:t>
            </a:r>
          </a:p>
          <a:p>
            <a:r>
              <a:rPr lang="ru-RU" sz="1800" i="1" dirty="0">
                <a:solidFill>
                  <a:srgbClr val="002060"/>
                </a:solidFill>
              </a:rPr>
              <a:t>Объем инвестиций, необходимый для развития железнодорожных подходов, несопоставимо больше, чем инвестиции в портовые мощности (которые большей частью идут из внебюджетных источников).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380" y="6049770"/>
            <a:ext cx="10421378" cy="646331"/>
          </a:xfrm>
          <a:prstGeom prst="rect">
            <a:avLst/>
          </a:prstGeom>
          <a:solidFill>
            <a:srgbClr val="FFFFFF">
              <a:lumMod val="85000"/>
              <a:alpha val="34000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rgbClr val="002060"/>
                </a:solidFill>
              </a:rPr>
              <a:t>По данным «Стратегии развития морских портов…», прирост только основных мощностей для сухогрузов (без учета 20% запаса) составит </a:t>
            </a:r>
            <a:r>
              <a:rPr lang="ru-RU" sz="1800" b="1" dirty="0">
                <a:solidFill>
                  <a:srgbClr val="C00000"/>
                </a:solidFill>
              </a:rPr>
              <a:t>102,5 млн. тонн к 2020 г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00147"/>
              </p:ext>
            </p:extLst>
          </p:nvPr>
        </p:nvGraphicFramePr>
        <p:xfrm>
          <a:off x="145308" y="3636615"/>
          <a:ext cx="10457976" cy="1887007"/>
        </p:xfrm>
        <a:graphic>
          <a:graphicData uri="http://schemas.openxmlformats.org/drawingml/2006/table">
            <a:tbl>
              <a:tblPr firstRow="1" bandRow="1"/>
              <a:tblGrid>
                <a:gridCol w="5357803"/>
                <a:gridCol w="1434499"/>
                <a:gridCol w="1364524"/>
                <a:gridCol w="1150575"/>
                <a:gridCol w="1150575"/>
              </a:tblGrid>
              <a:tr h="347451">
                <a:tc rowSpan="2">
                  <a:txBody>
                    <a:bodyPr/>
                    <a:lstStyle>
                      <a:lvl1pPr marL="0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Показатель в млн. тонн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Направления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506918">
                <a:tc vMerge="1">
                  <a:txBody>
                    <a:bodyPr/>
                    <a:lstStyle/>
                    <a:p>
                      <a:pPr marL="84138" indent="0" algn="l" fontAlgn="ctr">
                        <a:lnSpc>
                          <a:spcPct val="120000"/>
                        </a:lnSpc>
                      </a:pP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Ванино-</a:t>
                      </a:r>
                      <a:r>
                        <a:rPr lang="ru-RU" sz="16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Совгавань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Восточный-Находка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Посьет-Зарубино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</a:tr>
              <a:tr h="620256"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84138" indent="0" algn="l" fontAlgn="b"/>
                      <a:r>
                        <a:rPr lang="ru-RU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Прирост пропускной способности железных дорог </a:t>
                      </a:r>
                      <a:br>
                        <a:rPr lang="ru-RU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</a:br>
                      <a:r>
                        <a:rPr lang="ru-RU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в направлении к портам к 2020 г.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39,7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22,7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4,2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66,6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412382"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84138" indent="0" algn="l" fontAlgn="b"/>
                      <a:r>
                        <a:rPr lang="ru-RU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Прирост мощности портовых терминалов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67,0-77,0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29,0-60,0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8,0-15,0</a:t>
                      </a:r>
                      <a:endParaRPr lang="ru-RU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97670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9533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49300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990678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48834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98601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483686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981354" algn="l" defTabSz="99533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104-152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9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0711962" cy="75612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7000">
                <a:schemeClr val="bg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endParaRPr lang="ru-RU" sz="1000" smtClean="0">
              <a:solidFill>
                <a:srgbClr val="000000"/>
              </a:solidFill>
            </a:endParaRPr>
          </a:p>
        </p:txBody>
      </p:sp>
      <p:pic>
        <p:nvPicPr>
          <p:cNvPr id="155654" name="Picture 6" descr="mid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r="13104"/>
          <a:stretch>
            <a:fillRect/>
          </a:stretch>
        </p:blipFill>
        <p:spPr bwMode="auto">
          <a:xfrm>
            <a:off x="18562" y="4879815"/>
            <a:ext cx="10693400" cy="11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47241" y="3513032"/>
            <a:ext cx="3438525" cy="121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14" tIns="52107" rIns="104214" bIns="52107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defTabSz="1042988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2075" eaLnBrk="1" fontAlgn="base" hangingPunct="1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</a:pPr>
            <a: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Телефон</a:t>
            </a:r>
            <a:r>
              <a:rPr lang="ru-RU" sz="1800" b="1" dirty="0" smtClean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:	+</a:t>
            </a:r>
            <a: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7 812 333 13 10</a:t>
            </a:r>
            <a:b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</a:br>
            <a: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Факс: </a:t>
            </a:r>
            <a:r>
              <a:rPr lang="ru-RU" sz="1800" b="1" dirty="0" smtClean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	+</a:t>
            </a:r>
            <a: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7 812 333 13 11</a:t>
            </a:r>
            <a:b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</a:br>
            <a: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e-</a:t>
            </a:r>
            <a:r>
              <a:rPr lang="ru-RU" sz="1800" b="1" dirty="0" err="1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mail</a:t>
            </a:r>
            <a: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: mct@morproekt.ru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ln>
                  <a:prstDash val="solid"/>
                </a:ln>
                <a:solidFill>
                  <a:srgbClr val="005696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www.morproekt.ru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70100" y="2641557"/>
            <a:ext cx="7245350" cy="165735"/>
          </a:xfrm>
          <a:prstGeom prst="rect">
            <a:avLst/>
          </a:prstGeom>
          <a:gradFill>
            <a:gsLst>
              <a:gs pos="0">
                <a:srgbClr val="1014A8"/>
              </a:gs>
              <a:gs pos="100000">
                <a:schemeClr val="bg1"/>
              </a:gs>
              <a:gs pos="0">
                <a:srgbClr val="005696"/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endParaRPr lang="ru-RU" sz="1000" smtClean="0">
              <a:solidFill>
                <a:srgbClr val="00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70100" y="1931596"/>
            <a:ext cx="72453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90525" indent="-390525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</a:defRPr>
            </a:lvl2pPr>
            <a:lvl3pPr marL="13033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</a:defRPr>
            </a:lvl3pPr>
            <a:lvl4pPr marL="1825625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</a:defRPr>
            </a:lvl4pPr>
            <a:lvl5pPr marL="2344738" indent="-258763" algn="l" defTabSz="10429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5pPr>
            <a:lvl6pPr marL="2803525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260725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3717925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175125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sz="3600" b="1" spc="300" dirty="0" smtClean="0">
                <a:ln w="11430"/>
                <a:solidFill>
                  <a:srgbClr val="00569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за внимание!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221297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19109" y="1204211"/>
            <a:ext cx="1485238" cy="5846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Динамика и структура грузооборота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по бассейнам, 2005</a:t>
            </a:r>
            <a:r>
              <a:rPr lang="en-US" sz="2800" dirty="0" smtClean="0">
                <a:latin typeface="Arial Black" panose="020B0A04020102020204" pitchFamily="34" charset="0"/>
              </a:rPr>
              <a:t>-2014</a:t>
            </a:r>
            <a:r>
              <a:rPr lang="ru-RU" sz="2800" dirty="0" smtClean="0">
                <a:latin typeface="Arial Black" panose="020B0A04020102020204" pitchFamily="34" charset="0"/>
              </a:rPr>
              <a:t> гг.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5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1102911"/>
            <a:ext cx="82409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66305" y="1692399"/>
            <a:ext cx="9877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+55%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66304" y="2268463"/>
            <a:ext cx="9877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+31%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66303" y="2988543"/>
            <a:ext cx="98937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+136%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4972" y="5796855"/>
            <a:ext cx="92204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  -9%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3511" y="6300911"/>
            <a:ext cx="9236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-24%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71640" y="1204211"/>
            <a:ext cx="1580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6"/>
                </a:solidFill>
              </a:rPr>
              <a:t>Доля в 2014 г.</a:t>
            </a:r>
            <a:endParaRPr lang="ru-RU" sz="1600" b="1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07140" y="1692399"/>
            <a:ext cx="9877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+36%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1914" y="2268463"/>
            <a:ext cx="9877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+31%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00312" y="2988543"/>
            <a:ext cx="9877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+26%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63615" y="5798552"/>
            <a:ext cx="90762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  6%  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62011" y="6300911"/>
            <a:ext cx="90762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dirty="0" smtClean="0">
                <a:solidFill>
                  <a:schemeClr val="accent6"/>
                </a:solidFill>
              </a:rPr>
              <a:t> 1%   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Транзит российских внешнеэкономических грузов через нероссийские порты, 2006-2014 г.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6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1476375"/>
            <a:ext cx="4680000" cy="562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32" y="1476375"/>
            <a:ext cx="4680000" cy="562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5822" y="1044327"/>
            <a:ext cx="277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Через порты Украины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7365" y="1076265"/>
            <a:ext cx="317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Через порты Прибалтики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Соотношение объёмов перевалки внешнеторговых грузов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РФ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через морские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порты РФ,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Балтии и Украины за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2014 г.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7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2" t="30939" r="11439" b="14194"/>
          <a:stretch/>
        </p:blipFill>
        <p:spPr bwMode="auto">
          <a:xfrm>
            <a:off x="522164" y="1260351"/>
            <a:ext cx="9865096" cy="563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1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453" y="2268382"/>
            <a:ext cx="6772487" cy="1628804"/>
          </a:xfrm>
          <a:prstGeom prst="rect">
            <a:avLst/>
          </a:prstGeom>
          <a:noFill/>
        </p:spPr>
        <p:txBody>
          <a:bodyPr wrap="square" lIns="99552" tIns="49776" rIns="99552" bIns="4977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Для продуктов нефтепереработки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используется транспорт: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Трубопроводный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Железнодорожный</a:t>
            </a:r>
          </a:p>
          <a:p>
            <a:pPr marL="373317" indent="-37331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FFFFFF"/>
                </a:solidFill>
              </a:rPr>
              <a:t>Речной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Порты Балтийского моря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8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0" y="1020303"/>
            <a:ext cx="10674564" cy="6104892"/>
            <a:chOff x="0" y="1020303"/>
            <a:chExt cx="10693400" cy="6263112"/>
          </a:xfrm>
        </p:grpSpPr>
        <p:cxnSp>
          <p:nvCxnSpPr>
            <p:cNvPr id="27" name="Прямая соединительная линия 26"/>
            <p:cNvCxnSpPr/>
            <p:nvPr/>
          </p:nvCxnSpPr>
          <p:spPr bwMode="auto">
            <a:xfrm>
              <a:off x="1947553" y="1567543"/>
              <a:ext cx="0" cy="262444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Прямая соединительная линия 27"/>
            <p:cNvCxnSpPr/>
            <p:nvPr/>
          </p:nvCxnSpPr>
          <p:spPr bwMode="auto">
            <a:xfrm>
              <a:off x="9999023" y="1650670"/>
              <a:ext cx="0" cy="262444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503221" y="1773074"/>
              <a:ext cx="2217975" cy="410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2"/>
                  </a:solidFill>
                </a:rPr>
                <a:t>~</a:t>
              </a:r>
              <a:r>
                <a:rPr lang="en-US" dirty="0" smtClean="0">
                  <a:solidFill>
                    <a:schemeClr val="accent2"/>
                  </a:solidFill>
                </a:rPr>
                <a:t> 8330 kilometers</a:t>
              </a:r>
              <a:endParaRPr lang="ru-RU" dirty="0">
                <a:solidFill>
                  <a:schemeClr val="accent2"/>
                </a:solidFill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9" t="40279" r="28848" b="7937"/>
            <a:stretch/>
          </p:blipFill>
          <p:spPr bwMode="auto">
            <a:xfrm>
              <a:off x="0" y="1026728"/>
              <a:ext cx="10693400" cy="6256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Овал 30"/>
            <p:cNvSpPr/>
            <p:nvPr/>
          </p:nvSpPr>
          <p:spPr bwMode="auto">
            <a:xfrm>
              <a:off x="5282313" y="2021820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" name="Овал 31"/>
            <p:cNvSpPr/>
            <p:nvPr/>
          </p:nvSpPr>
          <p:spPr bwMode="auto">
            <a:xfrm>
              <a:off x="4596050" y="1143214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Овал 33"/>
            <p:cNvSpPr/>
            <p:nvPr/>
          </p:nvSpPr>
          <p:spPr bwMode="auto">
            <a:xfrm>
              <a:off x="2125679" y="4821382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Овал 35"/>
            <p:cNvSpPr/>
            <p:nvPr/>
          </p:nvSpPr>
          <p:spPr bwMode="auto">
            <a:xfrm>
              <a:off x="4441968" y="1184777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Овал 36"/>
            <p:cNvSpPr/>
            <p:nvPr/>
          </p:nvSpPr>
          <p:spPr bwMode="auto">
            <a:xfrm>
              <a:off x="866896" y="4405746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Овал 37"/>
            <p:cNvSpPr/>
            <p:nvPr/>
          </p:nvSpPr>
          <p:spPr bwMode="auto">
            <a:xfrm>
              <a:off x="3645724" y="1401288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Овал 38"/>
            <p:cNvSpPr/>
            <p:nvPr/>
          </p:nvSpPr>
          <p:spPr bwMode="auto">
            <a:xfrm>
              <a:off x="2576945" y="1694059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Овал 39"/>
            <p:cNvSpPr/>
            <p:nvPr/>
          </p:nvSpPr>
          <p:spPr bwMode="auto">
            <a:xfrm>
              <a:off x="4372748" y="2271202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Овал 40"/>
            <p:cNvSpPr/>
            <p:nvPr/>
          </p:nvSpPr>
          <p:spPr bwMode="auto">
            <a:xfrm>
              <a:off x="2458191" y="2520584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Овал 41"/>
            <p:cNvSpPr/>
            <p:nvPr/>
          </p:nvSpPr>
          <p:spPr bwMode="auto">
            <a:xfrm>
              <a:off x="629389" y="5991101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Овал 42"/>
            <p:cNvSpPr/>
            <p:nvPr/>
          </p:nvSpPr>
          <p:spPr bwMode="auto">
            <a:xfrm>
              <a:off x="285004" y="6875813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Прямоугольник 43"/>
            <p:cNvSpPr>
              <a:spLocks noChangeArrowheads="1"/>
            </p:cNvSpPr>
            <p:nvPr/>
          </p:nvSpPr>
          <p:spPr bwMode="auto">
            <a:xfrm>
              <a:off x="2410687" y="4770300"/>
              <a:ext cx="693284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Рига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45" name="Прямоугольник 44"/>
            <p:cNvSpPr>
              <a:spLocks noChangeArrowheads="1"/>
            </p:cNvSpPr>
            <p:nvPr/>
          </p:nvSpPr>
          <p:spPr bwMode="auto">
            <a:xfrm>
              <a:off x="261253" y="4016217"/>
              <a:ext cx="1381094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Вентспилс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65" name="Прямоугольник 64"/>
            <p:cNvSpPr>
              <a:spLocks noChangeArrowheads="1"/>
            </p:cNvSpPr>
            <p:nvPr/>
          </p:nvSpPr>
          <p:spPr bwMode="auto">
            <a:xfrm>
              <a:off x="866896" y="5973288"/>
              <a:ext cx="1188266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Клайпеда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66" name="Прямоугольник 65"/>
            <p:cNvSpPr>
              <a:spLocks noChangeArrowheads="1"/>
            </p:cNvSpPr>
            <p:nvPr/>
          </p:nvSpPr>
          <p:spPr bwMode="auto">
            <a:xfrm>
              <a:off x="494194" y="6856776"/>
              <a:ext cx="1556002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Калининград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67" name="Прямоугольник 66"/>
            <p:cNvSpPr>
              <a:spLocks noChangeArrowheads="1"/>
            </p:cNvSpPr>
            <p:nvPr/>
          </p:nvSpPr>
          <p:spPr bwMode="auto">
            <a:xfrm>
              <a:off x="2695697" y="2557343"/>
              <a:ext cx="958633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Таллин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68" name="Прямоугольник 67"/>
            <p:cNvSpPr>
              <a:spLocks noChangeArrowheads="1"/>
            </p:cNvSpPr>
            <p:nvPr/>
          </p:nvSpPr>
          <p:spPr bwMode="auto">
            <a:xfrm>
              <a:off x="1579220" y="1621583"/>
              <a:ext cx="1307097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Хельсинки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69" name="Прямоугольник 68"/>
            <p:cNvSpPr>
              <a:spLocks noChangeArrowheads="1"/>
            </p:cNvSpPr>
            <p:nvPr/>
          </p:nvSpPr>
          <p:spPr bwMode="auto">
            <a:xfrm>
              <a:off x="2883940" y="1621583"/>
              <a:ext cx="1683055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Хамина-Котка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70" name="Прямоугольник 69"/>
            <p:cNvSpPr>
              <a:spLocks noChangeArrowheads="1"/>
            </p:cNvSpPr>
            <p:nvPr/>
          </p:nvSpPr>
          <p:spPr bwMode="auto">
            <a:xfrm>
              <a:off x="3568318" y="1026728"/>
              <a:ext cx="1010725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Высоцк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71" name="Прямоугольник 70"/>
            <p:cNvSpPr>
              <a:spLocks noChangeArrowheads="1"/>
            </p:cNvSpPr>
            <p:nvPr/>
          </p:nvSpPr>
          <p:spPr bwMode="auto">
            <a:xfrm>
              <a:off x="4826187" y="1020303"/>
              <a:ext cx="1020360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Выборг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 bwMode="auto">
            <a:xfrm>
              <a:off x="4505852" y="1569368"/>
              <a:ext cx="237507" cy="2493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Прямоугольник 72"/>
            <p:cNvSpPr>
              <a:spLocks noChangeArrowheads="1"/>
            </p:cNvSpPr>
            <p:nvPr/>
          </p:nvSpPr>
          <p:spPr bwMode="auto">
            <a:xfrm>
              <a:off x="4638123" y="1475498"/>
              <a:ext cx="1230725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Приморск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74" name="Прямоугольник 73"/>
            <p:cNvSpPr>
              <a:spLocks noChangeArrowheads="1"/>
            </p:cNvSpPr>
            <p:nvPr/>
          </p:nvSpPr>
          <p:spPr bwMode="auto">
            <a:xfrm>
              <a:off x="5519820" y="1970738"/>
              <a:ext cx="2109628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Санкт-Петербург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75" name="Прямоугольник 74"/>
            <p:cNvSpPr>
              <a:spLocks noChangeArrowheads="1"/>
            </p:cNvSpPr>
            <p:nvPr/>
          </p:nvSpPr>
          <p:spPr bwMode="auto">
            <a:xfrm>
              <a:off x="4302353" y="2469502"/>
              <a:ext cx="1307033" cy="3606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16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Усть-Луга</a:t>
              </a:r>
              <a:endParaRPr lang="ru-RU" sz="1600" b="1" i="1" dirty="0">
                <a:solidFill>
                  <a:schemeClr val="accent2"/>
                </a:solidFill>
              </a:endParaRPr>
            </a:p>
          </p:txBody>
        </p:sp>
        <p:pic>
          <p:nvPicPr>
            <p:cNvPr id="76" name="Picture 3" descr="C:\Users\OGopkalo\AppData\Local\Microsoft\Windows\Temporary Internet Files\Content.IE5\R3743CB0\MC900441946[1].w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7052">
              <a:off x="4731990" y="3669215"/>
              <a:ext cx="4212445" cy="1563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Овал 76"/>
            <p:cNvSpPr/>
            <p:nvPr/>
          </p:nvSpPr>
          <p:spPr bwMode="auto">
            <a:xfrm>
              <a:off x="8806807" y="5893100"/>
              <a:ext cx="443635" cy="42937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9525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8" name="Прямоугольник 77"/>
            <p:cNvSpPr>
              <a:spLocks noChangeArrowheads="1"/>
            </p:cNvSpPr>
            <p:nvPr/>
          </p:nvSpPr>
          <p:spPr bwMode="auto">
            <a:xfrm>
              <a:off x="9250441" y="5991101"/>
              <a:ext cx="1337480" cy="486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63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306" tIns="52153" rIns="104306" bIns="52153">
              <a:spAutoFit/>
            </a:bodyPr>
            <a:lstStyle/>
            <a:p>
              <a:r>
                <a:rPr lang="ru-RU" sz="24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Москва</a:t>
              </a:r>
              <a:endParaRPr lang="ru-RU" sz="2400" b="1" i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0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Грузооборот российских портов Балтийского моря в 201</a:t>
            </a:r>
            <a:r>
              <a:rPr lang="en-US" sz="2800" dirty="0" smtClean="0">
                <a:latin typeface="Arial Black" panose="020B0A04020102020204" pitchFamily="34" charset="0"/>
              </a:rPr>
              <a:t>4</a:t>
            </a:r>
            <a:r>
              <a:rPr lang="ru-RU" sz="2800" dirty="0" smtClean="0">
                <a:latin typeface="Arial Black" panose="020B0A04020102020204" pitchFamily="34" charset="0"/>
              </a:rPr>
              <a:t> г.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606060"/>
                </a:solidFill>
              </a:rPr>
              <a:t>http://www.morproekt.ru/</a:t>
            </a:r>
            <a:endParaRPr lang="ru-RU" dirty="0">
              <a:solidFill>
                <a:srgbClr val="606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42B157-1DE9-47BE-95E0-2EBEB9445187}" type="slidenum">
              <a:rPr lang="ru-RU" smtClean="0">
                <a:solidFill>
                  <a:srgbClr val="606060"/>
                </a:solidFill>
              </a:rPr>
              <a:pPr>
                <a:defRPr/>
              </a:pPr>
              <a:t>9</a:t>
            </a:fld>
            <a:endParaRPr lang="ru-RU">
              <a:solidFill>
                <a:srgbClr val="606060"/>
              </a:solidFill>
            </a:endParaRPr>
          </a:p>
        </p:txBody>
      </p:sp>
      <p:sp>
        <p:nvSpPr>
          <p:cNvPr id="35" name="Дата 3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7B76C3C-46F2-40B7-8876-9FFE55CF6E4F}" type="datetime1">
              <a:rPr lang="ru-RU" smtClean="0">
                <a:solidFill>
                  <a:srgbClr val="606060"/>
                </a:solidFill>
                <a:latin typeface="Arial"/>
                <a:cs typeface="Arial" charset="0"/>
              </a:rPr>
              <a:pPr>
                <a:defRPr/>
              </a:pPr>
              <a:t>24.06.2015</a:t>
            </a:fld>
            <a:endParaRPr lang="ru-RU" dirty="0">
              <a:solidFill>
                <a:srgbClr val="60606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983481"/>
              </p:ext>
            </p:extLst>
          </p:nvPr>
        </p:nvGraphicFramePr>
        <p:xfrm>
          <a:off x="162124" y="1044327"/>
          <a:ext cx="104411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88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Оформление по умолчанию">
  <a:themeElements>
    <a:clrScheme name="эскин">
      <a:dk1>
        <a:srgbClr val="FFFFFF"/>
      </a:dk1>
      <a:lt1>
        <a:srgbClr val="FFFFFF"/>
      </a:lt1>
      <a:dk2>
        <a:srgbClr val="00547E"/>
      </a:dk2>
      <a:lt2>
        <a:srgbClr val="3F3F3F"/>
      </a:lt2>
      <a:accent1>
        <a:srgbClr val="606060"/>
      </a:accent1>
      <a:accent2>
        <a:srgbClr val="C00000"/>
      </a:accent2>
      <a:accent3>
        <a:srgbClr val="FFFFFF"/>
      </a:accent3>
      <a:accent4>
        <a:srgbClr val="000000"/>
      </a:accent4>
      <a:accent5>
        <a:srgbClr val="7F7F7F"/>
      </a:accent5>
      <a:accent6>
        <a:srgbClr val="00547E"/>
      </a:accent6>
      <a:hlink>
        <a:srgbClr val="CCCCCC"/>
      </a:hlink>
      <a:folHlink>
        <a:srgbClr val="00547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21376</TotalTime>
  <Words>6176</Words>
  <Application>Microsoft Office PowerPoint</Application>
  <PresentationFormat>Произвольный</PresentationFormat>
  <Paragraphs>991</Paragraphs>
  <Slides>43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6_Оформление по умолчанию</vt:lpstr>
      <vt:lpstr>Оформление по умолчанию</vt:lpstr>
      <vt:lpstr> г. Санкт-Петербург, ул. Гжатская, д. 21, корп. 2, лит. "А", 4-й этаж Телефон: (812) 333-13-10, Факс: (812) 333-13-11 e-mail: mct@morproekt.ru     www.morproekt.ru </vt:lpstr>
      <vt:lpstr>OOO «Морстройтехнология» (МСТ )</vt:lpstr>
      <vt:lpstr>Грузооборот российских портов  по видам грузов, 2005-2014 гг.</vt:lpstr>
      <vt:lpstr>Структура грузооборота российских портов по видам грузов в 2014 г.</vt:lpstr>
      <vt:lpstr>Динамика и структура грузооборота  по бассейнам, 2005-2014 гг.</vt:lpstr>
      <vt:lpstr>Транзит российских внешнеэкономических грузов через нероссийские порты, 2006-2014 г.</vt:lpstr>
      <vt:lpstr>Соотношение объёмов перевалки внешнеторговых грузов РФ через морские порты РФ, Балтии и Украины за 2014 г.</vt:lpstr>
      <vt:lpstr>Порты Балтийского моря</vt:lpstr>
      <vt:lpstr>Грузооборот российских портов Балтийского моря в 2014 г.</vt:lpstr>
      <vt:lpstr>Основные разработки проектов  внутренней гавани Санкт-Петербурга</vt:lpstr>
      <vt:lpstr>ММПК «Бронка» - глубоководный порт СПб</vt:lpstr>
      <vt:lpstr>Порт Усть-Луга</vt:lpstr>
      <vt:lpstr>Развитие газохимического кластера  в порту Усть-Луга</vt:lpstr>
      <vt:lpstr>Порт Высоцк</vt:lpstr>
      <vt:lpstr>Порт Приморск</vt:lpstr>
      <vt:lpstr>Бункеровка СПГ</vt:lpstr>
      <vt:lpstr>Основные порты  Арктического бассейна РФ</vt:lpstr>
      <vt:lpstr>Грузооборот российских портов арктического бассейна в 2014 г.</vt:lpstr>
      <vt:lpstr>Мурманский транспортный узел</vt:lpstr>
      <vt:lpstr>ОАО «Мурманский морской торговый порт»</vt:lpstr>
      <vt:lpstr>Строительство перегрузочного терминала  МТФ ОАО «ГМК «Норильский Никель»</vt:lpstr>
      <vt:lpstr> ООО «Морской торговый порт Лавна» </vt:lpstr>
      <vt:lpstr>Порты Обской губы</vt:lpstr>
      <vt:lpstr>Нефтяной Терминал Таналау</vt:lpstr>
      <vt:lpstr>Порты Черного и Азовского морей</vt:lpstr>
      <vt:lpstr>Грузооборот российских портов  Черного моря в 2014 г.</vt:lpstr>
      <vt:lpstr>Порт Новороссийск –  контейнерные терминалы</vt:lpstr>
      <vt:lpstr>Порт Новороссийск –  навалочные терминалы</vt:lpstr>
      <vt:lpstr>Порт Новороссийск –  нефтеналивные терминалы</vt:lpstr>
      <vt:lpstr>Сухогрузный район порта Тамань</vt:lpstr>
      <vt:lpstr>Действующий порт Тамань. ЗАО «ОТЭКО»</vt:lpstr>
      <vt:lpstr>Российские порты Каспийского моря</vt:lpstr>
      <vt:lpstr>Порт Махачкала</vt:lpstr>
      <vt:lpstr>Порты Дальнего Востока РФ</vt:lpstr>
      <vt:lpstr>Грузооборот российских портов Дальневосточного бассейна в 2014 г.</vt:lpstr>
      <vt:lpstr>Порт Восточный</vt:lpstr>
      <vt:lpstr>Порт Козьмино</vt:lpstr>
      <vt:lpstr>Порт Ванино</vt:lpstr>
      <vt:lpstr>Порты Находка, Славянка, Посьет</vt:lpstr>
      <vt:lpstr>ООО "Морской порт Суходол"</vt:lpstr>
      <vt:lpstr>ООО «Порт Вера»</vt:lpstr>
      <vt:lpstr>Развитие железнодорожной инфраструктуры отстает от потребностей терминалов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Чернякова Вера Абрамовна</dc:creator>
  <cp:lastModifiedBy>Гопкало Ольга Олеговна</cp:lastModifiedBy>
  <cp:revision>280</cp:revision>
  <cp:lastPrinted>2015-06-24T13:36:33Z</cp:lastPrinted>
  <dcterms:modified xsi:type="dcterms:W3CDTF">2015-06-24T15:11:58Z</dcterms:modified>
</cp:coreProperties>
</file>