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338" y="-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66118295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92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33" name="mr_RU_3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816316" y="85361"/>
            <a:ext cx="5372169" cy="77653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35" name="Shape 35"/>
          <p:cNvSpPr/>
          <p:nvPr/>
        </p:nvSpPr>
        <p:spPr>
          <a:xfrm>
            <a:off x="563299" y="2754827"/>
            <a:ext cx="11707338" cy="5304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R="155575" lvl="0" defTabSz="449580">
              <a:spcBef>
                <a:spcPts val="500"/>
              </a:spcBef>
              <a:defRPr sz="1800"/>
            </a:pPr>
            <a:r>
              <a:rPr sz="31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Сергеев</a:t>
            </a:r>
            <a:r>
              <a:rPr sz="31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1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Владимир</a:t>
            </a:r>
            <a:r>
              <a:rPr sz="31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1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Александрович</a:t>
            </a:r>
            <a:endParaRPr sz="3100" dirty="0">
              <a:uFill>
                <a:solidFill>
                  <a:srgbClr val="808080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председатель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Совета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саморегулируемой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организации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«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Российская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Ассоциация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Морских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и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Речных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 smtClean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Бункеровщиков</a:t>
            </a:r>
            <a:r>
              <a:rPr sz="2200" dirty="0" smtClean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»</a:t>
            </a: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lang="en-US" sz="2200" dirty="0" smtClean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r>
              <a:rPr lang="ru-RU" sz="3200" b="1" dirty="0" smtClean="0"/>
              <a:t>Предложения о мерах государственной поддержки участников российского рынка бункеровки судов </a:t>
            </a:r>
            <a:r>
              <a:rPr lang="ru-RU" sz="3200" b="1" dirty="0"/>
              <a:t>в связи с глобальными политическими и экономическими переменами. Ход реализации инициатив </a:t>
            </a:r>
            <a:r>
              <a:rPr lang="ru-RU" sz="3200" b="1" dirty="0" smtClean="0"/>
              <a:t>Ассоциации.</a:t>
            </a: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lang="ru-RU"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lang="ru-RU" sz="2200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23-24 </a:t>
            </a:r>
            <a:r>
              <a:rPr lang="ru-RU" sz="2200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июня 2022 </a:t>
            </a:r>
            <a:r>
              <a:rPr lang="ru-RU" sz="2200" dirty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г., </a:t>
            </a:r>
            <a:r>
              <a:rPr lang="ru-RU" sz="2200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Санкт-Петербург </a:t>
            </a:r>
            <a:endParaRPr sz="2200" dirty="0">
              <a:solidFill>
                <a:srgbClr val="C82506"/>
              </a:solidFill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3808" y="1060376"/>
            <a:ext cx="10748873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9)   Обнуление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ввозных таможенных пошлин и ставки налога на добавленную стоимость на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приобретаемый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судовладельцами судовой ЗИП, оборудование и суда. Отмена таможенных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сборов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, ввозной антидемпинговой пошлины на запасные части и расходные материалы для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восстановительного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ремонта судов, при условии подтверждения целевого использования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от импортера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к каждой таможенной декларации.</a:t>
            </a:r>
            <a:endParaRPr lang="ru-RU" sz="24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4880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3808" y="1060376"/>
            <a:ext cx="10748873" cy="285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10)  Введение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, в порядке предусмотренном постановлением Правительства РФ от 12 марта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2022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года № 353, минимум на 12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(двенадцать) месяцев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моратория на проведения очередных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внеочередных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освидетельствований судов российскими организациями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уполномоченными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на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классификацию и освидетельствования судов.</a:t>
            </a:r>
            <a:endParaRPr lang="ru-RU" sz="24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167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3808" y="1060376"/>
            <a:ext cx="10748873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+mj-lt"/>
              </a:rPr>
              <a:t>11</a:t>
            </a:r>
            <a:r>
              <a:rPr lang="ru-RU" sz="2400" b="1" dirty="0" smtClean="0">
                <a:latin typeface="+mj-lt"/>
              </a:rPr>
              <a:t>) 	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Отмена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обязательного одобрения российскими организациями,  уполномоченными на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классификацию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и освидетельствования судов, материалов и изделий, применяемых при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ремонте судов.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возросшим качеством продукции и материалов, выпускаемых для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внутреннего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рынка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значительной зависимостью российского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флота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поставок 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проводящих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Российской Федерации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санкционную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политику европейских 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американских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компаний, особенно 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части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запчастей для двигателей, кранового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оборудования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гидравлики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д. (при условии обязанности судовладельца предоставить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сертификаты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запасные части, которые невозможно получить при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отказе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производителя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необходимо отменить обязательное одобрение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российскими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организациями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уполномоченными на классификацию 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освидетельствования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материалов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изделий, применяемых при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ремонте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483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27963" y="539467"/>
            <a:ext cx="10748873" cy="787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12) Освобождение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эксплуатирующих суда-бункеровщики судоходных компаний от уплаты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таможенных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и налоговых платежей по аналогии с РМРС (создание аналогичного реестра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судов-бункеровщиков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22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уменьшения себестоимости услуг по бункеровке возможно рассмотреть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освобождение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оперирующих судами-бункеровщиками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судоходных компаний от уплаты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таможенных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налоговых платежей в отношении судов-бункеровщиков по аналогии с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судами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внесенными в Российский морской регистр судоходства (далее - РМРС).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момент, регистрация судов в РМРС предоставляет судовладельцу право: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использование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таможенных и налоговых льгот: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освобождение от уплаты таможенных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платежей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(пошлины и НДС) при ввозе судна на таможенную территорию ЕАЭС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	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освобождение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уплаты транспортного налога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	        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уплаты налога на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имущество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освобождение от уплаты страховых взносов в ФСС и ПФР;        -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освобождение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уплаты налога на прибыль доходов, полученных при осуществлении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международных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перевозок грузов (сдаче судна в аренду для осуществления таких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перевозок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Представляется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если такие льготы будут предоставлены судовладельцам,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эксплуатирующим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суда-бункеровщики, то данное обстоятельство будет являться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позитивным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зрения поддержания участников рынка бункеровки судов.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835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27962" y="528138"/>
            <a:ext cx="10748873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наиболее значимых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достигнутых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Саморегулируемой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 «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Ассоциация Морских и Речных Бункеровщиков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добилась исключения деятельности по бункеровке судов из сферы действия значительно ужесточающего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порядку осуществлению погрузочно-разгрузочной деятельности с нефтью и нефтепродуктами проекта № 1193668-1 Федерального закона о внесении изменений в отдельные законодательные акты Российской Федерации (в части регулирования погрузочно-разгрузочной деятельности с содержащими загрязняющие вещества грузами, осуществляемой в морских портах, во внутренних морских водах, территориальном море и исключительной экономической зоне Российской Федерации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добилась исключения деятельности по бункеровке судов от требования по лицензированию, инициировав внесение соответствующих изменений в Постановление Правительства Российской Федерации, которым утверждено Положение о лицензировании погрузочно-разгрузочной деятельности применительно к опасным грузам на внутреннем водном транспорте, в морских портах. 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проведения «регуляторной гильотины» добилась отмены и переиздания в редакции с исключением содержащихся в прежней редакции избыточных препятствующих осуществлению деятельности по бункеровке судов положений постановления Правительства Российской Федерации «Об организации предупреждения и ликвидации разливов нефти и нефтепродуктов на континентальном шельфе Российской Федерации, во внутренних морских водах, в территориальном море и прилежащей зоне Российской Федерации».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по неизвестным причинам, указанное  Постановление Правительства Российской Федерации в итоге было издано в отличной от согласованной в результате проведенной «регуляторной гильотины»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 и Ассоциация продолжает добиваться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приведения указанного Постановления Правительства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редакцией согласованной в результате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регуляторной гильотины»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1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27963" y="660261"/>
            <a:ext cx="10748873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проведения «регуляторной гильотины» добилась отмены и переиздания в редакции с исключением содержащихся в прежней редакции избыточных препятствующих осуществлению деятельности по бункеровке судов положений приказа Минтранса России «Об утверждении Порядка проведения тренировочных учений перед утверждением плана предупреждения и ликвидации разливов нефти и нефтепродуктов при осуществлении деятельности по перевалке нефти и нефтепродуктов, бункеровке (заправке) судов с использованием специализированных судов, предназначенных для бункеровки (судов-бункеровщиков)».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по неизвестным причинам, указанный приказ Минтранса России в итоге был издан в отличной от согласованной в результате проведенной «регуляторной гильотины» редакции, в силу чего Ассоциация до настоящего времени вынуждена добиваться приведения указанного приказа Минтранса России в соответствие с редакцией согласованной в результате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регуляторной гильотины»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342900" indent="-342900" algn="just">
              <a:buFont typeface="+mj-lt"/>
              <a:buAutoNum type="arabicPeriod" startAt="4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проведения «регуляторной гильотины» добилась отмены и переиздания в редакции существенно смягчающей требования к составу сил и средств постоянной готовности, предназначенных для предупреждения и ликвидации разливов нефти и нефтепродуктов, приказа Минтранса России «Об утверждении Требований к составу сил и средств постоянной готовности, предназначенных для предупреждения и ликвидации разливов нефти и нефтепродуктов на континентальном шельфе Российской Федерации, во внутренних морских водах, в территориальном море и прилежащей зоне Российской Федерации».</a:t>
            </a:r>
          </a:p>
          <a:p>
            <a:pPr marL="342900" indent="-342900" algn="just">
              <a:buFont typeface="+mj-lt"/>
              <a:buAutoNum type="arabicPeriod" startAt="4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проведения «регуляторной гильотины» добилась отмены и переиздания в редакции существенно смягчающей требования в части предоставления права плавания без лоцмана капитанам судов, осуществляющих операции по обслуживанию и снабжению судов, находящихся в акватории порта, Приказа Минтранса России «Об утверждении Порядка предоставления капитану судна права осуществлять плавание без лоцмана в районах обязательной лоцманской проводки судов».</a:t>
            </a:r>
          </a:p>
        </p:txBody>
      </p:sp>
    </p:spTree>
    <p:extLst>
      <p:ext uri="{BB962C8B-B14F-4D97-AF65-F5344CB8AC3E}">
        <p14:creationId xmlns:p14="http://schemas.microsoft.com/office/powerpoint/2010/main" val="32702092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9476" y="664867"/>
            <a:ext cx="11436425" cy="8817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7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добивается совершенствования законодательства регулирующего бункеровку судов в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Рабочей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 по совершенствованию законодательства при Секции морского и речного транспорта Экспертного совета по транспорту при Комитете Государственной Думы по транспорту и строительству и рабочих групп при правительстве Российской Федерации по регуляторной гильотине в сфере водного транспорта и транспортной  безопасности.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Речь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 идет об инициативе членов Ассоциации по проработке и внесению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    	изменений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законодательство:</a:t>
            </a:r>
          </a:p>
          <a:p>
            <a:pPr algn="just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внесение изменений в Федеральный закон от 31 июля 1998 года N 155-ФЗ «О внутренних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морских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водах, территориальном море и прилежащей зоне Российской Федерации» и в иные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в части исключения избыточного требования о наличии планов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разливов нефти и нефтепродуктов, предъявляемого к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бункеровочным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компаниям,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осуществляющим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бункеровку судов с использованием танкеров-бункеровщиков;</a:t>
            </a:r>
          </a:p>
          <a:p>
            <a:pPr algn="just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внесение в действующее законодательство изменений уточняющего характера в части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закрытого перечня объектов государственной экологической экспертизы во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морских водах, территориальном море и на континентальном шельфе 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о проведении государственной экологической экспертизы в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по бункеровке судов в морских портах;</a:t>
            </a:r>
          </a:p>
          <a:p>
            <a:pPr algn="just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внесение в действующее законодательство изменений уточняющего характера в части 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о лицензировании деятельности по обработке, утилизации 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обезвреживанию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морских судах отходов II - IV классов образовавшихся в процессе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судов, если такие суда оборудованы специальными системами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утилизации и обезвреживания отходов в соответствии с требованиями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 по предотвращению загрязнения с судов 1973 года (Конвенции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МАРПОЛ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1973. 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вышеуказанные инициативы членов Ассоциации включены в План работы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Секции.</a:t>
            </a:r>
            <a:endParaRPr lang="ru-RU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35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22" y="447644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35" name="Shape 35"/>
          <p:cNvSpPr/>
          <p:nvPr/>
        </p:nvSpPr>
        <p:spPr>
          <a:xfrm>
            <a:off x="563299" y="5186261"/>
            <a:ext cx="11707338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solidFill>
                <a:srgbClr val="C82506"/>
              </a:solidFill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1674" y="733396"/>
            <a:ext cx="11336378" cy="8286808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ru-RU" sz="3400" b="1" dirty="0" smtClean="0"/>
              <a:t>    1</a:t>
            </a:r>
            <a:r>
              <a:rPr lang="ru-RU" sz="3400" b="1" dirty="0" smtClean="0"/>
              <a:t>) </a:t>
            </a:r>
            <a:r>
              <a:rPr lang="ru-RU" sz="3400" b="1" u="sng" dirty="0" smtClean="0"/>
              <a:t>Внесение изменений </a:t>
            </a:r>
            <a:r>
              <a:rPr lang="ru-RU" sz="3400" b="1" u="sng" dirty="0"/>
              <a:t>в налоговое законодательство</a:t>
            </a:r>
            <a:r>
              <a:rPr lang="ru-RU" sz="3400" b="1" dirty="0"/>
              <a:t>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900" b="1" dirty="0" smtClean="0">
                <a:latin typeface="Helvetica Light"/>
                <a:cs typeface="Times New Roman" panose="02020603050405020304" pitchFamily="18" charset="0"/>
              </a:rPr>
              <a:t>	- </a:t>
            </a:r>
            <a:r>
              <a:rPr lang="ru-RU" sz="2900" b="1" dirty="0" smtClean="0">
                <a:latin typeface="Helvetica Light"/>
                <a:cs typeface="Times New Roman" panose="02020603050405020304" pitchFamily="18" charset="0"/>
              </a:rPr>
              <a:t>в </a:t>
            </a:r>
            <a:r>
              <a:rPr lang="ru-RU" sz="2900" b="1" dirty="0">
                <a:latin typeface="Helvetica Light"/>
                <a:cs typeface="Times New Roman" panose="02020603050405020304" pitchFamily="18" charset="0"/>
              </a:rPr>
              <a:t>части изменения порядка налогового администрирования предусматривающего как существенное сокращение сроков возмещения акциза и применение вычета акциза при осуществлении операций с использованием  средних дистиллятов, вовлекаемых для получения путем  смешения нефтепродуктов </a:t>
            </a:r>
            <a:r>
              <a:rPr lang="ru-RU" sz="2900" b="1" dirty="0" err="1">
                <a:latin typeface="Helvetica Light"/>
                <a:cs typeface="Times New Roman" panose="02020603050405020304" pitchFamily="18" charset="0"/>
              </a:rPr>
              <a:t>низкосернистого</a:t>
            </a:r>
            <a:r>
              <a:rPr lang="ru-RU" sz="2900" b="1" dirty="0">
                <a:latin typeface="Helvetica Light"/>
                <a:cs typeface="Times New Roman" panose="02020603050405020304" pitchFamily="18" charset="0"/>
              </a:rPr>
              <a:t> судового топлива, соответствующего требованиям Правила 14 Приложения VI к Конвенции МАРПОЛ (что даст возможность российским судоходным и </a:t>
            </a:r>
            <a:r>
              <a:rPr lang="ru-RU" sz="2900" b="1" dirty="0" err="1">
                <a:latin typeface="Helvetica Light"/>
                <a:cs typeface="Times New Roman" panose="02020603050405020304" pitchFamily="18" charset="0"/>
              </a:rPr>
              <a:t>бункеровочным</a:t>
            </a:r>
            <a:r>
              <a:rPr lang="ru-RU" sz="2900" b="1" dirty="0">
                <a:latin typeface="Helvetica Light"/>
                <a:cs typeface="Times New Roman" panose="02020603050405020304" pitchFamily="18" charset="0"/>
              </a:rPr>
              <a:t> компаниям, участвующим в обороте полученного смешением </a:t>
            </a:r>
            <a:r>
              <a:rPr lang="ru-RU" sz="2900" b="1" dirty="0" err="1">
                <a:latin typeface="Helvetica Light"/>
                <a:cs typeface="Times New Roman" panose="02020603050405020304" pitchFamily="18" charset="0"/>
              </a:rPr>
              <a:t>низкосернистого</a:t>
            </a:r>
            <a:r>
              <a:rPr lang="ru-RU" sz="2900" b="1" dirty="0">
                <a:latin typeface="Helvetica Light"/>
                <a:cs typeface="Times New Roman" panose="02020603050405020304" pitchFamily="18" charset="0"/>
              </a:rPr>
              <a:t> судового топлива, применять вычет по акцизу на вовлеченные в смешение при получении судового топлива средние дистилляты, снижая стоимость судового топлива и увеличивая его предложение на рынке);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900" b="1" dirty="0">
                <a:latin typeface="Helvetica Light"/>
                <a:cs typeface="Times New Roman" panose="02020603050405020304" pitchFamily="18" charset="0"/>
              </a:rPr>
              <a:t>	</a:t>
            </a:r>
            <a:r>
              <a:rPr lang="ru-RU" sz="2900" b="1" dirty="0" smtClean="0">
                <a:latin typeface="Helvetica Light"/>
                <a:cs typeface="Times New Roman" panose="02020603050405020304" pitchFamily="18" charset="0"/>
              </a:rPr>
              <a:t>- </a:t>
            </a:r>
            <a:r>
              <a:rPr lang="ru-RU" sz="2900" b="1" dirty="0" smtClean="0">
                <a:latin typeface="Helvetica Light"/>
                <a:cs typeface="Times New Roman" panose="02020603050405020304" pitchFamily="18" charset="0"/>
              </a:rPr>
              <a:t>в </a:t>
            </a:r>
            <a:r>
              <a:rPr lang="ru-RU" sz="2900" b="1" dirty="0">
                <a:latin typeface="Helvetica Light"/>
                <a:cs typeface="Times New Roman" panose="02020603050405020304" pitchFamily="18" charset="0"/>
              </a:rPr>
              <a:t>части закрепления возможности  применения вычета по акцизу на дизельное топливо, при его вовлечении в смешение наряду со средними дистиллятами при получении судового топлива (что даст возможность российским судоходным и </a:t>
            </a:r>
            <a:r>
              <a:rPr lang="ru-RU" sz="2900" b="1" dirty="0" err="1">
                <a:latin typeface="Helvetica Light"/>
                <a:cs typeface="Times New Roman" panose="02020603050405020304" pitchFamily="18" charset="0"/>
              </a:rPr>
              <a:t>бункеровочным</a:t>
            </a:r>
            <a:r>
              <a:rPr lang="ru-RU" sz="2900" b="1" dirty="0">
                <a:latin typeface="Helvetica Light"/>
                <a:cs typeface="Times New Roman" panose="02020603050405020304" pitchFamily="18" charset="0"/>
              </a:rPr>
              <a:t> компаниям, участвующим в обороте полученного смешением </a:t>
            </a:r>
            <a:r>
              <a:rPr lang="ru-RU" sz="2900" b="1" dirty="0" err="1">
                <a:latin typeface="Helvetica Light"/>
                <a:cs typeface="Times New Roman" panose="02020603050405020304" pitchFamily="18" charset="0"/>
              </a:rPr>
              <a:t>низкосернистого</a:t>
            </a:r>
            <a:r>
              <a:rPr lang="ru-RU" sz="2900" b="1" dirty="0">
                <a:latin typeface="Helvetica Light"/>
                <a:cs typeface="Times New Roman" panose="02020603050405020304" pitchFamily="18" charset="0"/>
              </a:rPr>
              <a:t> судового топлива, применять вычет по акцизу на вовлеченное в смешение при получении судового топлива дизельное топливо, снижая стоимость судового топлива и увеличивая его предложение на рынке);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900" b="1" dirty="0" smtClean="0">
                <a:latin typeface="Helvetica Light"/>
                <a:cs typeface="Times New Roman" panose="02020603050405020304" pitchFamily="18" charset="0"/>
              </a:rPr>
              <a:t>	- </a:t>
            </a:r>
            <a:r>
              <a:rPr lang="ru-RU" sz="2900" b="1" dirty="0">
                <a:latin typeface="Helvetica Light"/>
                <a:cs typeface="Times New Roman" panose="02020603050405020304" pitchFamily="18" charset="0"/>
              </a:rPr>
              <a:t>в части установления ускоренного возврата НДС (не дожидаясь трехмесячного периода, отведенного на проведение камеральной проверки) для компаний, благонадежность которых соответствует определенным критериям</a:t>
            </a:r>
            <a:r>
              <a:rPr lang="ru-RU" sz="2900" b="1" dirty="0" smtClean="0">
                <a:latin typeface="Helvetica Light"/>
                <a:cs typeface="Times New Roman" panose="02020603050405020304" pitchFamily="18" charset="0"/>
              </a:rPr>
              <a:t>.</a:t>
            </a:r>
            <a:endParaRPr lang="ru-RU" sz="2900" b="1" dirty="0">
              <a:latin typeface="Helvetica Ligh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964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2202" y="660646"/>
            <a:ext cx="11344736" cy="8432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arenR" startAt="2"/>
            </a:pPr>
            <a:r>
              <a:rPr lang="ru-RU" sz="2100" b="1" dirty="0" smtClean="0">
                <a:latin typeface="Helvetica Light"/>
                <a:cs typeface="Times New Roman" panose="02020603050405020304" pitchFamily="18" charset="0"/>
              </a:rPr>
              <a:t>Предоставление </a:t>
            </a:r>
            <a:r>
              <a:rPr lang="ru-RU" sz="2100" b="1" dirty="0">
                <a:latin typeface="Helvetica Light"/>
                <a:cs typeface="Times New Roman" panose="02020603050405020304" pitchFamily="18" charset="0"/>
              </a:rPr>
              <a:t>за счет средств бюджета субсидирования железнодорожного тарифа при </a:t>
            </a:r>
            <a:r>
              <a:rPr lang="en-US" sz="2100" b="1" dirty="0">
                <a:latin typeface="Helvetica Light"/>
                <a:cs typeface="Times New Roman" panose="02020603050405020304" pitchFamily="18" charset="0"/>
              </a:rPr>
              <a:t>	</a:t>
            </a:r>
            <a:r>
              <a:rPr lang="ru-RU" sz="2100" b="1" dirty="0" smtClean="0">
                <a:latin typeface="Helvetica Light"/>
                <a:cs typeface="Times New Roman" panose="02020603050405020304" pitchFamily="18" charset="0"/>
              </a:rPr>
              <a:t>перевозках </a:t>
            </a:r>
            <a:r>
              <a:rPr lang="ru-RU" sz="2100" b="1" dirty="0">
                <a:latin typeface="Helvetica Light"/>
                <a:cs typeface="Times New Roman" panose="02020603050405020304" pitchFamily="18" charset="0"/>
              </a:rPr>
              <a:t>судового топлива ж/д транспортом (в том числе и в отношении мазута и </a:t>
            </a:r>
            <a:r>
              <a:rPr lang="en-US" sz="2100" b="1" dirty="0" smtClean="0">
                <a:latin typeface="Helvetica Light"/>
                <a:cs typeface="Times New Roman" panose="02020603050405020304" pitchFamily="18" charset="0"/>
              </a:rPr>
              <a:t>	</a:t>
            </a:r>
            <a:r>
              <a:rPr lang="ru-RU" sz="2100" b="1" dirty="0" smtClean="0">
                <a:latin typeface="Helvetica Light"/>
                <a:cs typeface="Times New Roman" panose="02020603050405020304" pitchFamily="18" charset="0"/>
              </a:rPr>
              <a:t>средних </a:t>
            </a:r>
            <a:r>
              <a:rPr lang="ru-RU" sz="2100" b="1" dirty="0">
                <a:latin typeface="Helvetica Light"/>
                <a:cs typeface="Times New Roman" panose="02020603050405020304" pitchFamily="18" charset="0"/>
              </a:rPr>
              <a:t>дистиллятов, являющихся основой для получения судового топлива путем </a:t>
            </a:r>
            <a:r>
              <a:rPr lang="en-US" sz="2100" b="1" dirty="0" smtClean="0">
                <a:latin typeface="Helvetica Light"/>
                <a:cs typeface="Times New Roman" panose="02020603050405020304" pitchFamily="18" charset="0"/>
              </a:rPr>
              <a:t>	</a:t>
            </a:r>
            <a:r>
              <a:rPr lang="ru-RU" sz="2100" b="1" dirty="0" smtClean="0">
                <a:latin typeface="Helvetica Light"/>
                <a:cs typeface="Times New Roman" panose="02020603050405020304" pitchFamily="18" charset="0"/>
              </a:rPr>
              <a:t>смешения</a:t>
            </a:r>
            <a:r>
              <a:rPr lang="ru-RU" sz="2100" b="1" dirty="0">
                <a:latin typeface="Helvetica Light"/>
                <a:cs typeface="Times New Roman" panose="02020603050405020304" pitchFamily="18" charset="0"/>
              </a:rPr>
              <a:t>) в Дальневосточный федеральный округ и арктические регионы России из </a:t>
            </a:r>
            <a:r>
              <a:rPr lang="en-US" sz="2100" b="1" dirty="0" smtClean="0">
                <a:latin typeface="Helvetica Light"/>
                <a:cs typeface="Times New Roman" panose="02020603050405020304" pitchFamily="18" charset="0"/>
              </a:rPr>
              <a:t>	</a:t>
            </a:r>
            <a:r>
              <a:rPr lang="ru-RU" sz="2100" b="1" dirty="0" smtClean="0">
                <a:latin typeface="Helvetica Light"/>
                <a:cs typeface="Times New Roman" panose="02020603050405020304" pitchFamily="18" charset="0"/>
              </a:rPr>
              <a:t>других </a:t>
            </a:r>
            <a:r>
              <a:rPr lang="ru-RU" sz="2100" b="1" dirty="0">
                <a:latin typeface="Helvetica Light"/>
                <a:cs typeface="Times New Roman" panose="02020603050405020304" pitchFamily="18" charset="0"/>
              </a:rPr>
              <a:t>регионов, по аналогии с постановлением правительства РФ от 28 декабря 2021 года </a:t>
            </a:r>
            <a:r>
              <a:rPr lang="en-US" sz="2100" b="1" dirty="0" smtClean="0">
                <a:latin typeface="Helvetica Light"/>
                <a:cs typeface="Times New Roman" panose="02020603050405020304" pitchFamily="18" charset="0"/>
              </a:rPr>
              <a:t>	</a:t>
            </a:r>
            <a:r>
              <a:rPr lang="ru-RU" sz="2100" b="1" dirty="0" smtClean="0">
                <a:latin typeface="Helvetica Light"/>
                <a:cs typeface="Times New Roman" panose="02020603050405020304" pitchFamily="18" charset="0"/>
              </a:rPr>
              <a:t>№2508 </a:t>
            </a:r>
            <a:r>
              <a:rPr lang="ru-RU" sz="2100" b="1" dirty="0">
                <a:latin typeface="Helvetica Light"/>
                <a:cs typeface="Times New Roman" panose="02020603050405020304" pitchFamily="18" charset="0"/>
              </a:rPr>
              <a:t>(возможно путем внесения изменений в указанное постановление в части его </a:t>
            </a:r>
            <a:r>
              <a:rPr lang="en-US" sz="2100" b="1" dirty="0" smtClean="0">
                <a:latin typeface="Helvetica Light"/>
                <a:cs typeface="Times New Roman" panose="02020603050405020304" pitchFamily="18" charset="0"/>
              </a:rPr>
              <a:t>	</a:t>
            </a:r>
            <a:r>
              <a:rPr lang="ru-RU" sz="2100" b="1" dirty="0" smtClean="0">
                <a:latin typeface="Helvetica Light"/>
                <a:cs typeface="Times New Roman" panose="02020603050405020304" pitchFamily="18" charset="0"/>
              </a:rPr>
              <a:t>дополнения </a:t>
            </a:r>
            <a:r>
              <a:rPr lang="ru-RU" sz="2100" b="1" dirty="0">
                <a:latin typeface="Helvetica Light"/>
                <a:cs typeface="Times New Roman" panose="02020603050405020304" pitchFamily="18" charset="0"/>
              </a:rPr>
              <a:t>судовым топливом и перечнем нефтепродуктов необходимых для получения </a:t>
            </a:r>
            <a:r>
              <a:rPr lang="en-US" sz="2100" b="1" dirty="0" smtClean="0">
                <a:latin typeface="Helvetica Light"/>
                <a:cs typeface="Times New Roman" panose="02020603050405020304" pitchFamily="18" charset="0"/>
              </a:rPr>
              <a:t>	</a:t>
            </a:r>
            <a:r>
              <a:rPr lang="ru-RU" sz="2100" b="1" dirty="0" smtClean="0">
                <a:latin typeface="Helvetica Light"/>
                <a:cs typeface="Times New Roman" panose="02020603050405020304" pitchFamily="18" charset="0"/>
              </a:rPr>
              <a:t>судового </a:t>
            </a:r>
            <a:r>
              <a:rPr lang="ru-RU" sz="2100" b="1" dirty="0">
                <a:latin typeface="Helvetica Light"/>
                <a:cs typeface="Times New Roman" panose="02020603050405020304" pitchFamily="18" charset="0"/>
              </a:rPr>
              <a:t>топлива путем смешения, перевозка которых субсидируется и существенного </a:t>
            </a:r>
            <a:r>
              <a:rPr lang="en-US" sz="2100" b="1" dirty="0" smtClean="0">
                <a:latin typeface="Helvetica Light"/>
                <a:cs typeface="Times New Roman" panose="02020603050405020304" pitchFamily="18" charset="0"/>
              </a:rPr>
              <a:t>	</a:t>
            </a:r>
            <a:r>
              <a:rPr lang="ru-RU" sz="2100" b="1" dirty="0" smtClean="0">
                <a:latin typeface="Helvetica Light"/>
                <a:cs typeface="Times New Roman" panose="02020603050405020304" pitchFamily="18" charset="0"/>
              </a:rPr>
              <a:t>увеличения </a:t>
            </a:r>
            <a:r>
              <a:rPr lang="ru-RU" sz="2100" b="1" dirty="0">
                <a:latin typeface="Helvetica Light"/>
                <a:cs typeface="Times New Roman" panose="02020603050405020304" pitchFamily="18" charset="0"/>
              </a:rPr>
              <a:t>размера таких субсидий по сравнению с указанными в данном постановлении </a:t>
            </a:r>
            <a:r>
              <a:rPr lang="en-US" sz="2100" b="1" dirty="0" smtClean="0">
                <a:latin typeface="Helvetica Light"/>
                <a:cs typeface="Times New Roman" panose="02020603050405020304" pitchFamily="18" charset="0"/>
              </a:rPr>
              <a:t>	</a:t>
            </a:r>
            <a:r>
              <a:rPr lang="ru-RU" sz="2100" b="1" dirty="0" smtClean="0">
                <a:latin typeface="Helvetica Light"/>
                <a:cs typeface="Times New Roman" panose="02020603050405020304" pitchFamily="18" charset="0"/>
              </a:rPr>
              <a:t>транспортом).</a:t>
            </a:r>
            <a:endParaRPr lang="en-US" sz="2100" b="1" dirty="0" smtClean="0">
              <a:latin typeface="Helvetica Light"/>
              <a:cs typeface="Times New Roman" panose="02020603050405020304" pitchFamily="18" charset="0"/>
            </a:endParaRPr>
          </a:p>
          <a:p>
            <a:pPr algn="l"/>
            <a:endParaRPr lang="ru-RU" sz="21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1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ru-RU" sz="21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Данная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мера дополнительно позволит снизить стоимость судового топлива в </a:t>
            </a:r>
            <a:r>
              <a:rPr lang="en-US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регионах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 указанные регионы находятся на значительном расстоянии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большинства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нефтеперерабатывающих производств, а железнодорожные тарифы на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перевозку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нефтепродуктов в указанные регионы из других регионов РФ значительно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удорожают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судовое топливо (например, размер ж/д тарифа на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перевозку 	нефтепродуктов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Ачинского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НПЗ (ст. Новая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Еловка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Вост. Сибирь, Красноярский край)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составляет до ст. Владивосток – 11368,89 рублей за тонну, из </a:t>
            </a:r>
            <a:r>
              <a:rPr lang="en-US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Омского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НПЗ 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Комбинатская, Зап. Сибирь, Омская область) составляет до ст.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Владивосток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13603,00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за тонну, ТАНЕКО (ст. Биклянь,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Татарстан, г.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Нижнекамск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составляет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ст. Владивосток – 16742,90 рублей за тонну).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898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8888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4646" y="682425"/>
            <a:ext cx="10892889" cy="8745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) </a:t>
            </a:r>
            <a:r>
              <a:rPr lang="ru-RU" sz="2000" b="1" u="sng" dirty="0" smtClean="0">
                <a:latin typeface="+mj-lt"/>
                <a:cs typeface="Times New Roman" panose="02020603050405020304" pitchFamily="18" charset="0"/>
              </a:rPr>
              <a:t>Снижение </a:t>
            </a:r>
            <a:r>
              <a:rPr lang="ru-RU" sz="2000" b="1" u="sng" dirty="0">
                <a:latin typeface="+mj-lt"/>
                <a:cs typeface="Times New Roman" panose="02020603050405020304" pitchFamily="18" charset="0"/>
              </a:rPr>
              <a:t>негативного воздействия от увеличения ключевой ставки  ЦБ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:</a:t>
            </a:r>
            <a:endParaRPr lang="en-US" sz="2000" b="1" dirty="0" smtClean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-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фиксация, по состоянию на  23 февраля 2022 года,  условий кредитования </a:t>
            </a:r>
            <a:r>
              <a:rPr lang="ru-RU" sz="2000" b="1" dirty="0" err="1">
                <a:latin typeface="+mj-lt"/>
                <a:cs typeface="Times New Roman" panose="02020603050405020304" pitchFamily="18" charset="0"/>
              </a:rPr>
              <a:t>бункеровочных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компаний, судовладельцев  и   др. организаций   по кредитам выданным до 23 февраля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2022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года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на цели,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связанные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с пополнением оборотных средств, 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ремонтами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строительством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судов, строительством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, модернизацией, реконструкцией причалов,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предназначенных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для перевалки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нефтепродуктов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+mj-lt"/>
                <a:cs typeface="Times New Roman" panose="02020603050405020304" pitchFamily="18" charset="0"/>
              </a:rPr>
              <a:t>нефтетерминалов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 и перегрузочных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комплексов нефтепродуктов (субсидирование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процентной ставки по кредитам);</a:t>
            </a:r>
          </a:p>
          <a:p>
            <a:pPr algn="just"/>
            <a:r>
              <a:rPr lang="en-US" sz="2000" b="1" dirty="0">
                <a:latin typeface="+mj-lt"/>
                <a:cs typeface="Times New Roman" panose="02020603050405020304" pitchFamily="18" charset="0"/>
              </a:rPr>
              <a:t>	</a:t>
            </a:r>
            <a:endParaRPr lang="ru-RU" sz="2000" b="1" dirty="0" smtClean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	-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	обеспечение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  возможности получения  организациями кредитов по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льготным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ставкам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на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финансирование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строительства танкерного флота, как на территории  РФ, так и за ее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пределами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а также строительства, модернизации,  реконструкции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причалов, предназначенных для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перевалки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нефтепродуктов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+mj-lt"/>
                <a:cs typeface="Times New Roman" panose="02020603050405020304" pitchFamily="18" charset="0"/>
              </a:rPr>
              <a:t>нефтетерминалов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 и перегрузочных комплексов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нефтепродуктов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редоставление льготных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кредитов лизинговым компаниям для 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приобретения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и строительства наливных судов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sz="2000" b="1" dirty="0" smtClean="0">
              <a:latin typeface="+mj-lt"/>
              <a:cs typeface="Times New Roman" panose="02020603050405020304" pitchFamily="18" charset="0"/>
            </a:endParaRPr>
          </a:p>
          <a:p>
            <a:pPr algn="l"/>
            <a:r>
              <a:rPr lang="ru-RU" sz="21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Производители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продают нефтепродукты (включая судовое топливо и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смешения компоненты) только при условии полной предоплате.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судов-бункеровщиков (суммарно во всех портах) по данным за 2020 год  – 218. Средний 	возраст судов - 34 года. За последние 10 лет построен только один специализированный </a:t>
            </a:r>
            <a:r>
              <a:rPr lang="ru-RU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бункеровочный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танкер (СПГ – бункеровщик «Дмитрий Менделеев» ГПНМБ), несколько танкеров 	было введено в эксплуатацию, но все они куплены за рубежом на вторичном рынке. При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по бункеровке судов, наряду с судами-бункеровщиками, как правило, 	используются причалы, предназначенные для перевалки нефтепродуктов, </a:t>
            </a:r>
            <a:r>
              <a:rPr lang="ru-RU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нефтетерминалы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перегрузочные комплексы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нефтепродуктов</a:t>
            </a:r>
            <a:r>
              <a:rPr lang="ru-RU" sz="2100" i="1" dirty="0" smtClean="0">
                <a:latin typeface="+mj-lt"/>
                <a:cs typeface="Times New Roman" panose="02020603050405020304" pitchFamily="18" charset="0"/>
              </a:rPr>
              <a:t>. </a:t>
            </a:r>
            <a:endParaRPr lang="ru-RU" sz="21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624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4493" y="844352"/>
            <a:ext cx="11416744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Helvetica Light"/>
                <a:cs typeface="Times New Roman" panose="02020603050405020304" pitchFamily="18" charset="0"/>
              </a:rPr>
              <a:t>4)  	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Перенос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в ТР ТС 013/2011 срока вступления в силу требования для внутренних перевозок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и/или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в целом исключения требования по норме содержания массовой доли серы в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судовых топливах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на уровне не более 0,5 %, до 2029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года</a:t>
            </a:r>
            <a:r>
              <a:rPr lang="ru-RU" sz="24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8126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5022" y="1132383"/>
            <a:ext cx="10919052" cy="7631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AutoNum type="arabicParenR" startAt="5"/>
            </a:pPr>
            <a:r>
              <a:rPr lang="ru-RU" sz="2400" b="1" dirty="0" smtClean="0">
                <a:latin typeface="Helvetica Light"/>
                <a:cs typeface="Times New Roman" panose="02020603050405020304" pitchFamily="18" charset="0"/>
              </a:rPr>
              <a:t>   Увеличение </a:t>
            </a:r>
            <a:r>
              <a:rPr lang="ru-RU" sz="2400" b="1" dirty="0">
                <a:latin typeface="Helvetica Light"/>
                <a:cs typeface="Times New Roman" panose="02020603050405020304" pitchFamily="18" charset="0"/>
              </a:rPr>
              <a:t>разрешенного объема бункеровок путем внесения соответствующих </a:t>
            </a:r>
            <a:r>
              <a:rPr lang="ru-RU" sz="2400" b="1" dirty="0" smtClean="0">
                <a:latin typeface="Helvetica Light"/>
                <a:cs typeface="Times New Roman" panose="02020603050405020304" pitchFamily="18" charset="0"/>
              </a:rPr>
              <a:t>	изменений в Решение </a:t>
            </a:r>
            <a:r>
              <a:rPr lang="ru-RU" sz="2400" b="1" dirty="0">
                <a:latin typeface="Helvetica Light"/>
                <a:cs typeface="Times New Roman" panose="02020603050405020304" pitchFamily="18" charset="0"/>
              </a:rPr>
              <a:t>ЕЭК № 131 с 2024 </a:t>
            </a:r>
            <a:r>
              <a:rPr lang="ru-RU" sz="2400" b="1" dirty="0" smtClean="0">
                <a:latin typeface="Helvetica Light"/>
                <a:cs typeface="Times New Roman" panose="02020603050405020304" pitchFamily="18" charset="0"/>
              </a:rPr>
              <a:t>года.</a:t>
            </a:r>
            <a:r>
              <a:rPr lang="ru-RU" sz="2400" b="1" dirty="0">
                <a:latin typeface="Helvetica Light"/>
                <a:cs typeface="Times New Roman" panose="02020603050405020304" pitchFamily="18" charset="0"/>
              </a:rPr>
              <a:t>	</a:t>
            </a:r>
            <a:endParaRPr lang="ru-RU" sz="2400" b="1" dirty="0" smtClean="0">
              <a:latin typeface="Helvetica Light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1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3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ru-RU" sz="23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фискальных целях Решением Коллегии Евразийской экономической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комиссии 	от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ноября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2016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N 131 (далее - Решение ЕЭК 131) были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определены 	количественные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бункерного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топлива, перемещаемого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припасов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водными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судами через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таможенную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границу ЕАЭС. В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связи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отменой вывозных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пошлин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нефтепродукты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в 	установлении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количественных норм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топлива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вывозимого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припасов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требуется исключительно в целях его таможенного оформления, т.е.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определения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какое количество судового топлива может быть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оформлено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качестве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припасов и перемещено за пределы Союза без помещения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под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таможенную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процедуру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наполнения рынка реализации бункерного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топлива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портах РФ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представляется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целесообразным инициировать отмену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указанных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«б» п. 1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Решения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ЕЭК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131 ограничений по вывозу топлива в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качестве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припасов с 01.01.2024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года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погрузки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топлива в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специальные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емкости судов, предназначенные для бункерного топлива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235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288" y="1045321"/>
            <a:ext cx="11488752" cy="695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 smtClean="0">
                <a:latin typeface="Helvetica Light"/>
                <a:cs typeface="Times New Roman" panose="02020603050405020304" pitchFamily="18" charset="0"/>
              </a:rPr>
              <a:t>6) Получение </a:t>
            </a:r>
            <a:r>
              <a:rPr lang="ru-RU" sz="2400" b="1" dirty="0">
                <a:latin typeface="Helvetica Light"/>
                <a:cs typeface="Times New Roman" panose="02020603050405020304" pitchFamily="18" charset="0"/>
              </a:rPr>
              <a:t>господдержки при инвестициях в </a:t>
            </a:r>
            <a:r>
              <a:rPr lang="ru-RU" sz="2400" b="1" dirty="0" err="1">
                <a:latin typeface="Helvetica Light"/>
                <a:cs typeface="Times New Roman" panose="02020603050405020304" pitchFamily="18" charset="0"/>
              </a:rPr>
              <a:t>бункеровочную</a:t>
            </a:r>
            <a:r>
              <a:rPr lang="ru-RU" sz="2400" b="1" dirty="0">
                <a:latin typeface="Helvetica Light"/>
                <a:cs typeface="Times New Roman" panose="02020603050405020304" pitchFamily="18" charset="0"/>
              </a:rPr>
              <a:t> инфраструктуру, в том числе </a:t>
            </a:r>
            <a:r>
              <a:rPr lang="ru-RU" sz="2400" b="1" dirty="0" smtClean="0">
                <a:latin typeface="Helvetica Light"/>
                <a:cs typeface="Times New Roman" panose="02020603050405020304" pitchFamily="18" charset="0"/>
              </a:rPr>
              <a:t>	на </a:t>
            </a:r>
            <a:r>
              <a:rPr lang="ru-RU" sz="2400" b="1" dirty="0">
                <a:latin typeface="Helvetica Light"/>
                <a:cs typeface="Times New Roman" panose="02020603050405020304" pitchFamily="18" charset="0"/>
              </a:rPr>
              <a:t>Дальнем Востоке и СМП, в соответствии с Федеральным законом от 01.04.2020 N 69-ФЗ </a:t>
            </a:r>
            <a:r>
              <a:rPr lang="ru-RU" sz="2400" b="1" dirty="0" smtClean="0">
                <a:latin typeface="Helvetica Light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Helvetica Light"/>
                <a:cs typeface="Times New Roman" panose="02020603050405020304" pitchFamily="18" charset="0"/>
              </a:rPr>
              <a:t>О защите и поощрении капиталовложений в Российской Федерации».</a:t>
            </a:r>
          </a:p>
          <a:p>
            <a:pPr algn="l"/>
            <a:endParaRPr lang="ru-RU" sz="2400" b="1" i="1" u="sng" dirty="0" smtClean="0">
              <a:latin typeface="Helvetica Light"/>
              <a:cs typeface="Times New Roman" panose="02020603050405020304" pitchFamily="18" charset="0"/>
            </a:endParaRPr>
          </a:p>
          <a:p>
            <a:pPr algn="l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Возможность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господдержки путем заключения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соглашения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защите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капиталовложений. 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соответствии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требованиями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Федерального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от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01.04.2020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69-ФЗ «О защите и поощрении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капиталовложений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Российской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заключения 	соглашения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размер инвестиций более 5 млрд. руб.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	кредитных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средств, бюджетных дотаций и расходов на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ПИР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снижение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предполагаемого размера капиталовложений   до   приемлемого  	уровня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обычного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строительстве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бункерной инфраструктуры будет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являться 	основанием 	для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заключения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соглашения. При этом одним из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дополнительных 	оснований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заключения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соглашений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пониженным 	порогом 	капиталовложений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их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инвестирование 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строительство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инфраструктуры СМП (в том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числе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бункеровочной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479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05864" y="1108853"/>
            <a:ext cx="10748873" cy="7660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u-RU" sz="2500" b="1" dirty="0" smtClean="0">
                <a:latin typeface="Helvetica Light"/>
                <a:cs typeface="Times New Roman" panose="02020603050405020304" pitchFamily="18" charset="0"/>
              </a:rPr>
              <a:t>7)  </a:t>
            </a:r>
            <a:r>
              <a:rPr lang="ru-RU" sz="2500" b="1" dirty="0" smtClean="0">
                <a:latin typeface="Helvetica Light"/>
                <a:cs typeface="Times New Roman" panose="02020603050405020304" pitchFamily="18" charset="0"/>
              </a:rPr>
              <a:t>Предоставление </a:t>
            </a:r>
            <a:r>
              <a:rPr lang="ru-RU" sz="2500" b="1" dirty="0">
                <a:latin typeface="Helvetica Light"/>
                <a:cs typeface="Times New Roman" panose="02020603050405020304" pitchFamily="18" charset="0"/>
              </a:rPr>
              <a:t>льгот по портовым сборам для </a:t>
            </a:r>
            <a:r>
              <a:rPr lang="ru-RU" sz="2500" b="1" dirty="0" smtClean="0">
                <a:latin typeface="Helvetica Light"/>
                <a:cs typeface="Times New Roman" panose="02020603050405020304" pitchFamily="18" charset="0"/>
              </a:rPr>
              <a:t>судов, используемых для бункеровки.</a:t>
            </a:r>
            <a:endParaRPr lang="ru-RU" sz="2500" b="1" dirty="0">
              <a:latin typeface="Helvetica Light"/>
              <a:cs typeface="Times New Roman" panose="02020603050405020304" pitchFamily="18" charset="0"/>
            </a:endParaRPr>
          </a:p>
          <a:p>
            <a:pPr algn="l"/>
            <a:endParaRPr lang="ru-RU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Освободить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суда-бункеровщики от портовых сборов, взимаемых при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переходе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порта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порт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бункеровочных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операций. 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настоящее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устанавливаться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виды портовых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сборов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корабельный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канальный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ледокольный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лоцманский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маячный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8" indent="0" algn="l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навигационный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причальный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		  безопасности акватории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морского порта;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 п. 1.12 Правил применения портовых сборов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освобождение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уплаты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портовых сборов (кроме лоцманского сбора)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судов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обслуживанию и снабжению судов,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объектов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инфраструктуры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морского порта 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работающих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акватории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одного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морского порта или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смежных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акваториях морских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портов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Предлагается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освободить (предоставить льготы)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суда-	бункеровщики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 уплаты всех портовых сборов (кроме лоцманского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сбора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во всех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портах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они осуществляют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бункеровочные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операции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74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8203" y="754201"/>
            <a:ext cx="11148393" cy="886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 smtClean="0">
                <a:latin typeface="Helvetica Light"/>
                <a:cs typeface="Times New Roman" panose="02020603050405020304" pitchFamily="18" charset="0"/>
              </a:rPr>
              <a:t>8)  Перенос </a:t>
            </a:r>
            <a:r>
              <a:rPr lang="ru-RU" sz="2400" b="1" dirty="0">
                <a:latin typeface="Helvetica Light"/>
                <a:cs typeface="Times New Roman" panose="02020603050405020304" pitchFamily="18" charset="0"/>
              </a:rPr>
              <a:t>бремени расходов на несение постоянной готовности к ликвидации разливов </a:t>
            </a:r>
            <a:r>
              <a:rPr lang="ru-RU" sz="2400" b="1" dirty="0" smtClean="0">
                <a:latin typeface="Helvetica Light"/>
                <a:cs typeface="Times New Roman" panose="02020603050405020304" pitchFamily="18" charset="0"/>
              </a:rPr>
              <a:t>	нефтепродуктов </a:t>
            </a:r>
            <a:r>
              <a:rPr lang="ru-RU" sz="2400" b="1" dirty="0">
                <a:latin typeface="Helvetica Light"/>
                <a:cs typeface="Times New Roman" panose="02020603050405020304" pitchFamily="18" charset="0"/>
              </a:rPr>
              <a:t>в морских портах с </a:t>
            </a:r>
            <a:r>
              <a:rPr lang="ru-RU" sz="2400" b="1" dirty="0" err="1">
                <a:latin typeface="Helvetica Light"/>
                <a:cs typeface="Times New Roman" panose="02020603050405020304" pitchFamily="18" charset="0"/>
              </a:rPr>
              <a:t>бункеровочных</a:t>
            </a:r>
            <a:r>
              <a:rPr lang="ru-RU" sz="2400" b="1" dirty="0">
                <a:latin typeface="Helvetica Light"/>
                <a:cs typeface="Times New Roman" panose="02020603050405020304" pitchFamily="18" charset="0"/>
              </a:rPr>
              <a:t> компаний на портовые власти, через достаточное </a:t>
            </a:r>
            <a:r>
              <a:rPr lang="ru-RU" sz="2400" b="1" dirty="0" smtClean="0">
                <a:latin typeface="Helvetica Light"/>
                <a:cs typeface="Times New Roman" panose="02020603050405020304" pitchFamily="18" charset="0"/>
              </a:rPr>
              <a:t>бюджетное </a:t>
            </a:r>
            <a:r>
              <a:rPr lang="ru-RU" sz="2400" b="1" dirty="0">
                <a:latin typeface="Helvetica Light"/>
                <a:cs typeface="Times New Roman" panose="02020603050405020304" pitchFamily="18" charset="0"/>
              </a:rPr>
              <a:t>финансирование несения такой готовности.</a:t>
            </a:r>
          </a:p>
          <a:p>
            <a:pPr algn="l"/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централизованного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несения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аварийно-спасательной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готовности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к ликвидации аварийных разливов нефти и нефтепродуктов на акватории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портов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портовыми властями, финансируемыми из бюджета, давно назрела. Необходимость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снять бремя несения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аварийно-спасательной готовности в морских портах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бункеровочных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морских терминалов обусловлена общепринятой мировой практикой, в соответствии с которой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заходящее в порт судно платит целевой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спасательный сбор на обеспечение в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порту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к ликвидации аварийной ситуации (включая разливы нефти и нефтепродуктов)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силами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финансируемых из накопленных таким способом средств профессиональных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аварийно-спасательных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формирований (служб). Вместе с тем, в настоящее время администрации портов по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законодательству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разрабатывать портовые планы ликвидации разливов нефти 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нефтепродуктов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порта и заключать договоры с профессиональными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аварийно-спасательными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формированиями (службами), что ими и делается. Однако,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предлогом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недостаточности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финансирования на несение такой готовности, в реальности  в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законодательством все бремя расходов на обеспечение в порту готовности к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разливов нефти и нефтепродуктов профессиональными (либо собственными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нештатными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аварийно-спасательными формированиями (службами) возложено на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порту </a:t>
            </a:r>
            <a:r>
              <a:rPr lang="ru-RU" sz="20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бункеровочные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 этом ежемесячная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несения готовности к ликвидации разливов нефти для средней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бункеровочной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ориентировочно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1,5 - 2 млн. рублей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причем если случается разлив нефтепродуктов,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то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ликвидации такого разлива оплачивается отдельно от указанной оплаты за несение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готовности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667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7958</TotalTime>
  <Words>572</Words>
  <Application>Microsoft Office PowerPoint</Application>
  <PresentationFormat>Произвольный</PresentationFormat>
  <Paragraphs>94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Ситников Игорь (GSOC)</dc:creator>
  <cp:lastModifiedBy>samsung</cp:lastModifiedBy>
  <cp:revision>66</cp:revision>
  <dcterms:modified xsi:type="dcterms:W3CDTF">2022-06-21T21:57:12Z</dcterms:modified>
</cp:coreProperties>
</file>