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3" r:id="rId16"/>
    <p:sldId id="271" r:id="rId17"/>
    <p:sldId id="27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" y="20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1736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15.06.2022%20&#1055;&#1086;&#1088;&#1091;&#1095;&#1077;&#1085;&#1080;&#1077;%20&#1060;&#1086;&#1088;&#1091;&#1084;&#1091;%20&#1073;&#1091;&#1085;&#1082;&#1077;&#1088;&#1086;&#1074;&#1097;&#1080;&#1082;&#1086;&#1074;\&#1056;&#1072;&#1089;&#1087;&#1088;&#1077;&#1076;&#1077;&#1083;&#1077;&#1085;&#1080;&#1077;%20&#1091;&#1083;&#1086;&#1074;&#1086;&#1074;%202000-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Улов по бассейнам</a:t>
            </a:r>
          </a:p>
          <a:p>
            <a:pPr>
              <a:defRPr sz="2000"/>
            </a:pPr>
            <a:endParaRPr lang="ru-RU" sz="2000" dirty="0"/>
          </a:p>
        </c:rich>
      </c:tx>
      <c:layout>
        <c:manualLayout>
          <c:xMode val="edge"/>
          <c:yMode val="edge"/>
          <c:x val="0.27844677256466105"/>
          <c:y val="1.2166492024816579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3756737192665847"/>
          <c:y val="5.7343970980879906E-2"/>
          <c:w val="0.51133477805858285"/>
          <c:h val="0.76830551890016363"/>
        </c:manualLayout>
      </c:layout>
      <c:lineChart>
        <c:grouping val="standard"/>
        <c:varyColors val="0"/>
        <c:ser>
          <c:idx val="0"/>
          <c:order val="0"/>
          <c:tx>
            <c:strRef>
              <c:f>'Бассейны по 2020'!$R$134</c:f>
              <c:strCache>
                <c:ptCount val="1"/>
                <c:pt idx="0">
                  <c:v>Общий вылов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'Бассейны по 2020'!$Q$136:$Q$156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 formatCode="0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'Бассейны по 2020'!$R$136:$R$156</c:f>
              <c:numCache>
                <c:formatCode>0.0</c:formatCode>
                <c:ptCount val="21"/>
                <c:pt idx="0">
                  <c:v>3768.4400000000005</c:v>
                </c:pt>
                <c:pt idx="1">
                  <c:v>3356.57</c:v>
                </c:pt>
                <c:pt idx="2">
                  <c:v>3400.48</c:v>
                </c:pt>
                <c:pt idx="3">
                  <c:v>3062.24</c:v>
                </c:pt>
                <c:pt idx="4">
                  <c:v>3316.72</c:v>
                </c:pt>
                <c:pt idx="5">
                  <c:v>3402.26</c:v>
                </c:pt>
                <c:pt idx="6">
                  <c:v>3566.84</c:v>
                </c:pt>
                <c:pt idx="7">
                  <c:v>3512.26</c:v>
                </c:pt>
                <c:pt idx="8">
                  <c:v>3951.5400000000009</c:v>
                </c:pt>
                <c:pt idx="9">
                  <c:v>4197.26</c:v>
                </c:pt>
                <c:pt idx="10">
                  <c:v>4393.3999999999996</c:v>
                </c:pt>
                <c:pt idx="11">
                  <c:v>4485.67</c:v>
                </c:pt>
                <c:pt idx="12">
                  <c:v>4511.59</c:v>
                </c:pt>
                <c:pt idx="13">
                  <c:v>4431.5140000000001</c:v>
                </c:pt>
                <c:pt idx="14">
                  <c:v>4620.4709999999995</c:v>
                </c:pt>
                <c:pt idx="15">
                  <c:v>4949.683</c:v>
                </c:pt>
                <c:pt idx="16">
                  <c:v>5076.3959999999997</c:v>
                </c:pt>
                <c:pt idx="17">
                  <c:v>5259</c:v>
                </c:pt>
                <c:pt idx="18">
                  <c:v>5234</c:v>
                </c:pt>
                <c:pt idx="19">
                  <c:v>5266.0110000000004</c:v>
                </c:pt>
                <c:pt idx="20" formatCode="General">
                  <c:v>5069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F5-45F6-8794-2E33EE328BDB}"/>
            </c:ext>
          </c:extLst>
        </c:ser>
        <c:ser>
          <c:idx val="1"/>
          <c:order val="1"/>
          <c:tx>
            <c:strRef>
              <c:f>'Бассейны по 2020'!$S$134</c:f>
              <c:strCache>
                <c:ptCount val="1"/>
                <c:pt idx="0">
                  <c:v>Дальневосточный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'Бассейны по 2020'!$Q$136:$Q$156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 formatCode="0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'Бассейны по 2020'!$S$136:$S$156</c:f>
              <c:numCache>
                <c:formatCode>0.0</c:formatCode>
                <c:ptCount val="21"/>
                <c:pt idx="0">
                  <c:v>2165.7900000000004</c:v>
                </c:pt>
                <c:pt idx="1">
                  <c:v>1775.61</c:v>
                </c:pt>
                <c:pt idx="2">
                  <c:v>2031.2</c:v>
                </c:pt>
                <c:pt idx="3">
                  <c:v>1762.81</c:v>
                </c:pt>
                <c:pt idx="4">
                  <c:v>2007.83</c:v>
                </c:pt>
                <c:pt idx="5">
                  <c:v>2077.1</c:v>
                </c:pt>
                <c:pt idx="6">
                  <c:v>2315</c:v>
                </c:pt>
                <c:pt idx="7">
                  <c:v>2289.83</c:v>
                </c:pt>
                <c:pt idx="8">
                  <c:v>2605.8500000000004</c:v>
                </c:pt>
                <c:pt idx="9">
                  <c:v>2715.8599999999997</c:v>
                </c:pt>
                <c:pt idx="10">
                  <c:v>2990.89</c:v>
                </c:pt>
                <c:pt idx="11">
                  <c:v>3070.58</c:v>
                </c:pt>
                <c:pt idx="12">
                  <c:v>2964.69</c:v>
                </c:pt>
                <c:pt idx="13">
                  <c:v>2930.74</c:v>
                </c:pt>
                <c:pt idx="14">
                  <c:v>3020.3330000000001</c:v>
                </c:pt>
                <c:pt idx="15">
                  <c:v>3345.674</c:v>
                </c:pt>
                <c:pt idx="16">
                  <c:v>3365.5039999999999</c:v>
                </c:pt>
                <c:pt idx="17">
                  <c:v>3621.75</c:v>
                </c:pt>
                <c:pt idx="18">
                  <c:v>3571.0909999999999</c:v>
                </c:pt>
                <c:pt idx="19">
                  <c:v>3709.7469999999998</c:v>
                </c:pt>
                <c:pt idx="20" formatCode="General">
                  <c:v>3561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F5-45F6-8794-2E33EE328BDB}"/>
            </c:ext>
          </c:extLst>
        </c:ser>
        <c:ser>
          <c:idx val="2"/>
          <c:order val="2"/>
          <c:tx>
            <c:strRef>
              <c:f>'Бассейны по 2020'!$T$134</c:f>
              <c:strCache>
                <c:ptCount val="1"/>
                <c:pt idx="0">
                  <c:v>Северный</c:v>
                </c:pt>
              </c:strCache>
            </c:strRef>
          </c:tx>
          <c:spPr>
            <a:ln w="635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'Бассейны по 2020'!$Q$136:$Q$156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 formatCode="0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'Бассейны по 2020'!$T$136:$T$156</c:f>
              <c:numCache>
                <c:formatCode>0.0</c:formatCode>
                <c:ptCount val="21"/>
                <c:pt idx="0">
                  <c:v>986.57</c:v>
                </c:pt>
                <c:pt idx="1">
                  <c:v>936.74</c:v>
                </c:pt>
                <c:pt idx="2">
                  <c:v>766.55</c:v>
                </c:pt>
                <c:pt idx="3">
                  <c:v>727.57999999999993</c:v>
                </c:pt>
                <c:pt idx="4">
                  <c:v>762.03</c:v>
                </c:pt>
                <c:pt idx="5">
                  <c:v>818.13000000000011</c:v>
                </c:pt>
                <c:pt idx="6">
                  <c:v>775.44</c:v>
                </c:pt>
                <c:pt idx="7">
                  <c:v>759.89</c:v>
                </c:pt>
                <c:pt idx="8">
                  <c:v>844.56000000000006</c:v>
                </c:pt>
                <c:pt idx="9">
                  <c:v>932.32999999999993</c:v>
                </c:pt>
                <c:pt idx="10">
                  <c:v>906.70999999999992</c:v>
                </c:pt>
                <c:pt idx="11">
                  <c:v>883.02999999999986</c:v>
                </c:pt>
                <c:pt idx="12">
                  <c:v>991.57</c:v>
                </c:pt>
                <c:pt idx="13">
                  <c:v>956.21799999999996</c:v>
                </c:pt>
                <c:pt idx="14">
                  <c:v>958.08199999999999</c:v>
                </c:pt>
                <c:pt idx="15">
                  <c:v>934.04899999999998</c:v>
                </c:pt>
                <c:pt idx="16">
                  <c:v>1015.544</c:v>
                </c:pt>
                <c:pt idx="17">
                  <c:v>949.69600000000003</c:v>
                </c:pt>
                <c:pt idx="18">
                  <c:v>1011.123</c:v>
                </c:pt>
                <c:pt idx="19">
                  <c:v>887.12099999999998</c:v>
                </c:pt>
                <c:pt idx="20" formatCode="General">
                  <c:v>542.1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F5-45F6-8794-2E33EE328BDB}"/>
            </c:ext>
          </c:extLst>
        </c:ser>
        <c:ser>
          <c:idx val="3"/>
          <c:order val="3"/>
          <c:tx>
            <c:strRef>
              <c:f>'Бассейны по 2020'!$U$134</c:f>
              <c:strCache>
                <c:ptCount val="1"/>
                <c:pt idx="0">
                  <c:v>Западный</c:v>
                </c:pt>
              </c:strCache>
            </c:strRef>
          </c:tx>
          <c:spPr>
            <a:ln w="635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'Бассейны по 2020'!$Q$136:$Q$156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 formatCode="0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'Бассейны по 2020'!$U$136:$U$156</c:f>
              <c:numCache>
                <c:formatCode>0.0</c:formatCode>
                <c:ptCount val="21"/>
                <c:pt idx="0">
                  <c:v>393.58</c:v>
                </c:pt>
                <c:pt idx="1">
                  <c:v>418.3</c:v>
                </c:pt>
                <c:pt idx="2">
                  <c:v>392.17</c:v>
                </c:pt>
                <c:pt idx="3">
                  <c:v>379.78999999999996</c:v>
                </c:pt>
                <c:pt idx="4">
                  <c:v>351.6</c:v>
                </c:pt>
                <c:pt idx="5">
                  <c:v>326.16000000000003</c:v>
                </c:pt>
                <c:pt idx="6">
                  <c:v>297.45999999999998</c:v>
                </c:pt>
                <c:pt idx="7">
                  <c:v>260.86</c:v>
                </c:pt>
                <c:pt idx="8">
                  <c:v>298.42</c:v>
                </c:pt>
                <c:pt idx="9">
                  <c:v>335.46000000000004</c:v>
                </c:pt>
                <c:pt idx="10">
                  <c:v>298.24</c:v>
                </c:pt>
                <c:pt idx="11">
                  <c:v>318.84000000000003</c:v>
                </c:pt>
                <c:pt idx="12">
                  <c:v>342.87</c:v>
                </c:pt>
                <c:pt idx="13">
                  <c:v>318.16000000000003</c:v>
                </c:pt>
                <c:pt idx="14">
                  <c:v>343.94299999999998</c:v>
                </c:pt>
                <c:pt idx="15">
                  <c:v>341.19600000000003</c:v>
                </c:pt>
                <c:pt idx="16">
                  <c:v>386.75799999999998</c:v>
                </c:pt>
                <c:pt idx="17">
                  <c:v>342.39499999999998</c:v>
                </c:pt>
                <c:pt idx="18">
                  <c:v>303.43700000000001</c:v>
                </c:pt>
                <c:pt idx="19">
                  <c:v>304.16699999999997</c:v>
                </c:pt>
                <c:pt idx="20" formatCode="General">
                  <c:v>79.5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BF5-45F6-8794-2E33EE328BDB}"/>
            </c:ext>
          </c:extLst>
        </c:ser>
        <c:ser>
          <c:idx val="4"/>
          <c:order val="4"/>
          <c:tx>
            <c:strRef>
              <c:f>'Бассейны по 2020'!$V$134</c:f>
              <c:strCache>
                <c:ptCount val="1"/>
                <c:pt idx="0">
                  <c:v>Азово-Черноморский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'Бассейны по 2020'!$Q$136:$Q$156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 formatCode="0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'Бассейны по 2020'!$V$136:$V$156</c:f>
              <c:numCache>
                <c:formatCode>0.0</c:formatCode>
                <c:ptCount val="21"/>
                <c:pt idx="0">
                  <c:v>98.69</c:v>
                </c:pt>
                <c:pt idx="1">
                  <c:v>102.65</c:v>
                </c:pt>
                <c:pt idx="2">
                  <c:v>104.46000000000001</c:v>
                </c:pt>
                <c:pt idx="3">
                  <c:v>97.19</c:v>
                </c:pt>
                <c:pt idx="4">
                  <c:v>97.449999999999989</c:v>
                </c:pt>
                <c:pt idx="5">
                  <c:v>90.45</c:v>
                </c:pt>
                <c:pt idx="6">
                  <c:v>83.27000000000001</c:v>
                </c:pt>
                <c:pt idx="7">
                  <c:v>90.87</c:v>
                </c:pt>
                <c:pt idx="8">
                  <c:v>88.91</c:v>
                </c:pt>
                <c:pt idx="9">
                  <c:v>94.31</c:v>
                </c:pt>
                <c:pt idx="10">
                  <c:v>100.05000000000001</c:v>
                </c:pt>
                <c:pt idx="11">
                  <c:v>102.63000000000001</c:v>
                </c:pt>
                <c:pt idx="12">
                  <c:v>99.6</c:v>
                </c:pt>
                <c:pt idx="13">
                  <c:v>115.185</c:v>
                </c:pt>
                <c:pt idx="14">
                  <c:v>164.881</c:v>
                </c:pt>
                <c:pt idx="15">
                  <c:v>170.81899999999999</c:v>
                </c:pt>
                <c:pt idx="16">
                  <c:v>154.15299999999999</c:v>
                </c:pt>
                <c:pt idx="17">
                  <c:v>148.477</c:v>
                </c:pt>
                <c:pt idx="18">
                  <c:v>139.79300000000001</c:v>
                </c:pt>
                <c:pt idx="19">
                  <c:v>128.16</c:v>
                </c:pt>
                <c:pt idx="20" formatCode="General">
                  <c:v>64.099999999999994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BF5-45F6-8794-2E33EE328BDB}"/>
            </c:ext>
          </c:extLst>
        </c:ser>
        <c:ser>
          <c:idx val="5"/>
          <c:order val="5"/>
          <c:tx>
            <c:strRef>
              <c:f>'Бассейны по 2020'!$W$134</c:f>
              <c:strCache>
                <c:ptCount val="1"/>
                <c:pt idx="0">
                  <c:v>Волжско-Каспийский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'Бассейны по 2020'!$Q$136:$Q$156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 formatCode="0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'Бассейны по 2020'!$W$136:$W$156</c:f>
              <c:numCache>
                <c:formatCode>0.0</c:formatCode>
                <c:ptCount val="21"/>
                <c:pt idx="0">
                  <c:v>123.81</c:v>
                </c:pt>
                <c:pt idx="1">
                  <c:v>123.25999999999999</c:v>
                </c:pt>
                <c:pt idx="2">
                  <c:v>106.10000000000001</c:v>
                </c:pt>
                <c:pt idx="3">
                  <c:v>94.87</c:v>
                </c:pt>
                <c:pt idx="4">
                  <c:v>97.8</c:v>
                </c:pt>
                <c:pt idx="5">
                  <c:v>90.42</c:v>
                </c:pt>
                <c:pt idx="6">
                  <c:v>95.67</c:v>
                </c:pt>
                <c:pt idx="7">
                  <c:v>110.80000000000001</c:v>
                </c:pt>
                <c:pt idx="8">
                  <c:v>113.8</c:v>
                </c:pt>
                <c:pt idx="9">
                  <c:v>119.3</c:v>
                </c:pt>
                <c:pt idx="10">
                  <c:v>97.54</c:v>
                </c:pt>
                <c:pt idx="11">
                  <c:v>110.59</c:v>
                </c:pt>
                <c:pt idx="12">
                  <c:v>112.86</c:v>
                </c:pt>
                <c:pt idx="13">
                  <c:v>111.211</c:v>
                </c:pt>
                <c:pt idx="14">
                  <c:v>133.232</c:v>
                </c:pt>
                <c:pt idx="15">
                  <c:v>157.94499999999999</c:v>
                </c:pt>
                <c:pt idx="16">
                  <c:v>154.43700000000001</c:v>
                </c:pt>
                <c:pt idx="17">
                  <c:v>168.589</c:v>
                </c:pt>
                <c:pt idx="18">
                  <c:v>140.803</c:v>
                </c:pt>
                <c:pt idx="19">
                  <c:v>151.07</c:v>
                </c:pt>
                <c:pt idx="20" formatCode="General">
                  <c:v>106.31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BF5-45F6-8794-2E33EE328B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8116512"/>
        <c:axId val="568109952"/>
      </c:lineChart>
      <c:catAx>
        <c:axId val="56811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109952"/>
        <c:crosses val="autoZero"/>
        <c:auto val="1"/>
        <c:lblAlgn val="ctr"/>
        <c:lblOffset val="100"/>
        <c:noMultiLvlLbl val="0"/>
      </c:catAx>
      <c:valAx>
        <c:axId val="568109952"/>
        <c:scaling>
          <c:orientation val="minMax"/>
          <c:max val="5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2400"/>
                  <a:t>Улов, тыс. т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811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173407405613298"/>
          <c:y val="0.11369692176255872"/>
          <c:w val="0.28149705720757873"/>
          <c:h val="0.779905860091472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Лист1!$C$7:$H$7</c:f>
              <c:strCache>
                <c:ptCount val="6"/>
                <c:pt idx="0">
                  <c:v>Всего</c:v>
                </c:pt>
                <c:pt idx="1">
                  <c:v>ДВ бассейн</c:v>
                </c:pt>
                <c:pt idx="2">
                  <c:v>Северный бассейн</c:v>
                </c:pt>
                <c:pt idx="3">
                  <c:v>Западный бассейн</c:v>
                </c:pt>
                <c:pt idx="4">
                  <c:v>ИЭЗ зарубежных стран</c:v>
                </c:pt>
                <c:pt idx="5">
                  <c:v>Конвенционные и открытые районы</c:v>
                </c:pt>
              </c:strCache>
            </c:strRef>
          </c:cat>
          <c:val>
            <c:numRef>
              <c:f>Лист1!$C$8:$H$8</c:f>
              <c:numCache>
                <c:formatCode>0.00</c:formatCode>
                <c:ptCount val="6"/>
                <c:pt idx="0" formatCode="General">
                  <c:v>1988.69</c:v>
                </c:pt>
                <c:pt idx="1">
                  <c:v>1458</c:v>
                </c:pt>
                <c:pt idx="2" formatCode="General">
                  <c:v>216.88</c:v>
                </c:pt>
                <c:pt idx="3" formatCode="General">
                  <c:v>45.93</c:v>
                </c:pt>
                <c:pt idx="4" formatCode="General">
                  <c:v>151.1</c:v>
                </c:pt>
                <c:pt idx="5" formatCode="General">
                  <c:v>43.3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46-49C3-91BA-3E5920308F02}"/>
            </c:ext>
          </c:extLst>
        </c:ser>
        <c:ser>
          <c:idx val="1"/>
          <c:order val="1"/>
          <c:tx>
            <c:strRef>
              <c:f>Лист1!$B$9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000000000000001E-2"/>
                  <c:y val="0.162037037037037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46-49C3-91BA-3E5920308F02}"/>
                </c:ext>
              </c:extLst>
            </c:dLbl>
            <c:dLbl>
              <c:idx val="1"/>
              <c:layout>
                <c:manualLayout>
                  <c:x val="3.8888888888888938E-2"/>
                  <c:y val="0.129629629629629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46-49C3-91BA-3E5920308F02}"/>
                </c:ext>
              </c:extLst>
            </c:dLbl>
            <c:dLbl>
              <c:idx val="2"/>
              <c:layout>
                <c:manualLayout>
                  <c:x val="3.3333333333333333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46-49C3-91BA-3E5920308F02}"/>
                </c:ext>
              </c:extLst>
            </c:dLbl>
            <c:dLbl>
              <c:idx val="3"/>
              <c:layout>
                <c:manualLayout>
                  <c:x val="3.0555555555555555E-2"/>
                  <c:y val="-7.8703703703703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46-49C3-91BA-3E5920308F02}"/>
                </c:ext>
              </c:extLst>
            </c:dLbl>
            <c:dLbl>
              <c:idx val="4"/>
              <c:layout>
                <c:manualLayout>
                  <c:x val="7.2222222222222215E-2"/>
                  <c:y val="-7.870370370370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46-49C3-91BA-3E5920308F02}"/>
                </c:ext>
              </c:extLst>
            </c:dLbl>
            <c:dLbl>
              <c:idx val="5"/>
              <c:layout>
                <c:manualLayout>
                  <c:x val="4.1666666666666664E-2"/>
                  <c:y val="-7.4074074074074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46-49C3-91BA-3E5920308F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Лист1!$C$7:$H$7</c:f>
              <c:strCache>
                <c:ptCount val="6"/>
                <c:pt idx="0">
                  <c:v>Всего</c:v>
                </c:pt>
                <c:pt idx="1">
                  <c:v>ДВ бассейн</c:v>
                </c:pt>
                <c:pt idx="2">
                  <c:v>Северный бассейн</c:v>
                </c:pt>
                <c:pt idx="3">
                  <c:v>Западный бассейн</c:v>
                </c:pt>
                <c:pt idx="4">
                  <c:v>ИЭЗ зарубежных стран</c:v>
                </c:pt>
                <c:pt idx="5">
                  <c:v>Конвенционные и открытые районы</c:v>
                </c:pt>
              </c:strCache>
            </c:strRef>
          </c:cat>
          <c:val>
            <c:numRef>
              <c:f>Лист1!$C$9:$H$9</c:f>
              <c:numCache>
                <c:formatCode>General</c:formatCode>
                <c:ptCount val="6"/>
                <c:pt idx="0">
                  <c:v>1962.99</c:v>
                </c:pt>
                <c:pt idx="1">
                  <c:v>1384.17</c:v>
                </c:pt>
                <c:pt idx="2">
                  <c:v>213.1</c:v>
                </c:pt>
                <c:pt idx="3">
                  <c:v>52.519999999999996</c:v>
                </c:pt>
                <c:pt idx="4">
                  <c:v>152.79999999999998</c:v>
                </c:pt>
                <c:pt idx="5">
                  <c:v>74.8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46-49C3-91BA-3E5920308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108127"/>
        <c:axId val="462117695"/>
      </c:barChart>
      <c:catAx>
        <c:axId val="4621081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62117695"/>
        <c:crosses val="autoZero"/>
        <c:auto val="1"/>
        <c:lblAlgn val="ctr"/>
        <c:lblOffset val="100"/>
        <c:noMultiLvlLbl val="0"/>
      </c:catAx>
      <c:valAx>
        <c:axId val="4621176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Тысяч тонн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621081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4107364296854195"/>
          <c:y val="2.7777777777777776E-2"/>
          <c:w val="0.24225969036479139"/>
          <c:h val="0.15625109361329834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Лист1!$G$33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Лист1!$H$32:$J$32</c:f>
              <c:strCache>
                <c:ptCount val="3"/>
                <c:pt idx="0">
                  <c:v>Тыс. т</c:v>
                </c:pt>
                <c:pt idx="1">
                  <c:v>Млн долларов США</c:v>
                </c:pt>
                <c:pt idx="2">
                  <c:v>Средняя цена 1 условной тонны экспорта,  долларов США</c:v>
                </c:pt>
              </c:strCache>
            </c:strRef>
          </c:cat>
          <c:val>
            <c:numRef>
              <c:f>Лист1!$H$33:$J$33</c:f>
              <c:numCache>
                <c:formatCode>0.0</c:formatCode>
                <c:ptCount val="3"/>
                <c:pt idx="0">
                  <c:v>430.1</c:v>
                </c:pt>
                <c:pt idx="1">
                  <c:v>1156.4000000000001</c:v>
                </c:pt>
                <c:pt idx="2">
                  <c:v>2688.6770518484077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05-4D72-88CE-25AF67DF3763}"/>
            </c:ext>
          </c:extLst>
        </c:ser>
        <c:ser>
          <c:idx val="1"/>
          <c:order val="1"/>
          <c:tx>
            <c:strRef>
              <c:f>Лист1!$G$34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Лист1!$H$32:$J$32</c:f>
              <c:strCache>
                <c:ptCount val="3"/>
                <c:pt idx="0">
                  <c:v>Тыс. т</c:v>
                </c:pt>
                <c:pt idx="1">
                  <c:v>Млн долларов США</c:v>
                </c:pt>
                <c:pt idx="2">
                  <c:v>Средняя цена 1 условной тонны экспорта,  долларов США</c:v>
                </c:pt>
              </c:strCache>
            </c:strRef>
          </c:cat>
          <c:val>
            <c:numRef>
              <c:f>Лист1!$H$34:$J$34</c:f>
              <c:numCache>
                <c:formatCode>0.0</c:formatCode>
                <c:ptCount val="3"/>
                <c:pt idx="0">
                  <c:v>307.21428571428572</c:v>
                </c:pt>
                <c:pt idx="1">
                  <c:v>765.82781456953649</c:v>
                </c:pt>
                <c:pt idx="2">
                  <c:v>2492.8131606541524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05-4D72-88CE-25AF67DF3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6155231"/>
        <c:axId val="586156479"/>
      </c:barChart>
      <c:catAx>
        <c:axId val="586155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86156479"/>
        <c:crosses val="autoZero"/>
        <c:auto val="1"/>
        <c:lblAlgn val="ctr"/>
        <c:lblOffset val="100"/>
        <c:noMultiLvlLbl val="0"/>
      </c:catAx>
      <c:valAx>
        <c:axId val="5861564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861552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1726939023926359"/>
          <c:y val="0.10334703464474457"/>
          <c:w val="0.20845638860359847"/>
          <c:h val="8.412560235134346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Лист1!$G$40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185298314473645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51-4F0C-9EAB-AF5A59772B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Лист1!$H$39:$J$39</c:f>
              <c:strCache>
                <c:ptCount val="3"/>
                <c:pt idx="0">
                  <c:v>Тыс. т</c:v>
                </c:pt>
                <c:pt idx="1">
                  <c:v>Млн долларов США</c:v>
                </c:pt>
                <c:pt idx="2">
                  <c:v>Средняя цена 1 условной тонны экспорта,  долларов США</c:v>
                </c:pt>
              </c:strCache>
            </c:strRef>
          </c:cat>
          <c:val>
            <c:numRef>
              <c:f>Лист1!$H$40:$J$40</c:f>
              <c:numCache>
                <c:formatCode>0.0</c:formatCode>
                <c:ptCount val="3"/>
                <c:pt idx="0">
                  <c:v>101.9</c:v>
                </c:pt>
                <c:pt idx="1">
                  <c:v>366.8</c:v>
                </c:pt>
                <c:pt idx="2">
                  <c:v>3600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51-4F0C-9EAB-AF5A59772B1C}"/>
            </c:ext>
          </c:extLst>
        </c:ser>
        <c:ser>
          <c:idx val="1"/>
          <c:order val="1"/>
          <c:tx>
            <c:strRef>
              <c:f>Лист1!$G$41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701376836032187E-2"/>
                  <c:y val="-3.4467897089173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51-4F0C-9EAB-AF5A59772B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Лист1!$H$39:$J$39</c:f>
              <c:strCache>
                <c:ptCount val="3"/>
                <c:pt idx="0">
                  <c:v>Тыс. т</c:v>
                </c:pt>
                <c:pt idx="1">
                  <c:v>Млн долларов США</c:v>
                </c:pt>
                <c:pt idx="2">
                  <c:v>Средняя цена 1 условной тонны экспорта,  долларов США</c:v>
                </c:pt>
              </c:strCache>
            </c:strRef>
          </c:cat>
          <c:val>
            <c:numRef>
              <c:f>Лист1!$H$41:$J$41</c:f>
              <c:numCache>
                <c:formatCode>0.0</c:formatCode>
                <c:ptCount val="3"/>
                <c:pt idx="0">
                  <c:v>133.19999999999999</c:v>
                </c:pt>
                <c:pt idx="1">
                  <c:v>418.7</c:v>
                </c:pt>
                <c:pt idx="2">
                  <c:v>3143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51-4F0C-9EAB-AF5A59772B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2104799"/>
        <c:axId val="462112703"/>
      </c:barChart>
      <c:catAx>
        <c:axId val="462104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62112703"/>
        <c:crosses val="autoZero"/>
        <c:auto val="1"/>
        <c:lblAlgn val="ctr"/>
        <c:lblOffset val="100"/>
        <c:noMultiLvlLbl val="0"/>
      </c:catAx>
      <c:valAx>
        <c:axId val="462112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621047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9253598364558642"/>
          <c:y val="0.12011441702136674"/>
          <c:w val="0.24721831428842636"/>
          <c:h val="6.4637649460484101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1828815"/>
        <c:axId val="591818831"/>
      </c:barChart>
      <c:catAx>
        <c:axId val="591828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1818831"/>
        <c:crosses val="autoZero"/>
        <c:auto val="1"/>
        <c:lblAlgn val="ctr"/>
        <c:lblOffset val="100"/>
        <c:noMultiLvlLbl val="0"/>
      </c:catAx>
      <c:valAx>
        <c:axId val="591818831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600"/>
                  <a:t>Доля российской продукции на внутреннем рынке,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1828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1828815"/>
        <c:axId val="591818831"/>
      </c:barChart>
      <c:catAx>
        <c:axId val="591828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1818831"/>
        <c:crosses val="autoZero"/>
        <c:auto val="1"/>
        <c:lblAlgn val="ctr"/>
        <c:lblOffset val="100"/>
        <c:noMultiLvlLbl val="0"/>
      </c:catAx>
      <c:valAx>
        <c:axId val="591818831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800"/>
                  <a:t>Доля российской продукции на внутреннем рынке, 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1828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[6]Данные!$D$25</c:f>
              <c:strCache>
                <c:ptCount val="1"/>
                <c:pt idx="0">
                  <c:v>Рыба охлажденная и мороженая разделанная лососевых пород, кг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[6]Данные!$C$26:$C$48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[6]Данные!$D$26:$D$48</c:f>
              <c:numCache>
                <c:formatCode>General</c:formatCode>
                <c:ptCount val="23"/>
                <c:pt idx="9">
                  <c:v>249.39666666666665</c:v>
                </c:pt>
                <c:pt idx="10">
                  <c:v>271.54666666666668</c:v>
                </c:pt>
                <c:pt idx="11">
                  <c:v>307.99500000000006</c:v>
                </c:pt>
                <c:pt idx="12">
                  <c:v>301.88416666666666</c:v>
                </c:pt>
                <c:pt idx="13">
                  <c:v>313.83500000000004</c:v>
                </c:pt>
                <c:pt idx="14">
                  <c:v>383.97666666666669</c:v>
                </c:pt>
                <c:pt idx="15">
                  <c:v>512.74249999999995</c:v>
                </c:pt>
                <c:pt idx="16">
                  <c:v>561.92166666666674</c:v>
                </c:pt>
                <c:pt idx="17">
                  <c:v>628.52583333333337</c:v>
                </c:pt>
                <c:pt idx="18">
                  <c:v>704.13000000000011</c:v>
                </c:pt>
                <c:pt idx="19">
                  <c:v>724.79916666666668</c:v>
                </c:pt>
                <c:pt idx="20">
                  <c:v>719.59916666666652</c:v>
                </c:pt>
                <c:pt idx="21">
                  <c:v>816.1975000000001</c:v>
                </c:pt>
                <c:pt idx="22">
                  <c:v>1034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EB-4121-8B2D-7D92CBDB8853}"/>
            </c:ext>
          </c:extLst>
        </c:ser>
        <c:ser>
          <c:idx val="1"/>
          <c:order val="1"/>
          <c:tx>
            <c:strRef>
              <c:f>[6]Данные!$E$25</c:f>
              <c:strCache>
                <c:ptCount val="1"/>
                <c:pt idx="0">
                  <c:v>Филе рыбное, кг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[6]Данные!$C$26:$C$48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[6]Данные!$E$26:$E$48</c:f>
              <c:numCache>
                <c:formatCode>General</c:formatCode>
                <c:ptCount val="23"/>
                <c:pt idx="9">
                  <c:v>141.01416666666668</c:v>
                </c:pt>
                <c:pt idx="10">
                  <c:v>136.71916666666667</c:v>
                </c:pt>
                <c:pt idx="11">
                  <c:v>172.01416666666668</c:v>
                </c:pt>
                <c:pt idx="12">
                  <c:v>187.70999999999995</c:v>
                </c:pt>
                <c:pt idx="13">
                  <c:v>185.09249999999997</c:v>
                </c:pt>
                <c:pt idx="14">
                  <c:v>204.47166666666666</c:v>
                </c:pt>
                <c:pt idx="15">
                  <c:v>270.06416666666667</c:v>
                </c:pt>
                <c:pt idx="16">
                  <c:v>288.87</c:v>
                </c:pt>
                <c:pt idx="17">
                  <c:v>296.63916666666665</c:v>
                </c:pt>
                <c:pt idx="18">
                  <c:v>318.38166666666666</c:v>
                </c:pt>
                <c:pt idx="19">
                  <c:v>364.88749999999999</c:v>
                </c:pt>
                <c:pt idx="20">
                  <c:v>362.59</c:v>
                </c:pt>
                <c:pt idx="21">
                  <c:v>390.34666666666664</c:v>
                </c:pt>
                <c:pt idx="22">
                  <c:v>469.72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EB-4121-8B2D-7D92CBDB8853}"/>
            </c:ext>
          </c:extLst>
        </c:ser>
        <c:ser>
          <c:idx val="2"/>
          <c:order val="2"/>
          <c:tx>
            <c:strRef>
              <c:f>[6]Данные!$F$25</c:f>
              <c:strCache>
                <c:ptCount val="1"/>
                <c:pt idx="0">
                  <c:v>Рыба мороженая разделанная (кроме лососевых пород), кг</c:v>
                </c:pt>
              </c:strCache>
            </c:strRef>
          </c:tx>
          <c:spPr>
            <a:ln w="508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[6]Данные!$C$26:$C$48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[6]Данные!$F$26:$F$48</c:f>
              <c:numCache>
                <c:formatCode>General</c:formatCode>
                <c:ptCount val="23"/>
                <c:pt idx="0">
                  <c:v>35.898333333333333</c:v>
                </c:pt>
                <c:pt idx="1">
                  <c:v>46.765000000000001</c:v>
                </c:pt>
                <c:pt idx="2">
                  <c:v>54.32</c:v>
                </c:pt>
                <c:pt idx="3">
                  <c:v>57.417999999999999</c:v>
                </c:pt>
                <c:pt idx="4">
                  <c:v>60.865000000000002</c:v>
                </c:pt>
                <c:pt idx="5">
                  <c:v>68.489999999999995</c:v>
                </c:pt>
                <c:pt idx="6">
                  <c:v>72.466666666666654</c:v>
                </c:pt>
                <c:pt idx="7">
                  <c:v>76.470833333333346</c:v>
                </c:pt>
                <c:pt idx="8">
                  <c:v>82.742500000000007</c:v>
                </c:pt>
                <c:pt idx="9">
                  <c:v>100.58583333333333</c:v>
                </c:pt>
                <c:pt idx="10">
                  <c:v>98.85333333333331</c:v>
                </c:pt>
                <c:pt idx="11">
                  <c:v>111.60666666666667</c:v>
                </c:pt>
                <c:pt idx="12">
                  <c:v>118.36916666666667</c:v>
                </c:pt>
                <c:pt idx="13">
                  <c:v>122.15916666666665</c:v>
                </c:pt>
                <c:pt idx="14">
                  <c:v>135.34999999999997</c:v>
                </c:pt>
                <c:pt idx="15">
                  <c:v>184.64666666666668</c:v>
                </c:pt>
                <c:pt idx="16">
                  <c:v>194.99166666666665</c:v>
                </c:pt>
                <c:pt idx="17">
                  <c:v>194.46333333333328</c:v>
                </c:pt>
                <c:pt idx="18">
                  <c:v>205.92666666666665</c:v>
                </c:pt>
                <c:pt idx="19">
                  <c:v>230.53749999999999</c:v>
                </c:pt>
                <c:pt idx="20">
                  <c:v>233.93666666666672</c:v>
                </c:pt>
                <c:pt idx="21">
                  <c:v>241.30416666666667</c:v>
                </c:pt>
                <c:pt idx="22">
                  <c:v>273.99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6EB-4121-8B2D-7D92CBDB8853}"/>
            </c:ext>
          </c:extLst>
        </c:ser>
        <c:ser>
          <c:idx val="3"/>
          <c:order val="3"/>
          <c:tx>
            <c:strRef>
              <c:f>[6]Данные!$G$25</c:f>
              <c:strCache>
                <c:ptCount val="1"/>
                <c:pt idx="0">
                  <c:v>Рыба мороженая неразделанная, кг</c:v>
                </c:pt>
              </c:strCache>
            </c:strRef>
          </c:tx>
          <c:spPr>
            <a:ln w="508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[6]Данные!$C$26:$C$48</c:f>
              <c:numCache>
                <c:formatCode>General</c:formatCode>
                <c:ptCount val="2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</c:numCache>
            </c:numRef>
          </c:cat>
          <c:val>
            <c:numRef>
              <c:f>[6]Данные!$G$26:$G$48</c:f>
              <c:numCache>
                <c:formatCode>General</c:formatCode>
                <c:ptCount val="23"/>
                <c:pt idx="0">
                  <c:v>26.467500000000001</c:v>
                </c:pt>
                <c:pt idx="1">
                  <c:v>33.94</c:v>
                </c:pt>
                <c:pt idx="2">
                  <c:v>38.79</c:v>
                </c:pt>
                <c:pt idx="3">
                  <c:v>42.396000000000001</c:v>
                </c:pt>
                <c:pt idx="4">
                  <c:v>44.564999999999998</c:v>
                </c:pt>
                <c:pt idx="5">
                  <c:v>54.756</c:v>
                </c:pt>
                <c:pt idx="6">
                  <c:v>57.18416666666667</c:v>
                </c:pt>
                <c:pt idx="7">
                  <c:v>60.852500000000013</c:v>
                </c:pt>
                <c:pt idx="8">
                  <c:v>66.420833333333334</c:v>
                </c:pt>
                <c:pt idx="9">
                  <c:v>80.360833333333332</c:v>
                </c:pt>
                <c:pt idx="10">
                  <c:v>78.33</c:v>
                </c:pt>
                <c:pt idx="11">
                  <c:v>82.345833333333331</c:v>
                </c:pt>
                <c:pt idx="12">
                  <c:v>86.581666666666663</c:v>
                </c:pt>
                <c:pt idx="13">
                  <c:v>87.722500000000011</c:v>
                </c:pt>
                <c:pt idx="14">
                  <c:v>99.624166666666667</c:v>
                </c:pt>
                <c:pt idx="15">
                  <c:v>133.97166666666666</c:v>
                </c:pt>
                <c:pt idx="16">
                  <c:v>146.29583333333332</c:v>
                </c:pt>
                <c:pt idx="17">
                  <c:v>150.78833333333333</c:v>
                </c:pt>
                <c:pt idx="18">
                  <c:v>152.09916666666663</c:v>
                </c:pt>
                <c:pt idx="19">
                  <c:v>162.88499999999999</c:v>
                </c:pt>
                <c:pt idx="20">
                  <c:v>172.13416666666669</c:v>
                </c:pt>
                <c:pt idx="21">
                  <c:v>188.99249999999998</c:v>
                </c:pt>
                <c:pt idx="22">
                  <c:v>201.12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6EB-4121-8B2D-7D92CBDB88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66946192"/>
        <c:axId val="566953680"/>
      </c:lineChart>
      <c:catAx>
        <c:axId val="566946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6953680"/>
        <c:crosses val="autoZero"/>
        <c:auto val="1"/>
        <c:lblAlgn val="ctr"/>
        <c:lblOffset val="100"/>
        <c:noMultiLvlLbl val="0"/>
      </c:catAx>
      <c:valAx>
        <c:axId val="566953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6946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839566929133858"/>
          <c:y val="2.7777777777777776E-2"/>
          <c:w val="0.76656775821262002"/>
          <c:h val="0.576441719460827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F45DA-6767-4881-B4D4-A0C7B104B4F2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42ADC-F8D5-4796-9FD3-042CD19960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679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C42ADC-F8D5-4796-9FD3-042CD199600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49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A300E-7B57-4991-8FD4-19FAEB85D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E24B620-349E-4EFE-9E37-0DC0E62BC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9932F4-96CB-4A24-AB98-B7725E838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7495-E46E-40C6-B898-DB4140E0D52A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9FC0F4-D69D-41EE-97B8-EF4252931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ECA6E8-A304-4BA2-9097-4393F8D0C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CFFF-9F23-4404-9E46-75AAA2D81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43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E2B274-551D-4C90-AE7B-FFCB910FC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BD90F7B-ADCA-4251-878A-C725D1A23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902E0A-FC4E-48B3-BE30-28D9A5C2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7495-E46E-40C6-B898-DB4140E0D52A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F12FDC-A3B8-46D5-BE9A-A46AB53F8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3DF542-6183-46D5-AB48-5291D17EE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CFFF-9F23-4404-9E46-75AAA2D81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424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7C6CACE-11CF-467B-BFD1-88EAB7CD37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C82E13-5673-4393-B1B8-2709541EE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40C8CF-4C24-416E-817C-C06A0B3D3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7495-E46E-40C6-B898-DB4140E0D52A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ADF89F-7FE5-494D-83CE-6629FFC95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7B21EB-789B-478B-B0BB-E0CBD2300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CFFF-9F23-4404-9E46-75AAA2D81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938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457FD-7D15-4F7B-90CE-90F41E731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6B8346-8A22-4DAA-97E0-4F90E5D3A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9E4191-DE39-4AEE-B0BC-81DFC4A4F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D01F-0A3A-4696-96F7-7C328428885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2E6A5E-6FB3-4FC9-8B36-5E4D94349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3A5641-D5ED-4849-A095-3743FBD0C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A0D-F6CB-41A8-BFF5-15C9784DD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35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012DF1-C40C-4CD4-A5F7-1B3E76015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F549D6-703D-4E6B-9175-99CF0ECA5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FD0866-4EAC-49C3-AC9D-20952B3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D01F-0A3A-4696-96F7-7C328428885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56BA58-F238-479D-ACF2-ADB13269F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584645-8FFF-42D9-8A08-16AE13618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A0D-F6CB-41A8-BFF5-15C9784DD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901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F301BF-7B77-4FEC-8EB8-FFE3D5913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527812-8977-4070-805A-C38DE3661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FB85F0-FD3C-4C0E-A865-61CE4FA21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D01F-0A3A-4696-96F7-7C328428885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48B485-5059-4C66-8E75-DE353D45F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F35D5E-8757-4FB1-A476-4FFC9C015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A0D-F6CB-41A8-BFF5-15C9784DD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26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5B3715-A380-45E6-B463-18128916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6E9426-A46F-4E0A-9D99-BFD4346066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4B9C2D-B73C-4EAC-8D1D-E94472AC5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6FDA247-D6B7-4986-8984-ECE0F1C00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D01F-0A3A-4696-96F7-7C328428885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76907B-75CE-44C3-8C22-FB21D1FD2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B25581-3540-411A-8DB0-6C6F4B51B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A0D-F6CB-41A8-BFF5-15C9784DD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75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5B9EBE-6A74-4260-A288-556048511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233354-DFAB-417C-A757-240F200B4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2C98A6-3310-487C-B76C-FDC0F9A33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7F604AB-D8B0-4A69-B65F-F99851934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898F466-769B-4D3E-9BD7-4A94776D5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64EE78B-534C-43E8-9448-EABCD60BD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D01F-0A3A-4696-96F7-7C328428885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73DB586-93C0-49C8-87A6-EFF28DC62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3520E4A-F8EA-42ED-9933-6D16F295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A0D-F6CB-41A8-BFF5-15C9784DD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8088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2E0630-D25C-4EBF-B3A6-8EA9F282C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B83F9C-BE6D-4DAE-9D58-146F66A3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D01F-0A3A-4696-96F7-7C328428885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FA3341E-2E64-4267-BC38-20D2C8754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ED87BF-0ACA-42D9-AD13-3F8895D68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A0D-F6CB-41A8-BFF5-15C9784DD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095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422646B-0A72-4E68-9BF9-04004C9A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D01F-0A3A-4696-96F7-7C328428885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EF0C631-ADBF-4F65-A4ED-A5F2900BF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5172E3-53B1-4002-81B0-7C6003DF2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A0D-F6CB-41A8-BFF5-15C9784DD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508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11A063-A4FF-4477-A57F-2DA7D349B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466D09-0F22-4230-8C78-8808A0E67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E0296C-DBF6-4106-9211-78076D8DB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0FBCEB-4962-4AE1-96C3-A783DD66B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D01F-0A3A-4696-96F7-7C328428885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40C704-141E-438E-83B2-B7B71B7C7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8C0F0D-10D3-4CD0-A894-6EB807872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A0D-F6CB-41A8-BFF5-15C9784DD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2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90C1A2-2AD5-4F0B-8CD4-1EAD88BD9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E31FB7-CF73-450E-8410-0CA8E3119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D1F58B-80D5-48DB-9F1A-289A95D65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7495-E46E-40C6-B898-DB4140E0D52A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F94729-890C-4EB5-860E-F8BFBA452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8D2453-1CAC-4684-B4F3-8547F413F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CFFF-9F23-4404-9E46-75AAA2D81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073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2005C-ACA7-4C35-817C-59156267A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B1A318C-608F-4F76-94A4-7E51EB59C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7F7E0AC-89AE-4FCB-A094-BFBA0FB65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4F3419-ABD4-4C04-9956-056EE0F13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D01F-0A3A-4696-96F7-7C328428885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AE20A2-3387-48A7-B2BF-1DD689432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AF57B0-FEF3-4478-93C8-271BDF23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A0D-F6CB-41A8-BFF5-15C9784DD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512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F0AC78-463D-472E-9914-EA1C846EF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44EA8B-9C42-404B-8C6F-E6D98E19C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0A5947-42C1-4ABA-B978-09C5EABCD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D01F-0A3A-4696-96F7-7C328428885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48C7E5-BD6B-4899-8203-2D5E81E3F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494A12-9691-4385-803B-5269EC8B3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A0D-F6CB-41A8-BFF5-15C9784DD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3994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70069E4-2A6E-4E30-A066-DE3D5DDE5B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11C43A7-3138-4E33-9D7F-72C91460F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AB1FEC-5E80-4548-A9CA-DD04A68B8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D01F-0A3A-4696-96F7-7C328428885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38A0FA-DD6B-404D-A679-3678C9EF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48A8AD-208D-439A-8EB2-0BBDF0BAE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F4A0D-F6CB-41A8-BFF5-15C9784DD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63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A5254B-86F5-4D31-BA05-AFAFBA95F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C902A2-38A5-49FC-92BD-167CAA2EA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C0C4E8-C535-4A08-8725-BAE0989F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7495-E46E-40C6-B898-DB4140E0D52A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ED4DC3-4229-4102-B0B8-D2CBFB3F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AE9FBE-84F2-42F6-A6CB-3BDC19F3B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CFFF-9F23-4404-9E46-75AAA2D81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07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0290F2-CDA9-4EDB-B6EE-D60A5D9C2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EA7A6D-8F12-40B2-B641-AADFC6B87D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864ACA-7EBA-41E9-8A58-28D390906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33DC15-245E-46A5-920B-7EC25D003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7495-E46E-40C6-B898-DB4140E0D52A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56EB56-4E2A-4FB2-83AA-B37C80F8E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043C07-DD0D-41F2-9DCC-B725E399C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CFFF-9F23-4404-9E46-75AAA2D81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48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0BE0D4-B18F-4388-962A-84A2093F2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8FEB89-5150-4613-A800-73C84D6F4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95C03A-BB1E-409C-B2F5-30C36B23A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CCAEDE-00CC-44CC-8C9E-06B3751062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78AAC6A-5374-4F54-9EEA-57DF3005D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E90A47D-6589-4A17-AB7C-07E7F456C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7495-E46E-40C6-B898-DB4140E0D52A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E11073E-D993-478C-B593-1F61258F3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FFD36F-C326-49EE-A9A3-8E60A8F52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CFFF-9F23-4404-9E46-75AAA2D81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73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CDE56-E474-4496-BBE8-5BDB8B17B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2730737-6CF1-4FFF-973B-D9C94FA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7495-E46E-40C6-B898-DB4140E0D52A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9AF4169-E6CF-4272-8E45-A93F2194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78EA239-8BA0-4F93-98DB-26440BE8D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CFFF-9F23-4404-9E46-75AAA2D81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32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79E123B-4E2C-4C13-AD06-ED5E1A4D2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7495-E46E-40C6-B898-DB4140E0D52A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BCFF2FB-5E58-463D-B9FD-F1AF0F054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7127ACC-E086-46EA-BCAB-531DA479F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CFFF-9F23-4404-9E46-75AAA2D81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7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071DFE-77FE-4DAE-83E2-17D18744A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E1380C-52D1-4500-9FA4-DBF0A3A61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69B868-F78A-48FF-B9BE-7626D1016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2FBC47-9719-4248-B146-FC1C6D448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7495-E46E-40C6-B898-DB4140E0D52A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DE77A0-8610-4B68-99B9-F73CA14F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3FDAF0-3958-4D55-B829-943DAB412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CFFF-9F23-4404-9E46-75AAA2D81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74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BE58EB-0BF5-4D79-904A-CBFBE55C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F5A0228-E9E7-4832-A5AB-B6983EF6F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E59FC5-9F06-4094-AA69-669853871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213D89-728A-4A3B-A61D-5A301FE66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7495-E46E-40C6-B898-DB4140E0D52A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E29FDE-4D87-456C-A56A-E4DD9A7D6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8EAB41-7723-4D4D-8CEC-1AB2E2728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5CFFF-9F23-4404-9E46-75AAA2D81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74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DD56E-A4DA-47AB-8AD3-974C74620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F1FCC9-0AC8-46ED-A898-EC2ED9A57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7BEBEE-6FEE-4345-BE6F-419FD4281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C7495-E46E-40C6-B898-DB4140E0D52A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880E6F-9F0D-4447-9219-EC1606DE23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E46B62-02FB-4857-A8A6-C5AA20F672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5CFFF-9F23-4404-9E46-75AAA2D81D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02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31CDE7-975C-4D56-8DAE-A1B12077E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6CE85E-A23A-41E8-B4E6-CE72EEDED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0FDCCE-AB70-4159-8E75-574D597D85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DD01F-0A3A-4696-96F7-7C3284288850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5D7B98-7370-4352-B715-7A8BC612A0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C0B406-3C74-46B5-BA31-EE9659CF08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4A0D-F6CB-41A8-BFF5-15C9784DD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01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0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682BFD-739C-4379-A026-7C87AADC67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«Проблемы дальневосточного рыболовного бизнеса в условиях жестких экономических санкций, планы по их решению и стабилизации ситуации. Работа и дальнейшее развитие отрасли в беспрецедентных условиях»</a:t>
            </a:r>
            <a:endParaRPr lang="ru-RU" sz="8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623A38-F0DD-474D-8EB1-9AD5EB0C9B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Всероссийская ассоциация рыбопромышленников и экспортеров</a:t>
            </a:r>
          </a:p>
        </p:txBody>
      </p:sp>
    </p:spTree>
    <p:extLst>
      <p:ext uri="{BB962C8B-B14F-4D97-AF65-F5344CB8AC3E}">
        <p14:creationId xmlns:p14="http://schemas.microsoft.com/office/powerpoint/2010/main" val="2193801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5E697B5-1B00-409F-A2B9-B14BDFE32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3398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700" b="1" dirty="0">
                <a:solidFill>
                  <a:srgbClr val="FF0000"/>
                </a:solidFill>
              </a:rPr>
              <a:t>Санкционные риски РХК России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Риски планирования</a:t>
            </a:r>
            <a:br>
              <a:rPr lang="ru-RU" sz="2000" dirty="0"/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0DB2B3F-3AB9-4675-B4F2-F97218201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13" y="763398"/>
            <a:ext cx="11811699" cy="6094602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300" b="1" dirty="0">
                <a:solidFill>
                  <a:srgbClr val="002060"/>
                </a:solidFill>
              </a:rPr>
              <a:t>Это риски неопределенности, связанные с неизвестностью и трудностями прогнозирования основных условий хозяйственной деятельности предприятий на 2022 год и далее.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300" b="1" dirty="0">
                <a:solidFill>
                  <a:srgbClr val="002060"/>
                </a:solidFill>
              </a:rPr>
              <a:t>Основные неопределенности следующие.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300" b="1" dirty="0">
                <a:solidFill>
                  <a:srgbClr val="FF0000"/>
                </a:solidFill>
              </a:rPr>
              <a:t>Неопределенность экспортных рынков</a:t>
            </a:r>
            <a:r>
              <a:rPr lang="ru-RU" sz="2300" b="1" dirty="0">
                <a:solidFill>
                  <a:srgbClr val="002060"/>
                </a:solidFill>
              </a:rPr>
              <a:t>. Например, США и ЕС в феврале 2022 года анонсировали эмбарго на поставки российской </a:t>
            </a:r>
            <a:r>
              <a:rPr lang="ru-RU" sz="2300" b="1" dirty="0" err="1">
                <a:solidFill>
                  <a:srgbClr val="002060"/>
                </a:solidFill>
              </a:rPr>
              <a:t>рыбопродукции</a:t>
            </a:r>
            <a:r>
              <a:rPr lang="ru-RU" sz="2300" b="1" dirty="0">
                <a:solidFill>
                  <a:srgbClr val="002060"/>
                </a:solidFill>
              </a:rPr>
              <a:t>, однако оно пока не действуют. Минфин США отложил запрет с 25 марта до 23 июня 2022 год. Вступит ли он в силу – неизвестно.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300" b="1" dirty="0">
                <a:solidFill>
                  <a:srgbClr val="FF0000"/>
                </a:solidFill>
              </a:rPr>
              <a:t>Неопределенность (высокая изменчивость) значений макроэкономических параметров </a:t>
            </a:r>
            <a:r>
              <a:rPr lang="ru-RU" sz="2300" b="1" dirty="0">
                <a:solidFill>
                  <a:srgbClr val="002060"/>
                </a:solidFill>
              </a:rPr>
              <a:t>(ключевая ставка, инфляция, курс рубля), определяющих стоимость кредитов, затрат и доходов на внешнем и внутреннем рынках.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300" b="1" dirty="0">
                <a:solidFill>
                  <a:srgbClr val="FF0000"/>
                </a:solidFill>
              </a:rPr>
              <a:t>Ненадежность прогноза Банка России макроэкономических показателей </a:t>
            </a:r>
            <a:r>
              <a:rPr lang="ru-RU" sz="2300" b="1" dirty="0">
                <a:solidFill>
                  <a:srgbClr val="002060"/>
                </a:solidFill>
              </a:rPr>
              <a:t>(ключевая ставка, инфляция, курс рубля) на 2022 год, констатируемая самим ЦБ: «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всем показателям диапазоны представленных аналитиками прогнозов остаются беспрецедентно широкими, в особенности на 2022 год …»</a:t>
            </a:r>
            <a:endParaRPr lang="ru-RU" sz="2300" b="1" dirty="0">
              <a:solidFill>
                <a:srgbClr val="002060"/>
              </a:solidFill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ru-RU" sz="23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292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5E697B5-1B00-409F-A2B9-B14BDFE32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1996256" cy="880845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700" b="1" dirty="0">
                <a:solidFill>
                  <a:srgbClr val="FF0000"/>
                </a:solidFill>
              </a:rPr>
              <a:t>Санкционные риски РХК России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3100" b="1" dirty="0">
                <a:solidFill>
                  <a:srgbClr val="C00000"/>
                </a:solidFill>
              </a:rPr>
              <a:t>Специфика рисков для Дальневосточного бассейна</a:t>
            </a:r>
            <a:br>
              <a:rPr lang="ru-RU" sz="2000" dirty="0"/>
            </a:b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0DB3F0E-62E8-4FD8-991D-4CBB1FFDE7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043753"/>
              </p:ext>
            </p:extLst>
          </p:nvPr>
        </p:nvGraphicFramePr>
        <p:xfrm>
          <a:off x="1" y="822121"/>
          <a:ext cx="12192000" cy="6024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8341">
                  <a:extLst>
                    <a:ext uri="{9D8B030D-6E8A-4147-A177-3AD203B41FA5}">
                      <a16:colId xmlns:a16="http://schemas.microsoft.com/office/drawing/2014/main" val="571461118"/>
                    </a:ext>
                  </a:extLst>
                </a:gridCol>
                <a:gridCol w="4461534">
                  <a:extLst>
                    <a:ext uri="{9D8B030D-6E8A-4147-A177-3AD203B41FA5}">
                      <a16:colId xmlns:a16="http://schemas.microsoft.com/office/drawing/2014/main" val="4010904483"/>
                    </a:ext>
                  </a:extLst>
                </a:gridCol>
                <a:gridCol w="5062125">
                  <a:extLst>
                    <a:ext uri="{9D8B030D-6E8A-4147-A177-3AD203B41FA5}">
                      <a16:colId xmlns:a16="http://schemas.microsoft.com/office/drawing/2014/main" val="1600983842"/>
                    </a:ext>
                  </a:extLst>
                </a:gridCol>
              </a:tblGrid>
              <a:tr h="870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Угроза (риск)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РХК России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РХК Дальневосточного бассейна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3843441"/>
                  </a:ext>
                </a:extLst>
              </a:tr>
              <a:tr h="12687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Потеря сырьевой базы в ИЭЗ зарубежных стран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Угроза потенциально актуальна для бассейнов Северного Ледовитого и Атлантического океанов, где в ИЭЗ  государств, присоединившихся к санкциям, российскими предприятиями вылавливается около 600 тысяч тонн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Угроза не актуальна, поскольку 98 % улова Дальневосточного рыбохозяйственного бассейна добывается в ИЭЗ России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47158730"/>
                  </a:ext>
                </a:extLst>
              </a:tr>
              <a:tr h="159461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</a:rPr>
                        <a:t>Введение эмбарго на российский экспорт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Угроза  актуальна для РХК в целом, особенно, для бассейнов Северного Ледовитого и Атлантического океанов, экспорт рыбной продукции из которых в основном ориентирован на рынки стран ЕС, наиболее активных участников санкций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Угроза менее актуальна, поскольку, экспорт рыбной продукции в значительной степени ориентирован на рынок Китая, не участвующего в санкциях, и рынки Республики Кореи и  Японии, значительно менее активно и масштабно, чем ЕС, участвующих в санкциях.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16747583"/>
                  </a:ext>
                </a:extLst>
              </a:tr>
              <a:tr h="3768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u="none" strike="noStrike" dirty="0">
                          <a:effectLst/>
                        </a:rPr>
                        <a:t>Удорожание судостроения и судоремонта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Угроза актуальна для РХК России в целом.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Специфика отсутствует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5633830"/>
                  </a:ext>
                </a:extLst>
              </a:tr>
              <a:tr h="13699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Усложнение логистики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Угроза  актуальна для РХК в целом, особенно, для бассейнов Северного Ледовитого и Атлантического океанов, рыболовство в которых связано с необходимостью захода в порты стран ЕС, наиболее активных участников санкций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Угроза менее актуальна, поскольку  рыболовство не связано с необходимостью захода в порты стран ЕС. Китай и Республика Корея не запрещают заход в свои порты, а ситуация с Японией пока неопределенная.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13011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270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5E697B5-1B00-409F-A2B9-B14BDFE32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1996256" cy="922789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dirty="0">
                <a:solidFill>
                  <a:srgbClr val="FF0000"/>
                </a:solidFill>
              </a:rPr>
            </a:b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Текущая р</a:t>
            </a:r>
            <a:r>
              <a:rPr lang="ru-RU" sz="3100" b="1" dirty="0">
                <a:solidFill>
                  <a:srgbClr val="FF0000"/>
                </a:solidFill>
              </a:rPr>
              <a:t>абота РХК России в условиях санкций  </a:t>
            </a:r>
            <a:r>
              <a:rPr lang="ru-RU" sz="2700" b="1" dirty="0">
                <a:solidFill>
                  <a:srgbClr val="7030A0"/>
                </a:solidFill>
              </a:rPr>
              <a:t>Предварительные оценки на 2022 год</a:t>
            </a:r>
            <a:br>
              <a:rPr lang="ru-RU" sz="2700" b="1" dirty="0">
                <a:solidFill>
                  <a:srgbClr val="FF0000"/>
                </a:solidFill>
              </a:rPr>
            </a:br>
            <a:r>
              <a:rPr lang="ru-RU" sz="2700" b="1" dirty="0"/>
              <a:t>Вылов на 30 мая 2022 и 2021 годов</a:t>
            </a:r>
            <a:br>
              <a:rPr lang="ru-RU" sz="2800" b="1" dirty="0">
                <a:solidFill>
                  <a:srgbClr val="FF0000"/>
                </a:solidFill>
              </a:rPr>
            </a:br>
            <a:br>
              <a:rPr lang="ru-RU" sz="2000" dirty="0"/>
            </a:b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6">
            <a:extLst>
              <a:ext uri="{FF2B5EF4-FFF2-40B4-BE49-F238E27FC236}">
                <a16:creationId xmlns:a16="http://schemas.microsoft.com/office/drawing/2014/main" id="{C6923EBF-1192-45C0-A9C4-AC28B0C520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892861"/>
              </p:ext>
            </p:extLst>
          </p:nvPr>
        </p:nvGraphicFramePr>
        <p:xfrm>
          <a:off x="838200" y="1040235"/>
          <a:ext cx="10515600" cy="5136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8143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5E697B5-1B00-409F-A2B9-B14BDFE32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898" y="12788"/>
            <a:ext cx="11114524" cy="823912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dirty="0">
                <a:solidFill>
                  <a:srgbClr val="FF0000"/>
                </a:solidFill>
              </a:rPr>
            </a:br>
            <a:br>
              <a:rPr lang="ru-RU" sz="2800" b="1" dirty="0">
                <a:solidFill>
                  <a:srgbClr val="FF0000"/>
                </a:solidFill>
              </a:rPr>
            </a:b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2700" b="1" dirty="0">
                <a:solidFill>
                  <a:srgbClr val="FF0000"/>
                </a:solidFill>
              </a:rPr>
              <a:t>Текущая работа РХК России в условиях санкций  </a:t>
            </a:r>
            <a:r>
              <a:rPr lang="ru-RU" sz="2200" b="1" dirty="0"/>
              <a:t>Предварительные оценки на 2022 год</a:t>
            </a:r>
            <a:br>
              <a:rPr lang="ru-RU" sz="2200" b="1" dirty="0">
                <a:solidFill>
                  <a:srgbClr val="7030A0"/>
                </a:solidFill>
              </a:rPr>
            </a:br>
            <a:r>
              <a:rPr lang="ru-RU" sz="2700" b="1" dirty="0">
                <a:solidFill>
                  <a:srgbClr val="0070C0"/>
                </a:solidFill>
              </a:rPr>
              <a:t>Экспорт и импорт рыбной продукции за 1 квартал 2022 год</a:t>
            </a:r>
            <a:br>
              <a:rPr lang="ru-RU" sz="3100" b="1" dirty="0"/>
            </a:br>
            <a:br>
              <a:rPr lang="ru-RU" sz="2800" b="1" dirty="0">
                <a:solidFill>
                  <a:srgbClr val="FF0000"/>
                </a:solidFill>
              </a:rPr>
            </a:br>
            <a:br>
              <a:rPr lang="ru-RU" sz="2000" dirty="0"/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4E4DA6D2-6AF3-4E37-BA77-253712529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8506" y="836700"/>
            <a:ext cx="5469069" cy="1132513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 за 1 квартал 2022 года                    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вырос на 40 %, стоимость на 51 %, цена мороженой рыбы на 13,1 % по сравнению с таковой в 1 квартале 2021 года </a:t>
            </a:r>
            <a:endParaRPr lang="ru-RU" sz="180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054F9C93-3D76-4BB8-B563-13019ADB4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836701"/>
            <a:ext cx="5183188" cy="132766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 за 1 квартал 2022 года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снизился на 23 %, стоимость на 12 %, цена условной тонны импорта выросла на 15 % по сравнению с таковой в 1 квартале 2021 года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/>
          </a:p>
        </p:txBody>
      </p:sp>
      <p:graphicFrame>
        <p:nvGraphicFramePr>
          <p:cNvPr id="13" name="Объект 5">
            <a:extLst>
              <a:ext uri="{FF2B5EF4-FFF2-40B4-BE49-F238E27FC236}">
                <a16:creationId xmlns:a16="http://schemas.microsoft.com/office/drawing/2014/main" id="{3FBB50B0-9A4B-4178-A2F6-74176249FCC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10500953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6">
            <a:extLst>
              <a:ext uri="{FF2B5EF4-FFF2-40B4-BE49-F238E27FC236}">
                <a16:creationId xmlns:a16="http://schemas.microsoft.com/office/drawing/2014/main" id="{6DCA90F8-C443-49F4-B63E-18F3B7574DD4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29459702"/>
              </p:ext>
            </p:extLst>
          </p:nvPr>
        </p:nvGraphicFramePr>
        <p:xfrm>
          <a:off x="6172200" y="2505075"/>
          <a:ext cx="518318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695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0D3A50-7D9A-4EB8-97E2-B534E6F4D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000" y="880521"/>
            <a:ext cx="5657383" cy="1485174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Прирост цены за январь - апрель 2022 года опередил таковой за 2021 год в целом по лососевым на 14 процентных пунктов (п. п.), по филе – на 12 п. п., по разделанной мороженой рыбе – на 11 п. п., по неразделанной мороженой рыбе – на 5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январь – апрель 2022 года наблюдались рекордные темпы роста цены, начиная с 2000 года.</a:t>
            </a:r>
            <a:b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554239C-BA62-4CC6-9F8F-EBD8A6A88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5524" y="2460639"/>
            <a:ext cx="6002337" cy="431506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44" indent="-285744">
              <a:buFont typeface="Arial" panose="020B0604020202020204" pitchFamily="34" charset="0"/>
              <a:buChar char="•"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DECFF1C3-FA31-4BCC-8AFE-0B7A123710D6}"/>
              </a:ext>
            </a:extLst>
          </p:cNvPr>
          <p:cNvGraphicFramePr>
            <a:graphicFrameLocks/>
          </p:cNvGraphicFramePr>
          <p:nvPr/>
        </p:nvGraphicFramePr>
        <p:xfrm>
          <a:off x="6275649" y="369740"/>
          <a:ext cx="7315432" cy="648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DECFF1C3-FA31-4BCC-8AFE-0B7A123710D6}"/>
              </a:ext>
            </a:extLst>
          </p:cNvPr>
          <p:cNvGraphicFramePr>
            <a:graphicFrameLocks/>
          </p:cNvGraphicFramePr>
          <p:nvPr/>
        </p:nvGraphicFramePr>
        <p:xfrm>
          <a:off x="6810493" y="369740"/>
          <a:ext cx="6780587" cy="626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9966EA2-A8E9-4CBA-BF80-2E0834E22E5E}"/>
              </a:ext>
            </a:extLst>
          </p:cNvPr>
          <p:cNvGraphicFramePr>
            <a:graphicFrameLocks noGrp="1"/>
          </p:cNvGraphicFramePr>
          <p:nvPr/>
        </p:nvGraphicFramePr>
        <p:xfrm>
          <a:off x="165342" y="2104803"/>
          <a:ext cx="6262023" cy="3023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2139">
                  <a:extLst>
                    <a:ext uri="{9D8B030D-6E8A-4147-A177-3AD203B41FA5}">
                      <a16:colId xmlns:a16="http://schemas.microsoft.com/office/drawing/2014/main" val="1507972626"/>
                    </a:ext>
                  </a:extLst>
                </a:gridCol>
                <a:gridCol w="1122484">
                  <a:extLst>
                    <a:ext uri="{9D8B030D-6E8A-4147-A177-3AD203B41FA5}">
                      <a16:colId xmlns:a16="http://schemas.microsoft.com/office/drawing/2014/main" val="2059516872"/>
                    </a:ext>
                  </a:extLst>
                </a:gridCol>
                <a:gridCol w="1162800">
                  <a:extLst>
                    <a:ext uri="{9D8B030D-6E8A-4147-A177-3AD203B41FA5}">
                      <a16:colId xmlns:a16="http://schemas.microsoft.com/office/drawing/2014/main" val="2764820499"/>
                    </a:ext>
                  </a:extLst>
                </a:gridCol>
                <a:gridCol w="1222079">
                  <a:extLst>
                    <a:ext uri="{9D8B030D-6E8A-4147-A177-3AD203B41FA5}">
                      <a16:colId xmlns:a16="http://schemas.microsoft.com/office/drawing/2014/main" val="970129677"/>
                    </a:ext>
                  </a:extLst>
                </a:gridCol>
                <a:gridCol w="1502521">
                  <a:extLst>
                    <a:ext uri="{9D8B030D-6E8A-4147-A177-3AD203B41FA5}">
                      <a16:colId xmlns:a16="http://schemas.microsoft.com/office/drawing/2014/main" val="4065554686"/>
                    </a:ext>
                  </a:extLst>
                </a:gridCol>
              </a:tblGrid>
              <a:tr h="8364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 Годы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Рыба охлажденная и мороженая разделанная лососевых пород, руб./кг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Филе рыбное, руб./кг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Рыба мороженая разделанная (кроме лососевых пород), руб./кг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Рыба мороженая неразделанная, руб./кг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 anchor="ctr"/>
                </a:tc>
                <a:extLst>
                  <a:ext uri="{0D108BD9-81ED-4DB2-BD59-A6C34878D82A}">
                    <a16:rowId xmlns:a16="http://schemas.microsoft.com/office/drawing/2014/main" val="3396127148"/>
                  </a:ext>
                </a:extLst>
              </a:tr>
              <a:tr h="1899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2021/2009</a:t>
                      </a:r>
                    </a:p>
                  </a:txBody>
                  <a:tcPr marL="49419" marR="49419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377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377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377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2,35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38979137"/>
                  </a:ext>
                </a:extLst>
              </a:tr>
              <a:tr h="2116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</a:rPr>
                        <a:t>2021\2000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dirty="0">
                          <a:effectLst/>
                        </a:rPr>
                        <a:t> 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dirty="0">
                          <a:effectLst/>
                        </a:rPr>
                        <a:t>7,63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dirty="0">
                          <a:effectLst/>
                        </a:rPr>
                        <a:t>7,14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 anchor="ctr"/>
                </a:tc>
                <a:extLst>
                  <a:ext uri="{0D108BD9-81ED-4DB2-BD59-A6C34878D82A}">
                    <a16:rowId xmlns:a16="http://schemas.microsoft.com/office/drawing/2014/main" val="1895290186"/>
                  </a:ext>
                </a:extLst>
              </a:tr>
              <a:tr h="212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</a:rPr>
                        <a:t>2021/2020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1,13</a:t>
                      </a:r>
                    </a:p>
                  </a:txBody>
                  <a:tcPr marL="49419" marR="49419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L="49419" marR="49419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1,03</a:t>
                      </a:r>
                    </a:p>
                  </a:txBody>
                  <a:tcPr marL="49419" marR="49419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49419" marR="49419" marT="0" marB="0" anchor="ctr"/>
                </a:tc>
                <a:extLst>
                  <a:ext uri="{0D108BD9-81ED-4DB2-BD59-A6C34878D82A}">
                    <a16:rowId xmlns:a16="http://schemas.microsoft.com/office/drawing/2014/main" val="2341799300"/>
                  </a:ext>
                </a:extLst>
              </a:tr>
              <a:tr h="7207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</a:rPr>
                        <a:t> 2022(цена в апреле)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FFFF00"/>
                          </a:solidFill>
                          <a:effectLst/>
                        </a:rPr>
                        <a:t>/2021 (цена за год)</a:t>
                      </a:r>
                      <a:endParaRPr lang="ru-RU" sz="14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19" marR="49419" marT="0" marB="0" anchor="ctr"/>
                </a:tc>
                <a:tc>
                  <a:txBody>
                    <a:bodyPr/>
                    <a:lstStyle/>
                    <a:p>
                      <a:pPr marL="0" algn="ctr" defTabSz="914377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377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377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377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9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87056880"/>
                  </a:ext>
                </a:extLst>
              </a:tr>
            </a:tbl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F02703B5-D749-493F-BBA3-F4AA87BD9880}"/>
              </a:ext>
            </a:extLst>
          </p:cNvPr>
          <p:cNvGraphicFramePr>
            <a:graphicFrameLocks/>
          </p:cNvGraphicFramePr>
          <p:nvPr/>
        </p:nvGraphicFramePr>
        <p:xfrm>
          <a:off x="6427365" y="461394"/>
          <a:ext cx="5629111" cy="6026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C8F4F2B-0C01-4C61-9CB8-907779798F9E}"/>
              </a:ext>
            </a:extLst>
          </p:cNvPr>
          <p:cNvSpPr txBox="1"/>
          <p:nvPr/>
        </p:nvSpPr>
        <p:spPr>
          <a:xfrm>
            <a:off x="227957" y="74341"/>
            <a:ext cx="1181980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FF0000"/>
                </a:solidFill>
              </a:rPr>
              <a:t>Текущая работа РХК России в условиях санкций  </a:t>
            </a:r>
            <a:r>
              <a:rPr lang="ru-RU" sz="1400" b="1" dirty="0"/>
              <a:t>Предварительные оценки на 2022 год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Динамика потребительских цен внутреннего рынка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 2022 год данные за апрель)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9022C8B8-E0A8-4BEB-BBC3-9BA4ED5E3313}"/>
              </a:ext>
            </a:extLst>
          </p:cNvPr>
          <p:cNvGraphicFramePr>
            <a:graphicFrameLocks noGrp="1"/>
          </p:cNvGraphicFramePr>
          <p:nvPr/>
        </p:nvGraphicFramePr>
        <p:xfrm>
          <a:off x="307999" y="5324818"/>
          <a:ext cx="6140127" cy="1419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6709">
                  <a:extLst>
                    <a:ext uri="{9D8B030D-6E8A-4147-A177-3AD203B41FA5}">
                      <a16:colId xmlns:a16="http://schemas.microsoft.com/office/drawing/2014/main" val="1560964870"/>
                    </a:ext>
                  </a:extLst>
                </a:gridCol>
                <a:gridCol w="2046709">
                  <a:extLst>
                    <a:ext uri="{9D8B030D-6E8A-4147-A177-3AD203B41FA5}">
                      <a16:colId xmlns:a16="http://schemas.microsoft.com/office/drawing/2014/main" val="980944441"/>
                    </a:ext>
                  </a:extLst>
                </a:gridCol>
                <a:gridCol w="2046709">
                  <a:extLst>
                    <a:ext uri="{9D8B030D-6E8A-4147-A177-3AD203B41FA5}">
                      <a16:colId xmlns:a16="http://schemas.microsoft.com/office/drawing/2014/main" val="962898344"/>
                    </a:ext>
                  </a:extLst>
                </a:gridCol>
              </a:tblGrid>
              <a:tr h="17361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Филе рыбы</a:t>
                      </a:r>
                      <a:endParaRPr lang="ru-RU" sz="18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Январь-апрель 2021 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2,26 % роста цены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08394858"/>
                  </a:ext>
                </a:extLst>
              </a:tr>
              <a:tr h="446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Январь-апрель 2022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12,2 % роста цены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71795552"/>
                  </a:ext>
                </a:extLst>
              </a:tr>
              <a:tr h="27929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Мороженая рыба</a:t>
                      </a:r>
                      <a:endParaRPr lang="ru-RU" sz="18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Январь-апрель 2021 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0,2 % роста цены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33407452"/>
                  </a:ext>
                </a:extLst>
              </a:tr>
              <a:tr h="4461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Январь-апрель 2022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9,8 % роста цены</a:t>
                      </a:r>
                      <a:endParaRPr lang="ru-RU" sz="18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09259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0721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2725A7B4-46B9-4748-9F28-6357E28EA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Текущая работа РХК России в условиях санкций  </a:t>
            </a:r>
            <a:r>
              <a:rPr lang="ru-RU" sz="4000" b="1" dirty="0">
                <a:solidFill>
                  <a:srgbClr val="7030A0"/>
                </a:solidFill>
              </a:rPr>
              <a:t>Предварительные оценки на 2022 год</a:t>
            </a:r>
            <a:br>
              <a:rPr lang="ru-RU" sz="4000" b="1" dirty="0">
                <a:solidFill>
                  <a:srgbClr val="7030A0"/>
                </a:solidFill>
              </a:rPr>
            </a:br>
            <a:r>
              <a:rPr lang="ru-RU" sz="4000" b="1" dirty="0"/>
              <a:t>Выводы</a:t>
            </a: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57AA713F-AD72-46B0-A8F5-EFCDAC94C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Если в течение 2022 года сохранятся пропорции вылова и экспортно-импортного баланса, сложившиеся  на начало 2 квартала 2022 года (рост экспорта на 40 % объема, падение импорта на 23 % объема, опережающий рост цены мороженой рыбы и филе  на внутреннем рынке  за январь-апрель 2022 года, по отношению к таковому в 2021 году), то это может привести к заметному сокращению объема  поступления рыбной продукции на внутренний рынок (на 20 – 40 %).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917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2725A7B4-46B9-4748-9F28-6357E28EA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Стабилизация и дальнейшее развитие отрасли в беспрецедентных условиях</a:t>
            </a: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57AA713F-AD72-46B0-A8F5-EFCDAC94C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Первый вопрос: привели ли санкции к дестабилизации российского рыболовства? – Ответ однозначный –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ПОКА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НЕТ!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Второй вопрос: беспрецедентны ли условия?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– Ответ однозначный - Да! Даже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 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действующих не в полной мере санкциях, особенно в части запрета экспорта российской рыбы условия работы не нормальны.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При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полной реализации уже объявленных санкций и, тем более, при введении новых, условия будут чрезвычайными и беспрецедентными. </a:t>
            </a:r>
          </a:p>
        </p:txBody>
      </p:sp>
    </p:spTree>
    <p:extLst>
      <p:ext uri="{BB962C8B-B14F-4D97-AF65-F5344CB8AC3E}">
        <p14:creationId xmlns:p14="http://schemas.microsoft.com/office/powerpoint/2010/main" val="49144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B83D3E-A539-467B-BC7A-689994675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03" y="1"/>
            <a:ext cx="11829139" cy="1266737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solidFill>
                  <a:srgbClr val="FF0000"/>
                </a:solidFill>
              </a:rPr>
              <a:t>Дальний Восток – основа и наиболее суверенный резерв российского морского рыболовства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1FD7C9-5CCA-4AF6-BC1A-1003234D6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6503" y="1266738"/>
            <a:ext cx="3489820" cy="4801169"/>
          </a:xfrm>
        </p:spPr>
        <p:txBody>
          <a:bodyPr>
            <a:normAutofit/>
          </a:bodyPr>
          <a:lstStyle/>
          <a:p>
            <a:r>
              <a:rPr lang="ru-RU" sz="3100" dirty="0"/>
              <a:t>В Тихоокеанском бассейне доля исключительной экономической зоны (ИЭЗ)  России в улове бассейна в 2016 – 2020 гг. составила 98,2 %, в Атлантическом бассейне – 23,2 %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F9FD90DA-4318-4BF9-9644-DA7FD02B79B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5721501"/>
              </p:ext>
            </p:extLst>
          </p:nvPr>
        </p:nvGraphicFramePr>
        <p:xfrm>
          <a:off x="3607965" y="1266738"/>
          <a:ext cx="8447677" cy="491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048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F42F447-1A11-4285-9775-6B0092E81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2373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Дальневосточный рыбохозяйственный бассейн обеспечивает 70 улова, 75 % экспорта и 75% морской транспортировки рыбы в России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289388CA-DFEB-4E55-A7D6-45ECBDC813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794450"/>
              </p:ext>
            </p:extLst>
          </p:nvPr>
        </p:nvGraphicFramePr>
        <p:xfrm>
          <a:off x="536894" y="2239862"/>
          <a:ext cx="11266416" cy="43803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16604">
                  <a:extLst>
                    <a:ext uri="{9D8B030D-6E8A-4147-A177-3AD203B41FA5}">
                      <a16:colId xmlns:a16="http://schemas.microsoft.com/office/drawing/2014/main" val="2337523274"/>
                    </a:ext>
                  </a:extLst>
                </a:gridCol>
                <a:gridCol w="2816604">
                  <a:extLst>
                    <a:ext uri="{9D8B030D-6E8A-4147-A177-3AD203B41FA5}">
                      <a16:colId xmlns:a16="http://schemas.microsoft.com/office/drawing/2014/main" val="3106219759"/>
                    </a:ext>
                  </a:extLst>
                </a:gridCol>
                <a:gridCol w="2816604">
                  <a:extLst>
                    <a:ext uri="{9D8B030D-6E8A-4147-A177-3AD203B41FA5}">
                      <a16:colId xmlns:a16="http://schemas.microsoft.com/office/drawing/2014/main" val="4289706927"/>
                    </a:ext>
                  </a:extLst>
                </a:gridCol>
                <a:gridCol w="2816604">
                  <a:extLst>
                    <a:ext uri="{9D8B030D-6E8A-4147-A177-3AD203B41FA5}">
                      <a16:colId xmlns:a16="http://schemas.microsoft.com/office/drawing/2014/main" val="4053445456"/>
                    </a:ext>
                  </a:extLst>
                </a:gridCol>
              </a:tblGrid>
              <a:tr h="1656570">
                <a:tc>
                  <a:txBody>
                    <a:bodyPr/>
                    <a:lstStyle/>
                    <a:p>
                      <a:pPr algn="ctr" fontAlgn="b"/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>
                          <a:effectLst/>
                        </a:rPr>
                        <a:t>Улов, млн т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>
                          <a:effectLst/>
                        </a:rPr>
                        <a:t>Экспорт, млн т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u="none" strike="noStrike" dirty="0">
                          <a:effectLst/>
                        </a:rPr>
                        <a:t>Морские перевозки рыбы, млн т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91456582"/>
                  </a:ext>
                </a:extLst>
              </a:tr>
              <a:tr h="9079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>
                          <a:effectLst/>
                        </a:rPr>
                        <a:t>Россия</a:t>
                      </a:r>
                      <a:endParaRPr lang="ru-R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u="none" strike="noStrike" dirty="0">
                          <a:effectLst/>
                        </a:rPr>
                        <a:t>5 - 5,1</a:t>
                      </a:r>
                      <a:endParaRPr lang="ru-RU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u="none" strike="noStrike" dirty="0">
                          <a:effectLst/>
                        </a:rPr>
                        <a:t>2 - 2,3</a:t>
                      </a:r>
                      <a:endParaRPr lang="ru-RU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u="none" strike="noStrike">
                          <a:effectLst/>
                        </a:rPr>
                        <a:t>2 - 2,15</a:t>
                      </a:r>
                      <a:endParaRPr lang="ru-RU" sz="3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42378698"/>
                  </a:ext>
                </a:extLst>
              </a:tr>
              <a:tr h="9079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Дальний Восток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u="none" strike="noStrike" dirty="0">
                          <a:effectLst/>
                        </a:rPr>
                        <a:t>3,4 - 3,6</a:t>
                      </a:r>
                      <a:endParaRPr lang="ru-RU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u="none" strike="noStrike" dirty="0">
                          <a:effectLst/>
                        </a:rPr>
                        <a:t>1,5 -1,75</a:t>
                      </a:r>
                      <a:endParaRPr lang="ru-RU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u="none" strike="noStrike" dirty="0">
                          <a:effectLst/>
                        </a:rPr>
                        <a:t>1,6 - 1,7</a:t>
                      </a:r>
                      <a:endParaRPr lang="ru-RU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48923976"/>
                  </a:ext>
                </a:extLst>
              </a:tr>
              <a:tr h="9079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</a:rPr>
                        <a:t>Доля Дальнего Востока, %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u="none" strike="noStrike">
                          <a:effectLst/>
                        </a:rPr>
                        <a:t>70</a:t>
                      </a:r>
                      <a:endParaRPr lang="ru-RU" sz="3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u="none" strike="noStrike" dirty="0">
                          <a:effectLst/>
                        </a:rPr>
                        <a:t>75</a:t>
                      </a:r>
                      <a:endParaRPr lang="ru-RU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600" b="1" u="none" strike="noStrike" dirty="0">
                          <a:effectLst/>
                        </a:rPr>
                        <a:t>80</a:t>
                      </a:r>
                      <a:endParaRPr lang="ru-RU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09914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28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06D355-46E5-490D-8F9F-909FE1A26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00669"/>
            <a:ext cx="12105314" cy="15900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Рыбохозяйственный флот – важнейший потребитель топлива и услуг бункеровки Дальневосточного бассейна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B3CD39CA-EB11-4E02-8AFF-5D5EF44F0C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8114" y="1825625"/>
            <a:ext cx="4261607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K</a:t>
            </a:r>
            <a:r>
              <a:rPr lang="ru-RU" dirty="0" err="1"/>
              <a:t>оличество</a:t>
            </a:r>
            <a:r>
              <a:rPr lang="ru-RU" dirty="0"/>
              <a:t> и тоннаж флота, а также величина среднего годового улова (около 3,5 млн тонн) дает основания полагать, что в периоды массовой работы флота суточное потребление топлива </a:t>
            </a:r>
            <a:r>
              <a:rPr lang="ru-RU" dirty="0" err="1"/>
              <a:t>рыбохозяйственым</a:t>
            </a:r>
            <a:r>
              <a:rPr lang="ru-RU" dirty="0"/>
              <a:t> флотом Дальневосточного бассейна может составлять более 2 тысяч тонн.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3EDE7489-E7EF-4401-99E8-030F1686FF2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95485"/>
              </p:ext>
            </p:extLst>
          </p:nvPr>
        </p:nvGraphicFramePr>
        <p:xfrm>
          <a:off x="4823670" y="1690688"/>
          <a:ext cx="6979641" cy="46824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11354">
                  <a:extLst>
                    <a:ext uri="{9D8B030D-6E8A-4147-A177-3AD203B41FA5}">
                      <a16:colId xmlns:a16="http://schemas.microsoft.com/office/drawing/2014/main" val="779700194"/>
                    </a:ext>
                  </a:extLst>
                </a:gridCol>
                <a:gridCol w="2197915">
                  <a:extLst>
                    <a:ext uri="{9D8B030D-6E8A-4147-A177-3AD203B41FA5}">
                      <a16:colId xmlns:a16="http://schemas.microsoft.com/office/drawing/2014/main" val="1135539547"/>
                    </a:ext>
                  </a:extLst>
                </a:gridCol>
                <a:gridCol w="3070372">
                  <a:extLst>
                    <a:ext uri="{9D8B030D-6E8A-4147-A177-3AD203B41FA5}">
                      <a16:colId xmlns:a16="http://schemas.microsoft.com/office/drawing/2014/main" val="1651678410"/>
                    </a:ext>
                  </a:extLst>
                </a:gridCol>
              </a:tblGrid>
              <a:tr h="1742085"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</a:rPr>
                        <a:t>Количество рыбопромысловых судов по данным Росрыболовства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</a:rPr>
                        <a:t>Количество рыбопромысловых судов по данным Российского морского регистра судоходства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83693430"/>
                  </a:ext>
                </a:extLst>
              </a:tr>
              <a:tr h="647906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>
                          <a:effectLst/>
                        </a:rPr>
                        <a:t>Россия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effectLst/>
                        </a:rPr>
                        <a:t>1419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effectLst/>
                        </a:rPr>
                        <a:t>844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86895783"/>
                  </a:ext>
                </a:extLst>
              </a:tr>
              <a:tr h="139511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>
                          <a:effectLst/>
                        </a:rPr>
                        <a:t>Дальний </a:t>
                      </a:r>
                    </a:p>
                    <a:p>
                      <a:pPr algn="l" fontAlgn="b"/>
                      <a:r>
                        <a:rPr lang="ru-RU" sz="2000" b="1" u="none" strike="noStrike">
                          <a:effectLst/>
                        </a:rPr>
                        <a:t>Восток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effectLst/>
                        </a:rPr>
                        <a:t>932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effectLst/>
                        </a:rPr>
                        <a:t>587</a:t>
                      </a:r>
                    </a:p>
                    <a:p>
                      <a:pPr algn="ctr" fontAlgn="b"/>
                      <a:r>
                        <a:rPr lang="ru-RU" sz="2000" b="1" u="none" strike="noStrike" dirty="0">
                          <a:effectLst/>
                        </a:rPr>
                        <a:t> (в том числе </a:t>
                      </a:r>
                      <a:r>
                        <a:rPr lang="ru-RU" sz="2800" b="1" u="none" strike="noStrike" dirty="0">
                          <a:effectLst/>
                        </a:rPr>
                        <a:t>102</a:t>
                      </a:r>
                      <a:r>
                        <a:rPr lang="ru-RU" sz="2000" b="1" u="none" strike="noStrike" dirty="0">
                          <a:effectLst/>
                        </a:rPr>
                        <a:t> крупнотоннажных и </a:t>
                      </a:r>
                      <a:r>
                        <a:rPr lang="ru-RU" sz="2800" b="1" u="none" strike="noStrike" dirty="0">
                          <a:effectLst/>
                        </a:rPr>
                        <a:t>384</a:t>
                      </a:r>
                      <a:r>
                        <a:rPr lang="ru-RU" sz="2000" b="1" u="none" strike="noStrike" dirty="0">
                          <a:effectLst/>
                        </a:rPr>
                        <a:t> среднетоннажных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16511232"/>
                  </a:ext>
                </a:extLst>
              </a:tr>
              <a:tr h="70117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</a:rPr>
                        <a:t>Доля Дальнего Востока, 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effectLst/>
                        </a:rPr>
                        <a:t>66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u="none" strike="noStrike" dirty="0">
                          <a:effectLst/>
                        </a:rPr>
                        <a:t>70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07133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413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495F0-13B5-4720-908D-63DAD1154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4272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Вывод</a:t>
            </a:r>
            <a:br>
              <a:rPr lang="ru-RU" dirty="0"/>
            </a:br>
            <a:r>
              <a:rPr lang="ru-RU" b="1" dirty="0">
                <a:solidFill>
                  <a:srgbClr val="002060"/>
                </a:solidFill>
              </a:rPr>
              <a:t>Значительные объем и доля потребления топлива рыбохозяйственным флотом в Дальневосточном бассейне свидетельствуют о тесной зависимости деятельности рыбаков и бункеровщиков, наличии близких проблем и высоком потенциале поиска совместных решений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(</a:t>
            </a:r>
            <a:r>
              <a:rPr lang="ru-RU" b="1" dirty="0">
                <a:solidFill>
                  <a:srgbClr val="002060"/>
                </a:solidFill>
                <a:highlight>
                  <a:srgbClr val="FFFF00"/>
                </a:highlight>
              </a:rPr>
              <a:t>добавить, что рыбаки не планируют ловить менее 3,5 млн т</a:t>
            </a:r>
          </a:p>
        </p:txBody>
      </p:sp>
    </p:spTree>
    <p:extLst>
      <p:ext uri="{BB962C8B-B14F-4D97-AF65-F5344CB8AC3E}">
        <p14:creationId xmlns:p14="http://schemas.microsoft.com/office/powerpoint/2010/main" val="1492192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5E697B5-1B00-409F-A2B9-B14BDFE32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538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Санкционные риски рыбохозяйственного комплекса (РХК) России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0FA2DD6-DD77-453C-B4E5-34A3B4A22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Включают 3 группы </a:t>
            </a:r>
          </a:p>
          <a:p>
            <a:pPr marL="514350" indent="-514350">
              <a:buAutoNum type="arabicPeriod"/>
            </a:pPr>
            <a:r>
              <a:rPr lang="ru-RU" dirty="0"/>
              <a:t>Риски прямых финансовых потерь</a:t>
            </a:r>
          </a:p>
          <a:p>
            <a:pPr marL="514350" indent="-514350">
              <a:buAutoNum type="arabicPeriod"/>
            </a:pPr>
            <a:r>
              <a:rPr lang="ru-RU" dirty="0"/>
              <a:t>Логистические риски</a:t>
            </a:r>
          </a:p>
          <a:p>
            <a:pPr marL="514350" indent="-514350">
              <a:buAutoNum type="arabicPeriod"/>
            </a:pPr>
            <a:r>
              <a:rPr lang="ru-RU" dirty="0"/>
              <a:t>Риски планирования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930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5E697B5-1B00-409F-A2B9-B14BDFE32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700" y="838899"/>
            <a:ext cx="10515600" cy="5285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rgbClr val="FF0000"/>
                </a:solidFill>
              </a:rPr>
              <a:t>Санкционные риски РХК России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4000" b="1" dirty="0">
                <a:solidFill>
                  <a:srgbClr val="C00000"/>
                </a:solidFill>
              </a:rPr>
              <a:t>Риски прямых финансовых потерь </a:t>
            </a:r>
            <a:br>
              <a:rPr lang="ru-RU" sz="31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0FA2DD6-DD77-453C-B4E5-34A3B4A22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405"/>
            <a:ext cx="10515600" cy="532128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с той или иной степенью вероятности ожидаются по трем направлениям:</a:t>
            </a:r>
          </a:p>
          <a:p>
            <a:pPr marL="514350" indent="-514350">
              <a:buAutoNum type="arabicPeriod"/>
            </a:pPr>
            <a:r>
              <a:rPr lang="ru-RU" dirty="0"/>
              <a:t>в результате утраты сырьевой базы за пределами ИЭЗ России;</a:t>
            </a:r>
          </a:p>
          <a:p>
            <a:pPr marL="514350" indent="-514350">
              <a:buAutoNum type="arabicPeriod"/>
            </a:pPr>
            <a:r>
              <a:rPr lang="ru-RU" dirty="0"/>
              <a:t>в результате удорожания судостроения и судоремонта;</a:t>
            </a:r>
          </a:p>
          <a:p>
            <a:pPr marL="514350" indent="-514350">
              <a:buAutoNum type="arabicPeriod"/>
            </a:pPr>
            <a:r>
              <a:rPr lang="ru-RU" dirty="0"/>
              <a:t>в результате утраты экспортных рынков сбыта.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4770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5E697B5-1B00-409F-A2B9-B14BDFE32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3398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Санкционные риски РХК России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4000" b="1" dirty="0">
                <a:solidFill>
                  <a:srgbClr val="C00000"/>
                </a:solidFill>
              </a:rPr>
              <a:t>Риски прямых финансовых потерь </a:t>
            </a:r>
            <a:r>
              <a:rPr lang="ru-RU" sz="3600" b="1" dirty="0">
                <a:solidFill>
                  <a:srgbClr val="C00000"/>
                </a:solidFill>
              </a:rPr>
              <a:t>(оценка ВАРПЭ) </a:t>
            </a:r>
            <a:br>
              <a:rPr lang="ru-RU" sz="1600" b="1" dirty="0">
                <a:solidFill>
                  <a:srgbClr val="C0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77007A51-142E-4DA7-BD7E-3CE8D4D80F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902334"/>
              </p:ext>
            </p:extLst>
          </p:nvPr>
        </p:nvGraphicFramePr>
        <p:xfrm>
          <a:off x="1" y="687897"/>
          <a:ext cx="12191999" cy="6086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147847579"/>
                    </a:ext>
                  </a:extLst>
                </a:gridCol>
                <a:gridCol w="3940028">
                  <a:extLst>
                    <a:ext uri="{9D8B030D-6E8A-4147-A177-3AD203B41FA5}">
                      <a16:colId xmlns:a16="http://schemas.microsoft.com/office/drawing/2014/main" val="1987177702"/>
                    </a:ext>
                  </a:extLst>
                </a:gridCol>
                <a:gridCol w="2416030">
                  <a:extLst>
                    <a:ext uri="{9D8B030D-6E8A-4147-A177-3AD203B41FA5}">
                      <a16:colId xmlns:a16="http://schemas.microsoft.com/office/drawing/2014/main" val="3927005991"/>
                    </a:ext>
                  </a:extLst>
                </a:gridCol>
                <a:gridCol w="2787941">
                  <a:extLst>
                    <a:ext uri="{9D8B030D-6E8A-4147-A177-3AD203B41FA5}">
                      <a16:colId xmlns:a16="http://schemas.microsoft.com/office/drawing/2014/main" val="3477835824"/>
                    </a:ext>
                  </a:extLst>
                </a:gridCol>
              </a:tblGrid>
              <a:tr h="66766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7145" algn="l"/>
                        </a:tabLst>
                      </a:pPr>
                      <a:r>
                        <a:rPr lang="ru-RU" sz="2000" dirty="0">
                          <a:effectLst/>
                        </a:rPr>
                        <a:t>Угроза (риск)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7145" algn="l"/>
                        </a:tabLst>
                      </a:pPr>
                      <a:r>
                        <a:rPr lang="ru-RU" sz="2000">
                          <a:effectLst/>
                        </a:rPr>
                        <a:t>Выручка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7145" algn="l"/>
                        </a:tabLst>
                      </a:pPr>
                      <a:r>
                        <a:rPr lang="ru-RU" sz="2000">
                          <a:effectLst/>
                        </a:rPr>
                        <a:t>Налоги, сборы, страховые взносы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7145" algn="l"/>
                        </a:tabLst>
                      </a:pPr>
                      <a:r>
                        <a:rPr lang="ru-RU" sz="2000" dirty="0">
                          <a:effectLst/>
                        </a:rPr>
                        <a:t>Сальдированный финансовый результат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/>
                </a:tc>
                <a:extLst>
                  <a:ext uri="{0D108BD9-81ED-4DB2-BD59-A6C34878D82A}">
                    <a16:rowId xmlns:a16="http://schemas.microsoft.com/office/drawing/2014/main" val="4048812307"/>
                  </a:ext>
                </a:extLst>
              </a:tr>
              <a:tr h="1100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7145" algn="l"/>
                        </a:tabLst>
                      </a:pPr>
                      <a:r>
                        <a:rPr lang="ru-RU" sz="2000" dirty="0">
                          <a:effectLst/>
                        </a:rPr>
                        <a:t>Потеря сырьевой базы в ИЭЗ зарубежных стран в объеме 600 тысяч тонн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7145" algn="l"/>
                        </a:tabLst>
                      </a:pPr>
                      <a:r>
                        <a:rPr lang="ru-RU" sz="2000" dirty="0">
                          <a:effectLst/>
                        </a:rPr>
                        <a:t>Снижение на 1,2 млрд долларов США или на 98 млрд рублей (по курсу 81,4 руб./1$)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7145" algn="l"/>
                        </a:tabLst>
                      </a:pPr>
                      <a:r>
                        <a:rPr lang="ru-RU" sz="2000">
                          <a:effectLst/>
                        </a:rPr>
                        <a:t>Снижение на 13,8 млрд рублей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7145" algn="l"/>
                        </a:tabLst>
                      </a:pPr>
                      <a:r>
                        <a:rPr lang="ru-RU" sz="2000">
                          <a:effectLst/>
                        </a:rPr>
                        <a:t>Снижение на 20,8 млрд рублей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480998669"/>
                  </a:ext>
                </a:extLst>
              </a:tr>
              <a:tr h="14732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7145" algn="l"/>
                        </a:tabLst>
                      </a:pPr>
                      <a:r>
                        <a:rPr lang="ru-RU" sz="2000">
                          <a:effectLst/>
                        </a:rPr>
                        <a:t>Введение эмбарго на российский экспорт (оптимистический сценарий)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7145" algn="l"/>
                        </a:tabLst>
                      </a:pPr>
                      <a:r>
                        <a:rPr lang="ru-RU" sz="2000" dirty="0">
                          <a:effectLst/>
                        </a:rPr>
                        <a:t>Выручка экспорта: 4,18–6,63 млрд долларов США (от сохранения на уровне 2021 года до снижения в 1,6 раза) *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7145" algn="l"/>
                        </a:tabLst>
                      </a:pPr>
                      <a:r>
                        <a:rPr lang="ru-RU" sz="2000" dirty="0">
                          <a:effectLst/>
                        </a:rPr>
                        <a:t>От сохранения на уровне 2021 года до снижения в 1,6 раза*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7145" algn="l"/>
                        </a:tabLst>
                      </a:pPr>
                      <a:r>
                        <a:rPr lang="ru-RU" sz="2000">
                          <a:effectLst/>
                        </a:rPr>
                        <a:t>От сохранения на уровне 2021 года до снижения в 1,6 раза*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327650484"/>
                  </a:ext>
                </a:extLst>
              </a:tr>
              <a:tr h="1355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7145" algn="l"/>
                        </a:tabLst>
                      </a:pPr>
                      <a:r>
                        <a:rPr lang="ru-RU" sz="2000">
                          <a:effectLst/>
                        </a:rPr>
                        <a:t>Введение эмбарго на российский экспорт (неоптимистический сценарий)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Выручка экспорта: 3,27–5,2 млрд долларов США, (снижение в 1,3–2 раза по отношению к 2021 году) *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7145" algn="l"/>
                        </a:tabLst>
                      </a:pPr>
                      <a:r>
                        <a:rPr lang="ru-RU" sz="2000" dirty="0">
                          <a:effectLst/>
                        </a:rPr>
                        <a:t>Снижение в 1,3–2 раза по отношению к 2021 году*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7145" algn="l"/>
                        </a:tabLst>
                      </a:pPr>
                      <a:r>
                        <a:rPr lang="ru-RU" sz="2000" dirty="0">
                          <a:effectLst/>
                        </a:rPr>
                        <a:t>Снижение в 1,3–2 раза по отношению к 2021 году*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815798447"/>
                  </a:ext>
                </a:extLst>
              </a:tr>
              <a:tr h="14891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7145" algn="l"/>
                        </a:tabLst>
                      </a:pPr>
                      <a:r>
                        <a:rPr lang="ru-RU" sz="2000">
                          <a:effectLst/>
                        </a:rPr>
                        <a:t>Удорожание судостроения и судоремонта</a:t>
                      </a:r>
                      <a:endParaRPr lang="ru-RU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287145" algn="l"/>
                        </a:tabLs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effectLst/>
                        </a:rPr>
                        <a:t>Увеличение удельных затрат.</a:t>
                      </a:r>
                      <a:r>
                        <a:rPr lang="ru-RU" sz="2800" dirty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При локализации производства в 40% и доле заемных средств в 80% затраты на судоремонт или судостроение в 2022 году возрастут в  среднем,  в 1,46 раза по сравнению с 2021 годом, или на 479 тысяч рублей на 1 млн рублей вложенных средств</a:t>
                      </a:r>
                      <a:endParaRPr lang="ru-RU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874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580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5E697B5-1B00-409F-A2B9-B14BDFE32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3398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700" b="1" dirty="0">
                <a:solidFill>
                  <a:srgbClr val="FF0000"/>
                </a:solidFill>
              </a:rPr>
              <a:t>Санкционные риски РХК России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Логистические риски</a:t>
            </a:r>
            <a:br>
              <a:rPr lang="ru-RU" sz="2000" dirty="0"/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0DB2B3F-3AB9-4675-B4F2-F97218201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13" y="763398"/>
            <a:ext cx="11811699" cy="6094602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3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ухудшение условий судоходства, снабжения топливом, продовольствием, портовых услуг, перегруза, перемещения рыбной продукции и иных аспектов промысловой деятельности.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3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Действия по препятствованию российского судоходства и морского рыболовства уже предпринимаются. Российским  судам запретили заход в порты в порты стран ЕС, США и некоторых других.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3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 с ухудшением логистики связано снижение российского улова в конвенционных и открытых районах Мирового океана за январь- май 2022 года (43,3 тысячи тонн) по сравнению с таковым за январь- май 2021 года (74,8 тысяч тонн) – на 42,1 %.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3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Оценку финансовых потерь российского рыболовства, связанных с ухудшением логистики, пока дать сложно. Таковая потери будут оценены конкретными предприятиями по результатам анализа затрат за 2022 год. </a:t>
            </a:r>
          </a:p>
          <a:p>
            <a:r>
              <a:rPr lang="ru-RU" sz="2300" b="1" dirty="0">
                <a:solidFill>
                  <a:srgbClr val="002060"/>
                </a:solidFill>
              </a:rPr>
              <a:t>Пока можно лишь утверждать, что для отдельных предприятий финансовые потери из-за ухудшения условий логистики могут быть существенными.</a:t>
            </a:r>
          </a:p>
        </p:txBody>
      </p:sp>
    </p:spTree>
    <p:extLst>
      <p:ext uri="{BB962C8B-B14F-4D97-AF65-F5344CB8AC3E}">
        <p14:creationId xmlns:p14="http://schemas.microsoft.com/office/powerpoint/2010/main" val="3984233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1624</Words>
  <PresentationFormat>Широкоэкранный</PresentationFormat>
  <Paragraphs>161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Тема Office</vt:lpstr>
      <vt:lpstr>1_Тема Office</vt:lpstr>
      <vt:lpstr>«Проблемы дальневосточного рыболовного бизнеса в условиях жестких экономических санкций, планы по их решению и стабилизации ситуации. Работа и дальнейшее развитие отрасли в беспрецедентных условиях»</vt:lpstr>
      <vt:lpstr>Дальний Восток – основа и наиболее суверенный резерв российского морского рыболовства</vt:lpstr>
      <vt:lpstr>Дальневосточный рыбохозяйственный бассейн обеспечивает 70 улова, 75 % экспорта и 75% морской транспортировки рыбы в России</vt:lpstr>
      <vt:lpstr>Рыбохозяйственный флот – важнейший потребитель топлива и услуг бункеровки Дальневосточного бассейна</vt:lpstr>
      <vt:lpstr>Вывод Значительные объем и доля потребления топлива рыбохозяйственным флотом в Дальневосточном бассейне свидетельствуют о тесной зависимости деятельности рыбаков и бункеровщиков, наличии близких проблем и высоком потенциале поиска совместных решений (добавить, что рыбаки не планируют ловить менее 3,5 млн т</vt:lpstr>
      <vt:lpstr>Санкционные риски рыбохозяйственного комплекса (РХК) России</vt:lpstr>
      <vt:lpstr>Санкционные риски РХК России Риски прямых финансовых потерь  </vt:lpstr>
      <vt:lpstr> Санкционные риски РХК России Риски прямых финансовых потерь (оценка ВАРПЭ)  </vt:lpstr>
      <vt:lpstr> Санкционные риски РХК России Логистические риски </vt:lpstr>
      <vt:lpstr> Санкционные риски РХК России Риски планирования </vt:lpstr>
      <vt:lpstr> Санкционные риски РХК России Специфика рисков для Дальневосточного бассейна </vt:lpstr>
      <vt:lpstr>  Текущая работа РХК России в условиях санкций  Предварительные оценки на 2022 год Вылов на 30 мая 2022 и 2021 годов  </vt:lpstr>
      <vt:lpstr>   Текущая работа РХК России в условиях санкций  Предварительные оценки на 2022 год Экспорт и импорт рыбной продукции за 1 квартал 2022 год   </vt:lpstr>
      <vt:lpstr>Прирост цены за январь - апрель 2022 года опередил таковой за 2021 год в целом по лососевым на 14 процентных пунктов (п. п.), по филе – на 12 п. п., по разделанной мороженой рыбе – на 11 п. п., по неразделанной мороженой рыбе – на 5 п.п.  За январь – апрель 2022 года наблюдались рекордные темпы роста цены, начиная с 2000 года. </vt:lpstr>
      <vt:lpstr>Текущая работа РХК России в условиях санкций  Предварительные оценки на 2022 год Выводы</vt:lpstr>
      <vt:lpstr>Стабилизация и дальнейшее развитие отрасли в беспрецедентных условиях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2022-06-12T08:53:57Z</dcterms:created>
  <dcterms:modified xsi:type="dcterms:W3CDTF">2022-06-14T13:31:00Z</dcterms:modified>
</cp:coreProperties>
</file>