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7" r:id="rId4"/>
    <p:sldId id="259" r:id="rId5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338" y="-11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66118295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Текст заголовка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Уровень текста 1</a:t>
            </a:r>
          </a:p>
          <a:p>
            <a:pPr lvl="1">
              <a:defRPr sz="1800"/>
            </a:pPr>
            <a:r>
              <a:rPr sz="3200"/>
              <a:t>Уровень текста 2</a:t>
            </a:r>
          </a:p>
          <a:p>
            <a:pPr lvl="2">
              <a:defRPr sz="1800"/>
            </a:pPr>
            <a:r>
              <a:rPr sz="3200"/>
              <a:t>Уровень текста 3</a:t>
            </a:r>
          </a:p>
          <a:p>
            <a:pPr lvl="3">
              <a:defRPr sz="1800"/>
            </a:pPr>
            <a:r>
              <a:rPr sz="3200"/>
              <a:t>Уровень текста 4</a:t>
            </a:r>
          </a:p>
          <a:p>
            <a:pPr lvl="4">
              <a:defRPr sz="1800"/>
            </a:pPr>
            <a:r>
              <a:rPr sz="3200"/>
              <a:t>Уровень текста 5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Кавыч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горизонт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Текст заголовка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Уровень текста 1</a:t>
            </a:r>
          </a:p>
          <a:p>
            <a:pPr lvl="1">
              <a:defRPr sz="1800"/>
            </a:pPr>
            <a:r>
              <a:rPr sz="3200"/>
              <a:t>Уровень текста 2</a:t>
            </a:r>
          </a:p>
          <a:p>
            <a:pPr lvl="2">
              <a:defRPr sz="1800"/>
            </a:pPr>
            <a:r>
              <a:rPr sz="3200"/>
              <a:t>Уровень текста 3</a:t>
            </a:r>
          </a:p>
          <a:p>
            <a:pPr lvl="3">
              <a:defRPr sz="1800"/>
            </a:pPr>
            <a:r>
              <a:rPr sz="3200"/>
              <a:t>Уровень текста 4</a:t>
            </a:r>
          </a:p>
          <a:p>
            <a:pPr lvl="4">
              <a:defRPr sz="1800"/>
            </a:pPr>
            <a:r>
              <a:rPr sz="3200"/>
              <a:t>Уровень текста 5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по центр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Текст заголовка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вертикаль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Текст заголовка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Уровень текста 1</a:t>
            </a:r>
          </a:p>
          <a:p>
            <a:pPr lvl="1">
              <a:defRPr sz="1800"/>
            </a:pPr>
            <a:r>
              <a:rPr sz="3200"/>
              <a:t>Уровень текста 2</a:t>
            </a:r>
          </a:p>
          <a:p>
            <a:pPr lvl="2">
              <a:defRPr sz="1800"/>
            </a:pPr>
            <a:r>
              <a:rPr sz="3200"/>
              <a:t>Уровень текста 3</a:t>
            </a:r>
          </a:p>
          <a:p>
            <a:pPr lvl="3">
              <a:defRPr sz="1800"/>
            </a:pPr>
            <a:r>
              <a:rPr sz="3200"/>
              <a:t>Уровень текста 4</a:t>
            </a:r>
          </a:p>
          <a:p>
            <a:pPr lvl="4">
              <a:defRPr sz="1800"/>
            </a:pPr>
            <a:r>
              <a:rPr sz="3200"/>
              <a:t>Уровень текста 5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в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Текст заголовка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Текст заголовка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Уровень текста 1</a:t>
            </a:r>
          </a:p>
          <a:p>
            <a:pPr lvl="1">
              <a:defRPr sz="1800"/>
            </a:pPr>
            <a:r>
              <a:rPr sz="3600"/>
              <a:t>Уровень текста 2</a:t>
            </a:r>
          </a:p>
          <a:p>
            <a:pPr lvl="2">
              <a:defRPr sz="1800"/>
            </a:pPr>
            <a:r>
              <a:rPr sz="3600"/>
              <a:t>Уровень текста 3</a:t>
            </a:r>
          </a:p>
          <a:p>
            <a:pPr lvl="3">
              <a:defRPr sz="1800"/>
            </a:pPr>
            <a:r>
              <a:rPr sz="3600"/>
              <a:t>Уровень текста 4</a:t>
            </a:r>
          </a:p>
          <a:p>
            <a:pPr lvl="4">
              <a:defRPr sz="1800"/>
            </a:pPr>
            <a:r>
              <a:rPr sz="3600"/>
              <a:t>Уровень текста 5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Текст заголовка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Уровень текста 1</a:t>
            </a:r>
          </a:p>
          <a:p>
            <a:pPr lvl="1">
              <a:defRPr sz="1800"/>
            </a:pPr>
            <a:r>
              <a:rPr sz="2800"/>
              <a:t>Уровень текста 2</a:t>
            </a:r>
          </a:p>
          <a:p>
            <a:pPr lvl="2">
              <a:defRPr sz="1800"/>
            </a:pPr>
            <a:r>
              <a:rPr sz="2800"/>
              <a:t>Уровень текста 3</a:t>
            </a:r>
          </a:p>
          <a:p>
            <a:pPr lvl="3">
              <a:defRPr sz="1800"/>
            </a:pPr>
            <a:r>
              <a:rPr sz="2800"/>
              <a:t>Уровень текста 4</a:t>
            </a:r>
          </a:p>
          <a:p>
            <a:pPr lvl="4">
              <a:defRPr sz="1800"/>
            </a:pPr>
            <a:r>
              <a:rPr sz="2800"/>
              <a:t>Уровень текста 5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Уровень текста 1</a:t>
            </a:r>
          </a:p>
          <a:p>
            <a:pPr lvl="1">
              <a:defRPr sz="1800"/>
            </a:pPr>
            <a:r>
              <a:rPr sz="3600"/>
              <a:t>Уровень текста 2</a:t>
            </a:r>
          </a:p>
          <a:p>
            <a:pPr lvl="2">
              <a:defRPr sz="1800"/>
            </a:pPr>
            <a:r>
              <a:rPr sz="3600"/>
              <a:t>Уровень текста 3</a:t>
            </a:r>
          </a:p>
          <a:p>
            <a:pPr lvl="3">
              <a:defRPr sz="1800"/>
            </a:pPr>
            <a:r>
              <a:rPr sz="3600"/>
              <a:t>Уровень текста 4</a:t>
            </a:r>
          </a:p>
          <a:p>
            <a:pPr lvl="4">
              <a:defRPr sz="1800"/>
            </a:pPr>
            <a:r>
              <a:rPr sz="3600"/>
              <a:t>Уровень текста 5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3 шт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8000"/>
              <a:t>Текст заголовка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600"/>
              <a:t>Уровень текста 1</a:t>
            </a:r>
          </a:p>
          <a:p>
            <a:pPr lvl="1">
              <a:defRPr sz="1800"/>
            </a:pPr>
            <a:r>
              <a:rPr sz="3600"/>
              <a:t>Уровень текста 2</a:t>
            </a:r>
          </a:p>
          <a:p>
            <a:pPr lvl="2">
              <a:defRPr sz="1800"/>
            </a:pPr>
            <a:r>
              <a:rPr sz="3600"/>
              <a:t>Уровень текста 3</a:t>
            </a:r>
          </a:p>
          <a:p>
            <a:pPr lvl="3">
              <a:defRPr sz="1800"/>
            </a:pPr>
            <a:r>
              <a:rPr sz="3600"/>
              <a:t>Уровень текста 4</a:t>
            </a:r>
          </a:p>
          <a:p>
            <a:pPr lvl="4">
              <a:defRPr sz="1800"/>
            </a:pPr>
            <a:r>
              <a:rPr sz="3600"/>
              <a:t>Уровень текста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563298" y="479359"/>
            <a:ext cx="11878205" cy="8794882"/>
          </a:xfrm>
          <a:prstGeom prst="rect">
            <a:avLst/>
          </a:prstGeom>
          <a:ln w="12700">
            <a:solidFill>
              <a:srgbClr val="C82506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pic>
        <p:nvPicPr>
          <p:cNvPr id="33" name="mr_RU_3.jp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3816316" y="85361"/>
            <a:ext cx="5372169" cy="776530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Shape 34"/>
          <p:cNvSpPr/>
          <p:nvPr/>
        </p:nvSpPr>
        <p:spPr>
          <a:xfrm>
            <a:off x="5595461" y="9241366"/>
            <a:ext cx="181387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C8250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C82506"/>
                </a:solidFill>
              </a:rPr>
              <a:t>mrbunker.ru</a:t>
            </a:r>
          </a:p>
        </p:txBody>
      </p:sp>
      <p:sp>
        <p:nvSpPr>
          <p:cNvPr id="35" name="Shape 35"/>
          <p:cNvSpPr/>
          <p:nvPr/>
        </p:nvSpPr>
        <p:spPr>
          <a:xfrm>
            <a:off x="563299" y="2798428"/>
            <a:ext cx="11707338" cy="52168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marR="155575" lvl="0" defTabSz="449580">
              <a:spcBef>
                <a:spcPts val="500"/>
              </a:spcBef>
              <a:defRPr sz="1800"/>
            </a:pPr>
            <a:r>
              <a:rPr sz="3100" dirty="0" err="1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Сергеев</a:t>
            </a:r>
            <a:r>
              <a:rPr sz="3100" dirty="0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3100" dirty="0" err="1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Владимир</a:t>
            </a:r>
            <a:r>
              <a:rPr sz="3100" dirty="0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3100" dirty="0" err="1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Александрович</a:t>
            </a:r>
            <a:endParaRPr sz="3100" dirty="0">
              <a:uFill>
                <a:solidFill>
                  <a:srgbClr val="808080"/>
                </a:solidFill>
              </a:uFill>
              <a:latin typeface="Helvetica"/>
              <a:ea typeface="Helvetica"/>
              <a:cs typeface="Helvetica"/>
              <a:sym typeface="Helvetica"/>
            </a:endParaRPr>
          </a:p>
          <a:p>
            <a:pPr marR="155575" lvl="0" defTabSz="449580">
              <a:spcBef>
                <a:spcPts val="500"/>
              </a:spcBef>
              <a:defRPr sz="1800"/>
            </a:pPr>
            <a:r>
              <a:rPr sz="2200" dirty="0" err="1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председатель</a:t>
            </a:r>
            <a:r>
              <a:rPr sz="2200" dirty="0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2200" dirty="0" err="1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Совета</a:t>
            </a:r>
            <a:r>
              <a:rPr sz="2200" dirty="0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2200" dirty="0" err="1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саморегулируемой</a:t>
            </a:r>
            <a:r>
              <a:rPr sz="2200" dirty="0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2200" dirty="0" err="1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организации</a:t>
            </a:r>
            <a:r>
              <a:rPr sz="2200" dirty="0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 «</a:t>
            </a:r>
            <a:r>
              <a:rPr sz="2200" dirty="0" err="1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Российская</a:t>
            </a:r>
            <a:r>
              <a:rPr sz="2200" dirty="0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2200" dirty="0" err="1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Ассоциация</a:t>
            </a:r>
            <a:r>
              <a:rPr sz="2200" dirty="0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2200" dirty="0" err="1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Морских</a:t>
            </a:r>
            <a:r>
              <a:rPr sz="2200" dirty="0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 и </a:t>
            </a:r>
            <a:r>
              <a:rPr sz="2200" dirty="0" err="1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Речных</a:t>
            </a:r>
            <a:r>
              <a:rPr sz="2200" dirty="0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sz="2200" dirty="0" err="1" smtClean="0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Бункеровщиков</a:t>
            </a:r>
            <a:r>
              <a:rPr sz="2200" dirty="0" smtClean="0">
                <a:uFill>
                  <a:solidFill>
                    <a:srgbClr val="808080"/>
                  </a:solidFill>
                </a:uFill>
                <a:latin typeface="Helvetica"/>
                <a:ea typeface="Helvetica"/>
                <a:cs typeface="Helvetica"/>
                <a:sym typeface="Helvetica"/>
              </a:rPr>
              <a:t>»</a:t>
            </a:r>
            <a:endParaRPr sz="2200" dirty="0">
              <a:uFill>
                <a:solidFill/>
              </a:uFill>
              <a:latin typeface="Helvetica"/>
              <a:ea typeface="Helvetica"/>
              <a:cs typeface="Helvetica"/>
              <a:sym typeface="Helvetica"/>
            </a:endParaRPr>
          </a:p>
          <a:p>
            <a:pPr marR="155575" lvl="0" defTabSz="449580">
              <a:spcBef>
                <a:spcPts val="500"/>
              </a:spcBef>
              <a:defRPr sz="1800"/>
            </a:pPr>
            <a:endParaRPr sz="2200" dirty="0">
              <a:uFill>
                <a:solidFill/>
              </a:uFill>
              <a:latin typeface="Helvetica"/>
              <a:ea typeface="Helvetica"/>
              <a:cs typeface="Helvetica"/>
              <a:sym typeface="Helvetica"/>
            </a:endParaRPr>
          </a:p>
          <a:p>
            <a:pPr marR="155575" lvl="0" defTabSz="449580">
              <a:spcBef>
                <a:spcPts val="500"/>
              </a:spcBef>
              <a:defRPr sz="1800"/>
            </a:pPr>
            <a:endParaRPr lang="en-US" sz="2200" dirty="0" smtClean="0">
              <a:uFill>
                <a:solidFill/>
              </a:uFill>
              <a:latin typeface="Helvetica"/>
              <a:ea typeface="Helvetica"/>
              <a:cs typeface="Helvetica"/>
              <a:sym typeface="Helvetica"/>
            </a:endParaRPr>
          </a:p>
          <a:p>
            <a:r>
              <a:rPr lang="ru-RU" sz="3200" b="1" dirty="0" smtClean="0">
                <a:solidFill>
                  <a:schemeClr val="tx1"/>
                </a:solidFill>
                <a:uFill>
                  <a:solidFill/>
                </a:uFill>
                <a:latin typeface="Helvetica"/>
                <a:ea typeface="Helvetica"/>
                <a:cs typeface="Helvetica"/>
              </a:rPr>
              <a:t>Рисковый подход и распределение ответственности как основа взаимодействия государства и бизнеса</a:t>
            </a:r>
            <a:endParaRPr lang="ru-RU" sz="3200" b="1" dirty="0">
              <a:solidFill>
                <a:schemeClr val="tx1"/>
              </a:solidFill>
              <a:uFill>
                <a:solidFill/>
              </a:uFill>
              <a:latin typeface="Helvetica"/>
              <a:ea typeface="Helvetica"/>
              <a:cs typeface="Helvetica"/>
            </a:endParaRPr>
          </a:p>
          <a:p>
            <a:pPr marR="155575" lvl="0" defTabSz="449580">
              <a:spcBef>
                <a:spcPts val="500"/>
              </a:spcBef>
              <a:defRPr sz="1800"/>
            </a:pPr>
            <a:endParaRPr lang="en-US" sz="2800" dirty="0" smtClean="0">
              <a:uFill>
                <a:solidFill/>
              </a:uFill>
              <a:latin typeface="Helvetica"/>
              <a:ea typeface="Helvetica"/>
              <a:cs typeface="Helvetica"/>
              <a:sym typeface="Helvetica"/>
            </a:endParaRPr>
          </a:p>
          <a:p>
            <a:pPr marR="155575" lvl="0" defTabSz="449580">
              <a:spcBef>
                <a:spcPts val="500"/>
              </a:spcBef>
              <a:defRPr sz="1800"/>
            </a:pPr>
            <a:endParaRPr sz="2200" dirty="0">
              <a:uFill>
                <a:solidFill/>
              </a:uFill>
              <a:latin typeface="Helvetica"/>
              <a:ea typeface="Helvetica"/>
              <a:cs typeface="Helvetica"/>
              <a:sym typeface="Helvetica"/>
            </a:endParaRPr>
          </a:p>
          <a:p>
            <a:pPr marR="155575" lvl="0" defTabSz="449580">
              <a:spcBef>
                <a:spcPts val="500"/>
              </a:spcBef>
              <a:defRPr sz="1800"/>
            </a:pPr>
            <a:endParaRPr sz="2200" dirty="0">
              <a:uFill>
                <a:solidFill/>
              </a:uFill>
              <a:latin typeface="Helvetica"/>
              <a:ea typeface="Helvetica"/>
              <a:cs typeface="Helvetica"/>
              <a:sym typeface="Helvetica"/>
            </a:endParaRPr>
          </a:p>
          <a:p>
            <a:pPr marR="155575" lvl="0" defTabSz="449580">
              <a:spcBef>
                <a:spcPts val="500"/>
              </a:spcBef>
              <a:defRPr sz="1800"/>
            </a:pPr>
            <a:endParaRPr lang="ru-RU" sz="2200" dirty="0">
              <a:uFill>
                <a:solidFill/>
              </a:uFill>
              <a:latin typeface="Helvetica"/>
              <a:ea typeface="Helvetica"/>
              <a:cs typeface="Helvetica"/>
              <a:sym typeface="Helvetica"/>
            </a:endParaRPr>
          </a:p>
          <a:p>
            <a:pPr marR="155575" defTabSz="449580">
              <a:spcBef>
                <a:spcPts val="500"/>
              </a:spcBef>
              <a:defRPr sz="1800"/>
            </a:pPr>
            <a:r>
              <a:rPr lang="ru-RU" sz="2200" dirty="0"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23-24 июня 2022 г., </a:t>
            </a:r>
            <a:r>
              <a:rPr lang="ru-RU" sz="2200">
                <a:uFill>
                  <a:solidFill/>
                </a:uFill>
                <a:latin typeface="Helvetica"/>
                <a:ea typeface="Helvetica"/>
                <a:cs typeface="Helvetica"/>
                <a:sym typeface="Helvetica"/>
              </a:rPr>
              <a:t>Санкт-Петербург </a:t>
            </a:r>
            <a:endParaRPr lang="ru-RU" sz="2200" dirty="0">
              <a:uFill>
                <a:solidFill/>
              </a:uFill>
              <a:latin typeface="Helvetica"/>
              <a:ea typeface="Helvetica"/>
              <a:cs typeface="Helvetica"/>
              <a:sym typeface="Helvetica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885776" y="448242"/>
            <a:ext cx="11878205" cy="8794882"/>
          </a:xfrm>
          <a:prstGeom prst="rect">
            <a:avLst/>
          </a:prstGeom>
          <a:ln w="12700">
            <a:solidFill>
              <a:srgbClr val="C82506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5595461" y="9241366"/>
            <a:ext cx="181387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C8250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C82506"/>
                </a:solidFill>
              </a:rPr>
              <a:t>mrbunker.ru</a:t>
            </a:r>
          </a:p>
        </p:txBody>
      </p:sp>
      <p:sp>
        <p:nvSpPr>
          <p:cNvPr id="35" name="Shape 35"/>
          <p:cNvSpPr/>
          <p:nvPr/>
        </p:nvSpPr>
        <p:spPr>
          <a:xfrm>
            <a:off x="563299" y="5186261"/>
            <a:ext cx="11707338" cy="4411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marR="155575" lvl="0" defTabSz="449580">
              <a:spcBef>
                <a:spcPts val="500"/>
              </a:spcBef>
              <a:defRPr sz="1800"/>
            </a:pPr>
            <a:endParaRPr sz="2200" dirty="0">
              <a:solidFill>
                <a:srgbClr val="C82506"/>
              </a:solidFill>
              <a:uFill>
                <a:solidFill/>
              </a:u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28651" y="591698"/>
            <a:ext cx="11592453" cy="8507970"/>
          </a:xfrm>
        </p:spPr>
        <p:txBody>
          <a:bodyPr>
            <a:noAutofit/>
          </a:bodyPr>
          <a:lstStyle/>
          <a:p>
            <a:pPr algn="just"/>
            <a:r>
              <a:rPr lang="ru-RU" sz="2300" b="1" dirty="0"/>
              <a:t>Федеральный закон от 13 июля 2020 г. N 207-ФЗ "О внесении изменений в статью 46 Федерального закона "Об охране окружающей среды" и отдельные законодательные акты Российской </a:t>
            </a:r>
            <a:r>
              <a:rPr lang="ru-RU" sz="2300" b="1" dirty="0" smtClean="0"/>
              <a:t>Федерации" (</a:t>
            </a:r>
            <a:r>
              <a:rPr lang="ru-RU" sz="2300" b="1" i="1" dirty="0" smtClean="0"/>
              <a:t>в ст. 22.2</a:t>
            </a:r>
            <a:r>
              <a:rPr lang="ru-RU" sz="2300" b="1" i="1" dirty="0"/>
              <a:t> </a:t>
            </a:r>
            <a:r>
              <a:rPr lang="ru-RU" sz="2300" b="1" i="1" dirty="0" smtClean="0"/>
              <a:t>федерального </a:t>
            </a:r>
            <a:r>
              <a:rPr lang="ru-RU" sz="2300" b="1" i="1" dirty="0"/>
              <a:t>закона от 30 ноября 1995 года N 187-ФЗ "О континентальном шельфе Российской </a:t>
            </a:r>
            <a:r>
              <a:rPr lang="ru-RU" sz="2300" b="1" i="1" dirty="0" smtClean="0"/>
              <a:t>Федерации« и в ст. 16.1 </a:t>
            </a:r>
            <a:r>
              <a:rPr lang="ru-RU" sz="2300" b="1" i="1" dirty="0"/>
              <a:t>федерального закона от 31 июля 1998 г. N 155-ФЗ "О внутренних морских водах, территориальном море и прилежащей зоне Российской Федерации от 31 июля 1998 </a:t>
            </a:r>
            <a:r>
              <a:rPr lang="ru-RU" sz="2300" b="1" i="1"/>
              <a:t>г</a:t>
            </a:r>
            <a:r>
              <a:rPr lang="ru-RU" sz="2300" b="1" i="1" smtClean="0"/>
              <a:t>.)</a:t>
            </a:r>
            <a:endParaRPr lang="ru-RU" sz="2300" b="1" dirty="0"/>
          </a:p>
          <a:p>
            <a:pPr algn="just"/>
            <a:r>
              <a:rPr lang="ru-RU" sz="2300" b="1" dirty="0">
                <a:solidFill>
                  <a:schemeClr val="tx1"/>
                </a:solidFill>
              </a:rPr>
              <a:t>Н</a:t>
            </a:r>
            <a:r>
              <a:rPr lang="ru-RU" sz="2300" b="1" dirty="0" smtClean="0">
                <a:solidFill>
                  <a:schemeClr val="tx1"/>
                </a:solidFill>
              </a:rPr>
              <a:t>а </a:t>
            </a:r>
            <a:r>
              <a:rPr lang="ru-RU" sz="2300" b="1" dirty="0">
                <a:solidFill>
                  <a:schemeClr val="tx1"/>
                </a:solidFill>
              </a:rPr>
              <a:t>смену отмененному постановлению Правительства РФ № 1189 от 14 ноября </a:t>
            </a:r>
            <a:r>
              <a:rPr lang="ru-RU" sz="2300" b="1" dirty="0" smtClean="0">
                <a:solidFill>
                  <a:schemeClr val="tx1"/>
                </a:solidFill>
              </a:rPr>
              <a:t>2014 </a:t>
            </a:r>
            <a:r>
              <a:rPr lang="ru-RU" sz="2300" b="1" dirty="0">
                <a:solidFill>
                  <a:schemeClr val="tx1"/>
                </a:solidFill>
              </a:rPr>
              <a:t>года </a:t>
            </a:r>
            <a:r>
              <a:rPr lang="ru-RU" sz="2300" b="1" dirty="0" smtClean="0">
                <a:solidFill>
                  <a:schemeClr val="tx1"/>
                </a:solidFill>
              </a:rPr>
              <a:t>принято новое Постановлении </a:t>
            </a:r>
            <a:r>
              <a:rPr lang="ru-RU" sz="2300" b="1" dirty="0">
                <a:solidFill>
                  <a:schemeClr val="tx1"/>
                </a:solidFill>
              </a:rPr>
              <a:t>Правительства РФ от 30 декабря 2020 </a:t>
            </a:r>
            <a:r>
              <a:rPr lang="ru-RU" sz="2300" b="1" dirty="0" smtClean="0">
                <a:solidFill>
                  <a:schemeClr val="tx1"/>
                </a:solidFill>
              </a:rPr>
              <a:t>года № </a:t>
            </a:r>
            <a:r>
              <a:rPr lang="ru-RU" sz="2300" b="1" dirty="0">
                <a:solidFill>
                  <a:schemeClr val="tx1"/>
                </a:solidFill>
              </a:rPr>
              <a:t>2366 </a:t>
            </a:r>
            <a:r>
              <a:rPr lang="ru-RU" sz="2300" b="1" dirty="0" smtClean="0">
                <a:solidFill>
                  <a:schemeClr val="tx1"/>
                </a:solidFill>
              </a:rPr>
              <a:t>"Об </a:t>
            </a:r>
            <a:r>
              <a:rPr lang="ru-RU" sz="2300" b="1" dirty="0">
                <a:solidFill>
                  <a:schemeClr val="tx1"/>
                </a:solidFill>
              </a:rPr>
              <a:t>организации предупреждения и ликвидации разливов нефти и нефтепродуктов на континентальном шельфе Российской Федерации, во внутренних морских водах, в территориальном море и прилежащей зоне Российской </a:t>
            </a:r>
            <a:r>
              <a:rPr lang="ru-RU" sz="2300" b="1" dirty="0" smtClean="0">
                <a:solidFill>
                  <a:schemeClr val="tx1"/>
                </a:solidFill>
              </a:rPr>
              <a:t>Федерации" </a:t>
            </a:r>
          </a:p>
          <a:p>
            <a:pPr algn="just"/>
            <a:r>
              <a:rPr lang="ru-RU" sz="2300" b="1" dirty="0" smtClean="0">
                <a:solidFill>
                  <a:schemeClr val="tx1"/>
                </a:solidFill>
              </a:rPr>
              <a:t>Принято новое Постановление </a:t>
            </a:r>
            <a:r>
              <a:rPr lang="ru-RU" sz="2300" b="1" dirty="0">
                <a:solidFill>
                  <a:schemeClr val="tx1"/>
                </a:solidFill>
              </a:rPr>
              <a:t>Правительства РФ от 31 декабря 2020 г. </a:t>
            </a:r>
            <a:r>
              <a:rPr lang="ru-RU" sz="2300" b="1" dirty="0" smtClean="0">
                <a:solidFill>
                  <a:schemeClr val="tx1"/>
                </a:solidFill>
              </a:rPr>
              <a:t>      N </a:t>
            </a:r>
            <a:r>
              <a:rPr lang="ru-RU" sz="2300" b="1" dirty="0">
                <a:solidFill>
                  <a:schemeClr val="tx1"/>
                </a:solidFill>
              </a:rPr>
              <a:t>2451 "Об утверждении Правил организации мероприятий по предупреждению и ликвидации разливов нефти и нефтепродуктов на территории Российской Федерации, за исключением внутренних морских вод Российской Федерации и территориального моря Российской Федерации, а также о признании утратившими силу некоторых актов Правительства Российской </a:t>
            </a:r>
            <a:r>
              <a:rPr lang="ru-RU" sz="2300" b="1" dirty="0" smtClean="0">
                <a:solidFill>
                  <a:schemeClr val="tx1"/>
                </a:solidFill>
              </a:rPr>
              <a:t>Федерации…" </a:t>
            </a:r>
            <a:endParaRPr lang="ru-RU" sz="23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7964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563298" y="534195"/>
            <a:ext cx="11878205" cy="8794882"/>
          </a:xfrm>
          <a:prstGeom prst="rect">
            <a:avLst/>
          </a:prstGeom>
          <a:ln w="12700">
            <a:solidFill>
              <a:srgbClr val="C82506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39" name="Shape 39"/>
          <p:cNvSpPr/>
          <p:nvPr/>
        </p:nvSpPr>
        <p:spPr>
          <a:xfrm>
            <a:off x="5595461" y="9241366"/>
            <a:ext cx="1813878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500">
                <a:solidFill>
                  <a:srgbClr val="C82506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500" dirty="0">
                <a:solidFill>
                  <a:srgbClr val="C82506"/>
                </a:solidFill>
              </a:rPr>
              <a:t>mrbunker.ru</a:t>
            </a:r>
          </a:p>
        </p:txBody>
      </p:sp>
      <p:sp>
        <p:nvSpPr>
          <p:cNvPr id="40" name="Shape 40"/>
          <p:cNvSpPr/>
          <p:nvPr/>
        </p:nvSpPr>
        <p:spPr>
          <a:xfrm>
            <a:off x="774288" y="3882433"/>
            <a:ext cx="11148393" cy="425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 defTabSz="449580">
              <a:spcBef>
                <a:spcPts val="1900"/>
              </a:spcBef>
              <a:defRPr sz="1800"/>
            </a:pPr>
            <a:endParaRPr sz="2100" dirty="0">
              <a:uFill>
                <a:solidFill/>
              </a:u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53302" y="1534643"/>
            <a:ext cx="11627734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0" indent="-444500" algn="just">
              <a:spcBef>
                <a:spcPts val="4200"/>
              </a:spcBef>
              <a:buSzPct val="75000"/>
              <a:buChar char="•"/>
            </a:pPr>
            <a:r>
              <a:rPr lang="ru-RU" sz="2300" b="1" dirty="0" smtClean="0"/>
              <a:t>В соответствии с общемировой практикой </a:t>
            </a:r>
            <a:r>
              <a:rPr lang="ru-RU" sz="2300" b="1" dirty="0"/>
              <a:t>(Руководства ИМО, </a:t>
            </a:r>
            <a:r>
              <a:rPr lang="en-US" sz="2300" b="1" dirty="0"/>
              <a:t>ITOPF</a:t>
            </a:r>
            <a:r>
              <a:rPr lang="ru-RU" sz="2300" b="1" dirty="0"/>
              <a:t>, </a:t>
            </a:r>
            <a:r>
              <a:rPr lang="en-US" sz="2300" b="1" dirty="0"/>
              <a:t>IPIECA</a:t>
            </a:r>
            <a:r>
              <a:rPr lang="ru-RU" sz="2300" b="1" dirty="0"/>
              <a:t>), реагирование на разливы нефти и нефтепродуктов производится с применением рискового подхода, основанного на результатах оценки риска и последствий аварийных происшествий для людей и окружающей среды. Обычно применяется трёхуровневый подход, когда разливы делят условно на три категории:</a:t>
            </a:r>
          </a:p>
          <a:p>
            <a:pPr lvl="0" algn="just">
              <a:spcBef>
                <a:spcPts val="4200"/>
              </a:spcBef>
              <a:buSzPct val="75000"/>
            </a:pPr>
            <a:r>
              <a:rPr lang="ru-RU" sz="2300" b="1" dirty="0"/>
              <a:t>	</a:t>
            </a:r>
            <a:r>
              <a:rPr lang="ru-RU" sz="2300" b="1" dirty="0" smtClean="0"/>
              <a:t>-  1-го </a:t>
            </a:r>
            <a:r>
              <a:rPr lang="ru-RU" sz="2300" b="1" dirty="0"/>
              <a:t>уровня (локальный</a:t>
            </a:r>
            <a:r>
              <a:rPr lang="ru-RU" sz="2300" b="1" dirty="0" smtClean="0"/>
              <a:t>);													-  2-го </a:t>
            </a:r>
            <a:r>
              <a:rPr lang="ru-RU" sz="2300" b="1" dirty="0"/>
              <a:t>уровня (региональный</a:t>
            </a:r>
            <a:r>
              <a:rPr lang="ru-RU" sz="2300" b="1" dirty="0" smtClean="0"/>
              <a:t>);  												-  3-го </a:t>
            </a:r>
            <a:r>
              <a:rPr lang="ru-RU" sz="2300" b="1" dirty="0"/>
              <a:t>уровня (национальный</a:t>
            </a:r>
            <a:r>
              <a:rPr lang="ru-RU" dirty="0" smtClean="0"/>
              <a:t>).</a:t>
            </a:r>
          </a:p>
          <a:p>
            <a:pPr marL="444500" indent="-444500" algn="just">
              <a:spcBef>
                <a:spcPts val="4200"/>
              </a:spcBef>
              <a:buSzPct val="75000"/>
              <a:buChar char="•"/>
            </a:pPr>
            <a:r>
              <a:rPr lang="ru-RU" sz="2300" b="1" dirty="0"/>
              <a:t>В настоящее время в РФ существует способ классификации разливов нефти и нефтепродуктов, защищённый патентом на изобретение </a:t>
            </a:r>
            <a:r>
              <a:rPr lang="ru-RU" sz="2300" b="1" dirty="0" smtClean="0"/>
              <a:t>             № </a:t>
            </a:r>
            <a:r>
              <a:rPr lang="ru-RU" sz="2300" b="1" dirty="0"/>
              <a:t>2656252, в котором реализован трёхуровневый подход с адаптацией к имеющейся классификации чрезвычайных ситуаций согласно РСЧС и функциональной подсистеме </a:t>
            </a:r>
            <a:r>
              <a:rPr lang="ru-RU" sz="2300" b="1" dirty="0" err="1"/>
              <a:t>Росморречфлота</a:t>
            </a:r>
            <a:r>
              <a:rPr lang="ru-RU" sz="2300" b="1" dirty="0"/>
              <a:t>.</a:t>
            </a:r>
          </a:p>
          <a:p>
            <a:pPr lvl="0" algn="just">
              <a:spcBef>
                <a:spcPts val="4200"/>
              </a:spcBef>
              <a:buSzPct val="75000"/>
            </a:pP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7"/>
          <p:cNvSpPr/>
          <p:nvPr/>
        </p:nvSpPr>
        <p:spPr>
          <a:xfrm>
            <a:off x="563298" y="383261"/>
            <a:ext cx="11878205" cy="8890979"/>
          </a:xfrm>
          <a:prstGeom prst="rect">
            <a:avLst/>
          </a:prstGeom>
          <a:ln w="12700">
            <a:solidFill>
              <a:srgbClr val="C82506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9989" y="916360"/>
            <a:ext cx="11878204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4500" indent="-444500" algn="just">
              <a:spcBef>
                <a:spcPts val="4200"/>
              </a:spcBef>
              <a:buSzPct val="75000"/>
              <a:buChar char="•"/>
            </a:pPr>
            <a:r>
              <a:rPr lang="ru-RU" sz="2300" b="1" dirty="0" smtClean="0"/>
              <a:t>Предлагается</a:t>
            </a:r>
            <a:r>
              <a:rPr lang="ru-RU" sz="2300" b="1" dirty="0"/>
              <a:t>:</a:t>
            </a:r>
          </a:p>
          <a:p>
            <a:pPr algn="just">
              <a:spcBef>
                <a:spcPts val="4200"/>
              </a:spcBef>
              <a:buSzPct val="75000"/>
            </a:pPr>
            <a:r>
              <a:rPr lang="ru-RU" sz="2300" b="1" dirty="0" smtClean="0"/>
              <a:t>	-  переработать </a:t>
            </a:r>
            <a:r>
              <a:rPr lang="ru-RU" sz="2300" b="1" dirty="0"/>
              <a:t>весь комплекс нормативно-правовых актов по вопросам ЛРН на море с применением рискового </a:t>
            </a:r>
            <a:r>
              <a:rPr lang="ru-RU" sz="2300" b="1" dirty="0" smtClean="0"/>
              <a:t>подхода; 									-  разработать </a:t>
            </a:r>
            <a:r>
              <a:rPr lang="ru-RU" sz="2300" b="1" dirty="0"/>
              <a:t>классификацию разливов нефти и нефтепродуктов на основе оценки риска и вероятных последствий аварии для </a:t>
            </a:r>
            <a:r>
              <a:rPr lang="ru-RU" sz="2300" b="1" dirty="0" smtClean="0"/>
              <a:t>населения </a:t>
            </a:r>
            <a:r>
              <a:rPr lang="ru-RU" sz="2300" b="1" dirty="0"/>
              <a:t>и территорий (акваторий</a:t>
            </a:r>
            <a:r>
              <a:rPr lang="ru-RU" sz="2300" b="1" dirty="0" smtClean="0"/>
              <a:t>), </a:t>
            </a:r>
            <a:r>
              <a:rPr lang="ru-RU" sz="2300" b="1" dirty="0"/>
              <a:t>законодательно закрепив количественные показатели классификации уровней </a:t>
            </a:r>
            <a:r>
              <a:rPr lang="ru-RU" sz="2300" b="1" dirty="0" smtClean="0"/>
              <a:t>разливов;													-  снизить порог </a:t>
            </a:r>
            <a:r>
              <a:rPr lang="ru-RU" sz="2300" b="1" dirty="0"/>
              <a:t>ответственности хозяйствующих субъектов до </a:t>
            </a:r>
            <a:r>
              <a:rPr lang="ru-RU" sz="2300" b="1" dirty="0" smtClean="0"/>
              <a:t>локального уровня разлива </a:t>
            </a:r>
            <a:r>
              <a:rPr lang="ru-RU" sz="2300" b="1" dirty="0"/>
              <a:t>нефти и нефтепродуктов </a:t>
            </a:r>
            <a:r>
              <a:rPr lang="ru-RU" sz="2300" b="1" dirty="0" smtClean="0"/>
              <a:t>в </a:t>
            </a:r>
            <a:r>
              <a:rPr lang="ru-RU" sz="2300" b="1" dirty="0"/>
              <a:t>соответствии с международной практикой и </a:t>
            </a:r>
            <a:r>
              <a:rPr lang="ru-RU" sz="2300" b="1" dirty="0" smtClean="0"/>
              <a:t>Положением </a:t>
            </a:r>
            <a:r>
              <a:rPr lang="ru-RU" sz="2300" b="1" dirty="0"/>
              <a:t>об </a:t>
            </a:r>
            <a:r>
              <a:rPr lang="ru-RU" sz="2300" b="1" dirty="0" smtClean="0"/>
              <a:t>РСЧС</a:t>
            </a:r>
            <a:r>
              <a:rPr lang="ru-RU" sz="2400" dirty="0"/>
              <a:t> </a:t>
            </a:r>
            <a:r>
              <a:rPr lang="ru-RU" sz="2300" b="1" dirty="0"/>
              <a:t>(п. 30 Постановления Правительства </a:t>
            </a:r>
            <a:r>
              <a:rPr lang="ru-RU" sz="2300" b="1" dirty="0" smtClean="0"/>
              <a:t>РФ </a:t>
            </a:r>
            <a:r>
              <a:rPr lang="ru-RU" sz="2300" b="1" dirty="0"/>
              <a:t>от 30 декабря 2003 г. N </a:t>
            </a:r>
            <a:r>
              <a:rPr lang="ru-RU" sz="2300" b="1" dirty="0" smtClean="0"/>
              <a:t>794 «О </a:t>
            </a:r>
            <a:r>
              <a:rPr lang="ru-RU" sz="2300" b="1" dirty="0"/>
              <a:t>единой государственной системе предупреждения и ликвидации чрезвычайных ситуаций»);</a:t>
            </a:r>
            <a:r>
              <a:rPr lang="ru-RU" sz="2300" b="1" dirty="0" smtClean="0"/>
              <a:t>											- распределить </a:t>
            </a:r>
            <a:r>
              <a:rPr lang="ru-RU" sz="2300" b="1" dirty="0"/>
              <a:t>ответственность за ликвидацию последствий катастрофических </a:t>
            </a:r>
            <a:r>
              <a:rPr lang="ru-RU" sz="2300" b="1" dirty="0" smtClean="0"/>
              <a:t>(превышающих локальный уровень) разливов </a:t>
            </a:r>
            <a:r>
              <a:rPr lang="ru-RU" sz="2300" b="1" dirty="0"/>
              <a:t>между </a:t>
            </a:r>
            <a:r>
              <a:rPr lang="ru-RU" sz="2300" b="1" dirty="0" smtClean="0"/>
              <a:t>компетентными органами </a:t>
            </a:r>
            <a:r>
              <a:rPr lang="ru-RU" sz="2300" b="1" dirty="0"/>
              <a:t>государственной власти</a:t>
            </a:r>
            <a:r>
              <a:rPr lang="ru-RU" sz="2300" b="1" dirty="0" smtClean="0"/>
              <a:t>;								-  определить </a:t>
            </a:r>
            <a:r>
              <a:rPr lang="ru-RU" sz="2300" b="1" dirty="0"/>
              <a:t>порядок привлечения сил и средств организаций к реагированию на катастрофические разливы</a:t>
            </a:r>
            <a:r>
              <a:rPr lang="ru-RU" sz="2300" b="1" dirty="0" smtClean="0"/>
              <a:t>;									- разработать </a:t>
            </a:r>
            <a:r>
              <a:rPr lang="ru-RU" sz="2300" b="1" dirty="0"/>
              <a:t>порядок финансового обеспечения всех уровней функциональной подсистемы на разливы любых объёмов нефти – от минимального до максимального.</a:t>
            </a:r>
          </a:p>
        </p:txBody>
      </p:sp>
    </p:spTree>
    <p:extLst>
      <p:ext uri="{BB962C8B-B14F-4D97-AF65-F5344CB8AC3E}">
        <p14:creationId xmlns:p14="http://schemas.microsoft.com/office/powerpoint/2010/main" val="19710640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7544</TotalTime>
  <Words>127</Words>
  <Application>Microsoft Office PowerPoint</Application>
  <PresentationFormat>Произвольный</PresentationFormat>
  <Paragraphs>21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White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samsung</cp:lastModifiedBy>
  <cp:revision>48</cp:revision>
  <dcterms:modified xsi:type="dcterms:W3CDTF">2022-06-21T22:34:13Z</dcterms:modified>
</cp:coreProperties>
</file>