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60" r:id="rId3"/>
    <p:sldId id="261" r:id="rId4"/>
    <p:sldId id="262" r:id="rId5"/>
    <p:sldId id="265" r:id="rId6"/>
    <p:sldId id="267" r:id="rId7"/>
    <p:sldId id="266" r:id="rId8"/>
  </p:sldIdLst>
  <p:sldSz cx="7200900" cy="9144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74D3"/>
    <a:srgbClr val="3F0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1" autoAdjust="0"/>
  </p:normalViewPr>
  <p:slideViewPr>
    <p:cSldViewPr>
      <p:cViewPr>
        <p:scale>
          <a:sx n="100" d="100"/>
          <a:sy n="100" d="100"/>
        </p:scale>
        <p:origin x="-2706" y="594"/>
      </p:cViewPr>
      <p:guideLst>
        <p:guide orient="horz" pos="2880"/>
        <p:guide pos="2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16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Регионы эксплуатации</a:t>
            </a:r>
          </a:p>
          <a:p>
            <a: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3228118022728659"/>
          <c:y val="7.128895400511053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958898832029415"/>
          <c:y val="0.25652452757774391"/>
          <c:w val="0.40282611613011093"/>
          <c:h val="0.666974389002314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Регионы эксплуатации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2"/>
                </a:solidFill>
              </a:ln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bubble3D val="0"/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Север - 24</c:v>
                </c:pt>
                <c:pt idx="1">
                  <c:v>Дальний Восток - 96</c:v>
                </c:pt>
                <c:pt idx="2">
                  <c:v>Юг - 42</c:v>
                </c:pt>
                <c:pt idx="3">
                  <c:v>Северо-Запад - 58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96</c:v>
                </c:pt>
                <c:pt idx="2">
                  <c:v>42</c:v>
                </c:pt>
                <c:pt idx="3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28"/>
      </c:pieChart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65855435254668671"/>
          <c:y val="0.37409313011342554"/>
          <c:w val="0.34144564745331329"/>
          <c:h val="0.38905604316038567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592574" cy="9144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7720" y="1689981"/>
            <a:ext cx="5698335" cy="6844421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7720" y="268937"/>
            <a:ext cx="4874296" cy="126609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25F-390D-449B-86C9-75547844D47C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8495" y="315222"/>
            <a:ext cx="618425" cy="486833"/>
          </a:xfrm>
        </p:spPr>
        <p:txBody>
          <a:bodyPr/>
          <a:lstStyle>
            <a:lvl1pPr>
              <a:defRPr sz="1400"/>
            </a:lvl1pPr>
          </a:lstStyle>
          <a:p>
            <a:fld id="{9BA7EC9B-C271-4B66-88AA-29CBA3E5D41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5880735" y="279401"/>
            <a:ext cx="517566" cy="575733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25F-390D-449B-86C9-75547844D47C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EC9B-C271-4B66-88AA-29CBA3E5D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20652" y="366185"/>
            <a:ext cx="1620203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045" y="366185"/>
            <a:ext cx="4740593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25F-390D-449B-86C9-75547844D47C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EC9B-C271-4B66-88AA-29CBA3E5D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7010400"/>
            <a:ext cx="5700713" cy="1524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1117600"/>
            <a:ext cx="5880735" cy="5892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25F-390D-449B-86C9-75547844D47C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A7EC9B-C271-4B66-88AA-29CBA3E5D41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5978773"/>
            <a:ext cx="5700714" cy="1016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60120" y="7010400"/>
            <a:ext cx="5700713" cy="1524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25F-390D-449B-86C9-75547844D47C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A7EC9B-C271-4B66-88AA-29CBA3E5D41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25F-390D-449B-86C9-75547844D47C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EC9B-C271-4B66-88AA-29CBA3E5D4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57720" y="1121664"/>
            <a:ext cx="2937967" cy="58521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018102" y="1121664"/>
            <a:ext cx="2937967" cy="58521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1121664"/>
            <a:ext cx="2940368" cy="7112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20502" y="1121664"/>
            <a:ext cx="2941523" cy="7112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25F-390D-449B-86C9-75547844D47C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EC9B-C271-4B66-88AA-29CBA3E5D41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57720" y="1840992"/>
            <a:ext cx="2937967" cy="51206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018102" y="1840991"/>
            <a:ext cx="2937967" cy="51206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25F-390D-449B-86C9-75547844D47C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EC9B-C271-4B66-88AA-29CBA3E5D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25F-390D-449B-86C9-75547844D47C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A7EC9B-C271-4B66-88AA-29CBA3E5D4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63" y="527049"/>
            <a:ext cx="2369047" cy="154940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563" y="2076451"/>
            <a:ext cx="2369047" cy="5848351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720090" y="508000"/>
            <a:ext cx="3780473" cy="792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36525F-390D-449B-86C9-75547844D47C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A7EC9B-C271-4B66-88AA-29CBA3E5D41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6166340"/>
            <a:ext cx="4320540" cy="539261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42630" y="508001"/>
            <a:ext cx="4620578" cy="54419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120" y="6705600"/>
            <a:ext cx="3180398" cy="18288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25F-390D-449B-86C9-75547844D47C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EC9B-C271-4B66-88AA-29CBA3E5D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80023" cy="9144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80023" cy="9144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0" y="7010400"/>
            <a:ext cx="5700713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1117600"/>
            <a:ext cx="5880735" cy="589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1998" y="8737600"/>
            <a:ext cx="564070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0855" y="7653869"/>
            <a:ext cx="30003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BA7EC9B-C271-4B66-88AA-29CBA3E5D41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6657084" y="7620001"/>
            <a:ext cx="191273" cy="575733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660633" y="6490544"/>
            <a:ext cx="3501292" cy="180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836525F-390D-449B-86C9-75547844D47C}" type="datetimeFigureOut">
              <a:rPr lang="ru-RU" smtClean="0"/>
              <a:t>22.06.2018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66" y="107504"/>
            <a:ext cx="6840760" cy="1040624"/>
          </a:xfrm>
        </p:spPr>
        <p:txBody>
          <a:bodyPr anchor="t"/>
          <a:lstStyle/>
          <a:p>
            <a:pPr lvl="0">
              <a:spcBef>
                <a:spcPct val="20000"/>
              </a:spcBef>
            </a:pPr>
            <a:r>
              <a:rPr lang="en-US" sz="28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CMS </a:t>
            </a:r>
            <a:r>
              <a:rPr lang="en-US" sz="1600" dirty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SHIPPING LTD</a:t>
            </a:r>
            <a:r>
              <a:rPr lang="en-US" sz="16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9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WWW.CMSSHIPPING.RU</a:t>
            </a:r>
            <a:r>
              <a:rPr lang="ru-RU" sz="9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u="sng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r>
              <a:rPr lang="ru-RU" sz="9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u="sng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464" y="1403648"/>
            <a:ext cx="7006378" cy="6768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                 </a:t>
            </a: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</a:t>
            </a:r>
            <a:r>
              <a:rPr lang="ru-RU" sz="2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бункеровочного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флота РФ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Морской </a:t>
            </a:r>
            <a:r>
              <a:rPr lang="ru-RU" sz="1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бункеровочный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флот</a:t>
            </a:r>
            <a:r>
              <a:rPr lang="en-US" sz="1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endParaRPr lang="en-US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 – около 220 танкеров в эксплуатации 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Суммарный дедвейт – около 630 тыс. тонн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83957595"/>
              </p:ext>
            </p:extLst>
          </p:nvPr>
        </p:nvGraphicFramePr>
        <p:xfrm>
          <a:off x="144065" y="3995936"/>
          <a:ext cx="66967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90" y="248965"/>
            <a:ext cx="705009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12" y="35496"/>
            <a:ext cx="1244697" cy="11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32167" y="1475656"/>
            <a:ext cx="6680651" cy="7416824"/>
          </a:xfrm>
        </p:spPr>
        <p:txBody>
          <a:bodyPr wrap="square" lIns="72000" rIns="72000">
            <a:normAutofit fontScale="25000" lnSpcReduction="20000"/>
          </a:bodyPr>
          <a:lstStyle/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5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5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</a:t>
            </a:r>
          </a:p>
          <a:p>
            <a:pPr algn="ctr">
              <a:lnSpc>
                <a:spcPct val="120000"/>
              </a:lnSpc>
            </a:pPr>
            <a:endParaRPr lang="ru-RU" sz="5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7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дедвейт танкеров </a:t>
            </a: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400" indent="-284400">
              <a:lnSpc>
                <a:spcPct val="120000"/>
              </a:lnSpc>
              <a:spcBef>
                <a:spcPts val="336"/>
              </a:spcBef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  		2400 тонн</a:t>
            </a:r>
          </a:p>
          <a:p>
            <a:pPr marL="284400" indent="-284400">
              <a:lnSpc>
                <a:spcPct val="120000"/>
              </a:lnSpc>
              <a:spcBef>
                <a:spcPts val="336"/>
              </a:spcBef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Дальний Восток 	3500 тонн</a:t>
            </a:r>
          </a:p>
          <a:p>
            <a:pPr marL="284400" indent="-284400">
              <a:lnSpc>
                <a:spcPct val="120000"/>
              </a:lnSpc>
              <a:spcBef>
                <a:spcPts val="336"/>
              </a:spcBef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			2</a:t>
            </a:r>
            <a:r>
              <a:rPr lang="en-US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тонн</a:t>
            </a:r>
          </a:p>
          <a:p>
            <a:pPr marL="284400" indent="-284400">
              <a:lnSpc>
                <a:spcPct val="120000"/>
              </a:lnSpc>
              <a:spcBef>
                <a:spcPts val="336"/>
              </a:spcBef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 		</a:t>
            </a:r>
            <a:r>
              <a:rPr lang="en-US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тонн </a:t>
            </a:r>
          </a:p>
          <a:p>
            <a:pPr marL="284400" indent="-284400">
              <a:lnSpc>
                <a:spcPct val="120000"/>
              </a:lnSpc>
              <a:spcBef>
                <a:spcPts val="336"/>
              </a:spcBef>
            </a:pPr>
            <a:endParaRPr lang="ru-RU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400" indent="-284400">
              <a:lnSpc>
                <a:spcPct val="120000"/>
              </a:lnSpc>
              <a:spcBef>
                <a:spcPts val="336"/>
              </a:spcBef>
            </a:pP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400" indent="-284400" algn="ctr">
              <a:lnSpc>
                <a:spcPct val="120000"/>
              </a:lnSpc>
              <a:spcBef>
                <a:spcPts val="336"/>
              </a:spcBef>
            </a:pPr>
            <a:r>
              <a:rPr lang="ru-RU" sz="7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строительства</a:t>
            </a:r>
          </a:p>
          <a:p>
            <a:pPr marL="284400" indent="-284400">
              <a:lnSpc>
                <a:spcPct val="120000"/>
              </a:lnSpc>
              <a:spcBef>
                <a:spcPts val="336"/>
              </a:spcBef>
            </a:pPr>
            <a:endParaRPr lang="ru-RU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400" indent="-284400">
              <a:lnSpc>
                <a:spcPct val="120000"/>
              </a:lnSpc>
              <a:spcBef>
                <a:spcPts val="336"/>
              </a:spcBef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Болгария 	51 ед.	 (примерно с 1970 по 1990)</a:t>
            </a:r>
          </a:p>
          <a:p>
            <a:pPr marL="284400" indent="-284400">
              <a:lnSpc>
                <a:spcPct val="120000"/>
              </a:lnSpc>
              <a:spcBef>
                <a:spcPts val="336"/>
              </a:spcBef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Япония 	21 ед.	 (примерно с 1980 по 1995)</a:t>
            </a:r>
          </a:p>
          <a:p>
            <a:pPr marL="284400" indent="-284400">
              <a:lnSpc>
                <a:spcPct val="120000"/>
              </a:lnSpc>
              <a:spcBef>
                <a:spcPts val="336"/>
              </a:spcBef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Турция	19 ед.	 (примерно с 2000 по 2010)</a:t>
            </a:r>
          </a:p>
          <a:p>
            <a:pPr marL="284400" indent="-284400">
              <a:lnSpc>
                <a:spcPct val="120000"/>
              </a:lnSpc>
              <a:spcBef>
                <a:spcPts val="336"/>
              </a:spcBef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Финляндия	18 ед.	 (примерно с 1975 по 1985)</a:t>
            </a:r>
          </a:p>
          <a:p>
            <a:pPr marL="284400" indent="-284400">
              <a:lnSpc>
                <a:spcPct val="120000"/>
              </a:lnSpc>
              <a:spcBef>
                <a:spcPts val="336"/>
              </a:spcBef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	12 ед.	 (примерно с 1985 по 1995)</a:t>
            </a:r>
          </a:p>
          <a:p>
            <a:pPr marL="284400" indent="-284400">
              <a:lnSpc>
                <a:spcPct val="120000"/>
              </a:lnSpc>
              <a:spcBef>
                <a:spcPts val="336"/>
              </a:spcBef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Швеция	10 ед.	 (примерно с 1970 по 1995)</a:t>
            </a:r>
          </a:p>
          <a:p>
            <a:pPr marL="284400" indent="-284400">
              <a:lnSpc>
                <a:spcPct val="120000"/>
              </a:lnSpc>
              <a:spcBef>
                <a:spcPts val="336"/>
              </a:spcBef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	  	  9 ед.	 (примерно с 2005)</a:t>
            </a:r>
          </a:p>
          <a:p>
            <a:pPr marL="284400" indent="-284400">
              <a:lnSpc>
                <a:spcPct val="120000"/>
              </a:lnSpc>
              <a:spcBef>
                <a:spcPts val="336"/>
              </a:spcBef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Норвегия 	  8 ед.  	 (примерно с 1975 по 1995)</a:t>
            </a:r>
          </a:p>
          <a:p>
            <a:pPr marL="284400" indent="-284400">
              <a:lnSpc>
                <a:spcPct val="120000"/>
              </a:lnSpc>
              <a:spcBef>
                <a:spcPts val="336"/>
              </a:spcBef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Дания		  8 ед.  	 (примерно с 1975 по 1995) </a:t>
            </a:r>
          </a:p>
          <a:p>
            <a:pPr marL="284400" indent="-284400">
              <a:lnSpc>
                <a:spcPct val="120000"/>
              </a:lnSpc>
              <a:spcBef>
                <a:spcPts val="336"/>
              </a:spcBef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Голландия	  8 ед.	 (примерно с 1970 по 1995)</a:t>
            </a:r>
          </a:p>
          <a:p>
            <a:pPr marL="284400" indent="-284400">
              <a:lnSpc>
                <a:spcPct val="120000"/>
              </a:lnSpc>
              <a:spcBef>
                <a:spcPts val="336"/>
              </a:spcBef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Польша	  7 ед.	 (примерно с 1970 по 1995)</a:t>
            </a:r>
          </a:p>
          <a:p>
            <a:pPr marL="284400" indent="-284400">
              <a:lnSpc>
                <a:spcPct val="120000"/>
              </a:lnSpc>
              <a:spcBef>
                <a:spcPts val="336"/>
              </a:spcBef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Россия*	3</a:t>
            </a:r>
            <a:r>
              <a:rPr lang="en-US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ед. 	 (примерно с 1975 по 1990)     </a:t>
            </a:r>
            <a:endParaRPr lang="ru-RU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400" indent="-284400">
              <a:lnSpc>
                <a:spcPct val="120000"/>
              </a:lnSpc>
              <a:spcBef>
                <a:spcPts val="336"/>
              </a:spcBef>
            </a:pPr>
            <a:endParaRPr lang="ru-RU" sz="6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Преимущественно танкеры проект 1582 (СЛВ)  </a:t>
            </a:r>
            <a:endParaRPr lang="ru-RU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066" y="107504"/>
            <a:ext cx="6696744" cy="792087"/>
          </a:xfrm>
        </p:spPr>
        <p:txBody>
          <a:bodyPr/>
          <a:lstStyle/>
          <a:p>
            <a:r>
              <a:rPr lang="ru-RU" sz="18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8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CMS </a:t>
            </a:r>
            <a:r>
              <a:rPr lang="en-US" sz="1600" dirty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SHIPPING LTD. </a:t>
            </a:r>
            <a:r>
              <a:rPr lang="en-US" sz="1600" b="0" dirty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0" dirty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b="0" dirty="0" smtClean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0" dirty="0" smtClean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600" b="0" dirty="0" smtClean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WWW.CMSSHIPPING.RU</a:t>
            </a:r>
            <a:r>
              <a:rPr lang="ru-RU" sz="9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8" y="107504"/>
            <a:ext cx="705009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57" y="72766"/>
            <a:ext cx="1312769" cy="111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9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6074" y="2339752"/>
            <a:ext cx="6552728" cy="70567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 возраст  морских 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бункеровочных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танкеров -  32 года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 возраст  морского 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бункеровочного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флота  на Северо-Западе  РФ  -  39 лет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Танкеры  возрастом  до  10  лет – 10  единиц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Танкеры  возрастом  от 10 до 20 лет – 14  единиц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Танкеры  возрастом  свыше  40  лет – 45  единиц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Танкер 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  (построен 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1955 г.,  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Голландия)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Танкер 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  Сахалин  (построен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г.,  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Дальзавод)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50000"/>
              </a:lnSpc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0089" y="323528"/>
            <a:ext cx="6264697" cy="648072"/>
          </a:xfrm>
        </p:spPr>
        <p:txBody>
          <a:bodyPr/>
          <a:lstStyle/>
          <a:p>
            <a:r>
              <a:rPr lang="ru-RU" sz="18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6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CMS SHIPPING LTD. </a:t>
            </a:r>
            <a:r>
              <a:rPr lang="en-US" sz="1600" b="0" dirty="0" smtClean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0" dirty="0" smtClean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9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WWW.CMSSHIPPING.RU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9" y="323528"/>
            <a:ext cx="705009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88182"/>
              </p:ext>
            </p:extLst>
          </p:nvPr>
        </p:nvGraphicFramePr>
        <p:xfrm>
          <a:off x="360090" y="2971800"/>
          <a:ext cx="648072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360"/>
                <a:gridCol w="3240360"/>
              </a:tblGrid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3" y="3347864"/>
            <a:ext cx="506953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C:\Users\123\Desktop\Доклад\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3" y="6012160"/>
            <a:ext cx="510140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02" y="179512"/>
            <a:ext cx="1297465" cy="110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6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6074" y="1475656"/>
            <a:ext cx="6624736" cy="8064896"/>
          </a:xfrm>
        </p:spPr>
        <p:txBody>
          <a:bodyPr>
            <a:normAutofit fontScale="25000" lnSpcReduction="20000"/>
          </a:bodyPr>
          <a:lstStyle/>
          <a:p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</a:t>
            </a:r>
            <a:endParaRPr lang="ru-RU" sz="4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7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Речной  </a:t>
            </a:r>
            <a:r>
              <a:rPr lang="ru-RU" sz="8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бункеровочный</a:t>
            </a:r>
            <a:r>
              <a:rPr lang="ru-RU" sz="8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флот  РФ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 численность  –  около  170  танкеров и 70 несамоходных </a:t>
            </a:r>
            <a:r>
              <a:rPr lang="ru-RU" sz="6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бункеровочных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нефтеналивных станций</a:t>
            </a:r>
          </a:p>
          <a:p>
            <a:pPr>
              <a:lnSpc>
                <a:spcPct val="120000"/>
              </a:lnSpc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 возраст речного </a:t>
            </a:r>
            <a:r>
              <a:rPr lang="ru-RU" sz="6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бункеровочного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флота –  45  лет </a:t>
            </a:r>
            <a:endParaRPr lang="ru-RU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sz="7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 распределение по бассейнам эксплуатации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5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Волжский		38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Азово-Донской		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Енисейский		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Обь-Иртышский	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Амурский 		18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Волго-Донской</a:t>
            </a:r>
            <a:r>
              <a:rPr lang="ru-RU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Волго-Балтийский	14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Ленский</a:t>
            </a:r>
            <a:r>
              <a:rPr lang="ru-RU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 им. Москвы	11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Камский		11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Обский		  7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Байкало-Ангарский</a:t>
            </a:r>
            <a:r>
              <a:rPr lang="ru-RU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Печорский		  5 </a:t>
            </a:r>
            <a:endParaRPr lang="ru-RU" sz="6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Северо-Двинский	  3	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Беломоро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-Онежский	  2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5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066" y="179511"/>
            <a:ext cx="6696744" cy="720079"/>
          </a:xfrm>
        </p:spPr>
        <p:txBody>
          <a:bodyPr/>
          <a:lstStyle/>
          <a:p>
            <a:r>
              <a:rPr lang="ru-RU" sz="18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6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CMS SHIPPING LTD. </a:t>
            </a:r>
            <a:r>
              <a:rPr lang="en-US" sz="1600" b="0" dirty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0" dirty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600" b="0" dirty="0" smtClean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0" dirty="0" smtClean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smtClean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9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WWW.CMSSHIPPING.RU</a:t>
            </a:r>
            <a:r>
              <a:rPr lang="ru-RU" sz="9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36" y="179512"/>
            <a:ext cx="705009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58" y="23291"/>
            <a:ext cx="128299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6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60090" y="1038942"/>
            <a:ext cx="6480720" cy="6341370"/>
          </a:xfrm>
        </p:spPr>
        <p:txBody>
          <a:bodyPr>
            <a:normAutofit fontScale="325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sz="5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</a:t>
            </a:r>
            <a:endParaRPr lang="ru-RU" sz="4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5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 распространённые  типы  эксплуатируемых </a:t>
            </a:r>
          </a:p>
          <a:p>
            <a:pPr algn="just">
              <a:spcBef>
                <a:spcPts val="0"/>
              </a:spcBef>
            </a:pPr>
            <a:r>
              <a:rPr lang="ru-RU" sz="5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в РФ речных  </a:t>
            </a:r>
            <a:r>
              <a:rPr lang="ru-RU" sz="5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бункеровочных</a:t>
            </a:r>
            <a:r>
              <a:rPr lang="ru-RU" sz="5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танкеров</a:t>
            </a:r>
            <a:r>
              <a:rPr lang="en-US" sz="5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5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4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866 (тип ТН)</a:t>
            </a:r>
            <a:endParaRPr lang="ru-RU" sz="4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sz="4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1958 – 1972 гг. </a:t>
            </a:r>
            <a:endParaRPr lang="ru-RU" sz="4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sz="4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Грузоподъемность 600 т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sz="4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 танкеров</a:t>
            </a:r>
          </a:p>
          <a:p>
            <a:pPr fontAlgn="t">
              <a:spcBef>
                <a:spcPts val="0"/>
              </a:spcBef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0"/>
              </a:spcBef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0"/>
              </a:spcBef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9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795 (тип ТНМ)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1967 – 1974 гг.</a:t>
            </a:r>
            <a:endParaRPr lang="ru-RU" sz="4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Грузоподъемность 150 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 танкера</a:t>
            </a:r>
            <a:endParaRPr lang="ru-RU" sz="4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3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Р-135 (тип Вятка)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 – 1992 гг.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Грузоподъемность 300 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 танкеров</a:t>
            </a:r>
            <a:endParaRPr lang="ru-RU" sz="4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066" y="179512"/>
            <a:ext cx="6696744" cy="783380"/>
          </a:xfrm>
        </p:spPr>
        <p:txBody>
          <a:bodyPr/>
          <a:lstStyle/>
          <a:p>
            <a:r>
              <a:rPr lang="ru-RU" sz="18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16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CMS </a:t>
            </a:r>
            <a:r>
              <a:rPr lang="en-US" sz="1600" dirty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SHIPPING LTD. </a:t>
            </a:r>
            <a:r>
              <a:rPr lang="en-US" sz="1600" b="0" dirty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0" dirty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9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WWW.CMSSHIPPING.RU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14" y="318863"/>
            <a:ext cx="705009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435" y="98832"/>
            <a:ext cx="1197459" cy="11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78" y="2411760"/>
            <a:ext cx="3720518" cy="214872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78" y="4499992"/>
            <a:ext cx="3720518" cy="20162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02" y="6516216"/>
            <a:ext cx="3733093" cy="206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78" y="6516216"/>
            <a:ext cx="3707942" cy="224177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32098" y="1038944"/>
            <a:ext cx="6480720" cy="61253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ru-RU" sz="7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7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6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868</a:t>
            </a:r>
            <a:endParaRPr lang="ru-RU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lnSpc>
                <a:spcPct val="110000"/>
              </a:lnSpc>
              <a:spcBef>
                <a:spcPts val="0"/>
              </a:spcBef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1959 – 1965 гг. </a:t>
            </a:r>
            <a:endParaRPr lang="ru-RU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lnSpc>
                <a:spcPct val="110000"/>
              </a:lnSpc>
              <a:spcBef>
                <a:spcPts val="0"/>
              </a:spcBef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Грузоподъемность 150 т</a:t>
            </a:r>
          </a:p>
          <a:p>
            <a:pPr fontAlgn="t">
              <a:lnSpc>
                <a:spcPct val="110000"/>
              </a:lnSpc>
              <a:spcBef>
                <a:spcPts val="0"/>
              </a:spcBef>
            </a:pPr>
            <a:r>
              <a:rPr lang="en-US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танкеров</a:t>
            </a:r>
          </a:p>
          <a:p>
            <a:pPr fontAlgn="t">
              <a:spcBef>
                <a:spcPts val="0"/>
              </a:spcBef>
            </a:pPr>
            <a:endParaRPr lang="ru-RU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6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6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1344 СТС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1975 – 1989 гг.</a:t>
            </a:r>
            <a:endParaRPr lang="ru-RU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Грузоподъемность 70 т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танкеров</a:t>
            </a:r>
            <a:endParaRPr lang="ru-RU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6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6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6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6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Р-74 (тип СБ)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1978 – 1989 гг.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Грузоподъемность 700 т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танкеров</a:t>
            </a:r>
            <a:endParaRPr lang="ru-RU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066" y="179512"/>
            <a:ext cx="6696744" cy="783380"/>
          </a:xfrm>
        </p:spPr>
        <p:txBody>
          <a:bodyPr/>
          <a:lstStyle/>
          <a:p>
            <a:r>
              <a:rPr lang="ru-RU" sz="18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16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CMS </a:t>
            </a:r>
            <a:r>
              <a:rPr lang="en-US" sz="1600" dirty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SHIPPING LTD. </a:t>
            </a:r>
            <a:r>
              <a:rPr lang="en-US" sz="1600" b="0" dirty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0" dirty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9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WWW.CMSSHIPPING.RU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14" y="318863"/>
            <a:ext cx="705009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48" y="98832"/>
            <a:ext cx="1197459" cy="11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029" y="1691680"/>
            <a:ext cx="3906923" cy="23762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42" y="4443195"/>
            <a:ext cx="373309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02" y="6516216"/>
            <a:ext cx="3733093" cy="206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42" y="6429703"/>
            <a:ext cx="3720518" cy="224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28" y="4067944"/>
            <a:ext cx="3906924" cy="2063086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28" y="6131030"/>
            <a:ext cx="3906925" cy="254044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38" y="6131030"/>
            <a:ext cx="3906925" cy="253177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32098" y="678903"/>
            <a:ext cx="6480720" cy="655739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Реализованный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современных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речных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бункеровочных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танкеров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-18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МИБ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lnSpc>
                <a:spcPct val="110000"/>
              </a:lnSpc>
              <a:spcBef>
                <a:spcPts val="0"/>
              </a:spcBef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Ярославский ССЗ – т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Владимир Недорезов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Рассвет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fontAlgn="t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Пятиморск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построены в 2014 г. </a:t>
            </a:r>
          </a:p>
          <a:p>
            <a:pPr fontAlgn="t"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 (лед 30) А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-288000" fontAlgn="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Длина: 61,29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pPr marL="108000" indent="-288000" fontAlgn="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Ширина: 10,42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pPr marL="108000" indent="-288000" fontAlgn="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борта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2,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</a:t>
            </a:r>
          </a:p>
          <a:p>
            <a:pPr marL="108000" indent="-288000" fontAlgn="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Осадка 2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</a:t>
            </a:r>
          </a:p>
          <a:p>
            <a:pPr marL="108000" indent="-288000" fontAlgn="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Дедвейт 517 т</a:t>
            </a:r>
          </a:p>
          <a:p>
            <a:pPr marL="108000" indent="-288000" fontAlgn="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двигатели 2 х 221 кВт</a:t>
            </a:r>
          </a:p>
          <a:p>
            <a:pPr marL="108000" indent="-288000" fontAlgn="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Грузовые насосы 4 х 50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м3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 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ru-RU" sz="3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ru-RU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ru-RU" sz="1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066" y="179512"/>
            <a:ext cx="6696744" cy="783380"/>
          </a:xfrm>
        </p:spPr>
        <p:txBody>
          <a:bodyPr/>
          <a:lstStyle/>
          <a:p>
            <a:r>
              <a:rPr lang="ru-RU" sz="18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16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CMS </a:t>
            </a:r>
            <a:r>
              <a:rPr lang="en-US" sz="1600" dirty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SHIPPING LTD. </a:t>
            </a:r>
            <a:r>
              <a:rPr lang="en-US" sz="1600" b="0" dirty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0" dirty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n w="12700">
                  <a:solidFill>
                    <a:srgbClr val="675D59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900" dirty="0" smtClean="0">
                <a:ln w="127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WWW.CMSSHIPPING.RU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14" y="318863"/>
            <a:ext cx="705009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27" y="98832"/>
            <a:ext cx="1197459" cy="11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8" y="6012160"/>
            <a:ext cx="5832647" cy="294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3603</TotalTime>
  <Words>329</Words>
  <Application>Microsoft Office PowerPoint</Application>
  <PresentationFormat>Произвольный</PresentationFormat>
  <Paragraphs>258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Thermal</vt:lpstr>
      <vt:lpstr>           CMS SHIPPING LTD.                          WWW.CMSSHIPPING.RU   __________________________________________________________________________   </vt:lpstr>
      <vt:lpstr>                 CMS SHIPPING LTD.                            WWW.CMSSHIPPING.RU </vt:lpstr>
      <vt:lpstr>              CMS SHIPPING LTD.                         WWW.CMSSHIPPING.RU</vt:lpstr>
      <vt:lpstr>                 CMS SHIPPING LTD.                            WWW.CMSSHIPPING.RU </vt:lpstr>
      <vt:lpstr>                    CMS SHIPPING LTD.                              WWW.CMSSHIPPING.RU</vt:lpstr>
      <vt:lpstr>                    CMS SHIPPING LTD.                              WWW.CMSSHIPPING.RU</vt:lpstr>
      <vt:lpstr>                    CMS SHIPPING LTD.                              WWW.CMSSHIPPING.RU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 SHIPPING LTD. SALE &amp; PURCHASE OF SHIPS</dc:title>
  <dc:creator>123</dc:creator>
  <cp:lastModifiedBy>123</cp:lastModifiedBy>
  <cp:revision>90</cp:revision>
  <dcterms:created xsi:type="dcterms:W3CDTF">2018-05-22T22:33:19Z</dcterms:created>
  <dcterms:modified xsi:type="dcterms:W3CDTF">2018-06-22T00:51:22Z</dcterms:modified>
</cp:coreProperties>
</file>