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78" r:id="rId1"/>
  </p:sldMasterIdLst>
  <p:notesMasterIdLst>
    <p:notesMasterId r:id="rId13"/>
  </p:notesMasterIdLst>
  <p:handoutMasterIdLst>
    <p:handoutMasterId r:id="rId14"/>
  </p:handoutMasterIdLst>
  <p:sldIdLst>
    <p:sldId id="570" r:id="rId2"/>
    <p:sldId id="666" r:id="rId3"/>
    <p:sldId id="684" r:id="rId4"/>
    <p:sldId id="673" r:id="rId5"/>
    <p:sldId id="678" r:id="rId6"/>
    <p:sldId id="680" r:id="rId7"/>
    <p:sldId id="681" r:id="rId8"/>
    <p:sldId id="682" r:id="rId9"/>
    <p:sldId id="653" r:id="rId10"/>
    <p:sldId id="654" r:id="rId11"/>
    <p:sldId id="685" r:id="rId12"/>
  </p:sldIdLst>
  <p:sldSz cx="9144000" cy="6858000" type="screen4x3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 pos="4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87" autoAdjust="0"/>
    <p:restoredTop sz="82506" autoAdjust="0"/>
  </p:normalViewPr>
  <p:slideViewPr>
    <p:cSldViewPr showGuides="1">
      <p:cViewPr>
        <p:scale>
          <a:sx n="100" d="100"/>
          <a:sy n="100" d="100"/>
        </p:scale>
        <p:origin x="-1860" y="-72"/>
      </p:cViewPr>
      <p:guideLst>
        <p:guide orient="horz"/>
        <p:guide pos="452"/>
      </p:guideLst>
    </p:cSldViewPr>
  </p:slideViewPr>
  <p:outlineViewPr>
    <p:cViewPr>
      <p:scale>
        <a:sx n="33" d="100"/>
        <a:sy n="33" d="100"/>
      </p:scale>
      <p:origin x="0" y="75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113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1294" y="1"/>
            <a:ext cx="3076363" cy="51173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r">
              <a:defRPr sz="1200"/>
            </a:lvl1pPr>
          </a:lstStyle>
          <a:p>
            <a:fld id="{0E9045AF-507D-594A-8795-A4FD21E236B0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r">
              <a:defRPr sz="1200"/>
            </a:lvl1pPr>
          </a:lstStyle>
          <a:p>
            <a:fld id="{2E9966BB-E9A1-684D-B472-9731E975D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4840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3" cy="51173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r">
              <a:defRPr sz="1200"/>
            </a:lvl1pPr>
          </a:lstStyle>
          <a:p>
            <a:fld id="{4F87D8B1-BFFF-42AA-9C43-68DC9FC60CF9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61" tIns="47531" rIns="95061" bIns="4753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5"/>
          </a:xfrm>
          <a:prstGeom prst="rect">
            <a:avLst/>
          </a:prstGeom>
        </p:spPr>
        <p:txBody>
          <a:bodyPr vert="horz" lIns="95061" tIns="47531" rIns="95061" bIns="4753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r">
              <a:defRPr sz="1200"/>
            </a:lvl1pPr>
          </a:lstStyle>
          <a:p>
            <a:fld id="{D9BC4D45-8A45-4827-8675-9D03A32A16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6540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Основным фактором, оказывающим наибольшее влияние</a:t>
            </a:r>
            <a:r>
              <a:rPr lang="ru-RU" baseline="0" dirty="0" smtClean="0"/>
              <a:t> на облик судна-бункеровщика СПГ и всю инфраструктуру в целом, являются физико-химические свойства СПГ.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C4D45-8A45-4827-8675-9D03A32A167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668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данный момент наибольшую популярность имеет автомобильный</a:t>
            </a:r>
            <a:r>
              <a:rPr lang="ru-RU" baseline="0" dirty="0" smtClean="0"/>
              <a:t> способ доставки СПГ к судну, при этом судно пришвартовано к причалу. Однако, с ростом количества </a:t>
            </a:r>
            <a:r>
              <a:rPr lang="ru-RU" baseline="0" dirty="0" err="1" smtClean="0"/>
              <a:t>газотопливных</a:t>
            </a:r>
            <a:r>
              <a:rPr lang="ru-RU" baseline="0" dirty="0" smtClean="0"/>
              <a:t> судов (по оценкам </a:t>
            </a:r>
            <a:r>
              <a:rPr lang="en-US" baseline="0" dirty="0" smtClean="0"/>
              <a:t>DNV GL </a:t>
            </a:r>
            <a:r>
              <a:rPr lang="ru-RU" baseline="0" dirty="0" smtClean="0"/>
              <a:t>к 2020 году их количество может превысить 1000 единиц по всему миру), вырастет потребность в более крупных партиях бункерного СПГ, передаваемых в более сжатые сроки. В таком случае предпочтение будет оказано судам-бункеровщикам или крупным портовым терминалам.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C4D45-8A45-4827-8675-9D03A32A167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228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Существуют</a:t>
            </a:r>
            <a:r>
              <a:rPr lang="ru-RU" baseline="0" dirty="0" smtClean="0"/>
              <a:t> две типичные схемы бункеровки СПГ, когда у газотопливного судна в составе топливной системы присутствует </a:t>
            </a:r>
          </a:p>
          <a:p>
            <a:r>
              <a:rPr lang="ru-RU" baseline="0" dirty="0" smtClean="0"/>
              <a:t>резервуар криогенного либо изотермического типа, т.е. типа «С», или мембранного типа.</a:t>
            </a:r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C4D45-8A45-4827-8675-9D03A32A167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952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причала.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Чрезвычайно востребованный вид бункеровки, при котором бункер передается на бункеруемое судно с берега, посредством автоцистерны или трубопровода. Является одним из основных видов портового сервиса, как в России, так и за рубежом.</a:t>
            </a:r>
          </a:p>
          <a:p>
            <a:pPr lvl="0"/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причала.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Операция передачи топлива при помощи бункеровщика, отшвартованного к причалу. Допускаются параллельные грузовые операции на бункеруемое судно (в случае, если грузы не являются опасными).</a:t>
            </a:r>
          </a:p>
          <a:p>
            <a:pPr lvl="0"/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рейде.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Происходит путем поставки бункера на бункеруемое судно с бункеровщика, причем одно из них (чаще бункеровщик) стоит на якоре. Использование данного способа востребовано, но сопряжено с большими рисками розлива нефтепродуктов, поэтому выполняется только при благоприятных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ветро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-волновых условиях и только бункеровщиками, имеющими на борту технические средства локализации разлива нефти и нефтепродуктов, а также подтверждение готовности этих средств. Еще одно немаловажное условие при бункеровке на рейде – у борта бункеруемого судна должно находиться не более одного бункеровщика.</a:t>
            </a:r>
          </a:p>
          <a:p>
            <a:pPr lvl="0"/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ходу или в дрейфе.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Данный вид бункеровки необходим для продления автономности судов, увеличения продолжительности его пребывания в море, и, как следствие увеличения эффективного района действий. Используется, в основном, рыболовецкими судами и военными кораблями. Данный способ передачи бункера также сопряжен с угрозами розлива нефти и нефтепродуктов, поэтому существуют соответствующие правила, предписывающие порядок и условия проведения данного типа морских операций.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C4D45-8A45-4827-8675-9D03A32A167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350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strike="noStrike" dirty="0" smtClean="0">
                <a:solidFill>
                  <a:prstClr val="black"/>
                </a:solidFill>
              </a:rPr>
              <a:t>Борьба с последствиями аварийного разлива СПГ</a:t>
            </a:r>
            <a:r>
              <a:rPr lang="ru-RU" sz="1200" strike="noStrike" dirty="0" smtClean="0">
                <a:solidFill>
                  <a:prstClr val="black"/>
                </a:solidFill>
              </a:rPr>
              <a:t> – очень важный аспект в проектировании бункеровщиков, так и портовых сооружений и хранилищ СПГ.</a:t>
            </a:r>
            <a:endParaRPr lang="en-US" sz="1200" strike="noStrike" dirty="0" smtClean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C4D45-8A45-4827-8675-9D03A32A167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18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 СПГ – криогенная жидкость, полностью определяющая облик судна – бункеровщика. При передаче данного груза в море, на рейде или у причальной стенки могут возникнуть</a:t>
            </a:r>
            <a:r>
              <a:rPr lang="en-US" sz="1200" dirty="0" smtClean="0"/>
              <a:t> </a:t>
            </a:r>
            <a:r>
              <a:rPr lang="ru-RU" sz="1200" dirty="0" smtClean="0"/>
              <a:t>угрозы разлива СПГ или утечки паров метана в атмосферу.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C4D45-8A45-4827-8675-9D03A32A167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31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>
          <a:xfrm>
            <a:off x="7937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1906960"/>
            <a:ext cx="7920880" cy="224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000">
                <a:solidFill>
                  <a:srgbClr val="0085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3568" y="1844824"/>
            <a:ext cx="7920880" cy="0"/>
          </a:xfrm>
          <a:prstGeom prst="line">
            <a:avLst/>
          </a:prstGeom>
          <a:ln w="635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83568" y="4149080"/>
            <a:ext cx="7920880" cy="0"/>
          </a:xfrm>
          <a:prstGeom prst="line">
            <a:avLst/>
          </a:prstGeom>
          <a:ln w="635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21175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13" name="Изображение 8" descr="лого КГНЦ - v7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68" y="260648"/>
            <a:ext cx="1368152" cy="1368152"/>
          </a:xfrm>
          <a:prstGeom prst="rect">
            <a:avLst/>
          </a:prstGeom>
        </p:spPr>
      </p:pic>
      <p:sp>
        <p:nvSpPr>
          <p:cNvPr id="14" name="Подзаголовок 2"/>
          <p:cNvSpPr txBox="1">
            <a:spLocks/>
          </p:cNvSpPr>
          <p:nvPr userDrawn="1"/>
        </p:nvSpPr>
        <p:spPr>
          <a:xfrm>
            <a:off x="971600" y="1213850"/>
            <a:ext cx="7920880" cy="660646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ФГУП «Крыловский государственный научный центр»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600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980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528"/>
            <a:ext cx="7017657" cy="610733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32121"/>
            <a:ext cx="8229600" cy="49940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39138" y="6323013"/>
            <a:ext cx="790575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rgbClr val="282D5E"/>
                </a:solidFill>
                <a:latin typeface="Arial Black" pitchFamily="34" charset="0"/>
                <a:cs typeface="Arial" charset="0"/>
              </a:defRPr>
            </a:lvl1pPr>
          </a:lstStyle>
          <a:p>
            <a:pPr>
              <a:defRPr/>
            </a:pPr>
            <a:fld id="{5EDA3F73-0555-4816-89D8-4878F0AEA6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3976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60463"/>
            <a:ext cx="82296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467544" y="836712"/>
            <a:ext cx="8280920" cy="0"/>
          </a:xfrm>
          <a:prstGeom prst="line">
            <a:avLst/>
          </a:prstGeom>
          <a:ln w="381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 userDrawn="1"/>
        </p:nvCxnSpPr>
        <p:spPr>
          <a:xfrm>
            <a:off x="467544" y="6597352"/>
            <a:ext cx="8280920" cy="0"/>
          </a:xfrm>
          <a:prstGeom prst="line">
            <a:avLst/>
          </a:prstGeom>
          <a:ln w="381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 userDrawn="1"/>
        </p:nvSpPr>
        <p:spPr>
          <a:xfrm>
            <a:off x="375469" y="158528"/>
            <a:ext cx="7652915" cy="610733"/>
          </a:xfrm>
          <a:prstGeom prst="rect">
            <a:avLst/>
          </a:prstGeom>
        </p:spPr>
        <p:txBody>
          <a:bodyPr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accent5">
                    <a:lumMod val="75000"/>
                  </a:schemeClr>
                </a:solidFill>
                <a:latin typeface="+mn-lt"/>
                <a:ea typeface="Arial" charset="0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8587"/>
                </a:solidFill>
                <a:latin typeface="Calibri" charset="0"/>
                <a:ea typeface="Arial" charset="0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8587"/>
                </a:solidFill>
                <a:latin typeface="Calibri" charset="0"/>
                <a:ea typeface="Arial" charset="0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8587"/>
                </a:solidFill>
                <a:latin typeface="Calibri" charset="0"/>
                <a:ea typeface="Arial" charset="0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8587"/>
                </a:solidFill>
                <a:latin typeface="Calibri" charset="0"/>
                <a:ea typeface="Arial" charset="0"/>
                <a:cs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ru-RU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Изображение 8" descr="лого КГНЦ - v7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536" y="44624"/>
            <a:ext cx="756084" cy="756084"/>
          </a:xfrm>
          <a:prstGeom prst="rect">
            <a:avLst/>
          </a:prstGeom>
        </p:spPr>
      </p:pic>
      <p:sp>
        <p:nvSpPr>
          <p:cNvPr id="20" name="Rectangle 6"/>
          <p:cNvSpPr txBox="1">
            <a:spLocks noChangeArrowheads="1"/>
          </p:cNvSpPr>
          <p:nvPr userDrawn="1"/>
        </p:nvSpPr>
        <p:spPr>
          <a:xfrm>
            <a:off x="8028384" y="6597352"/>
            <a:ext cx="790575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100" b="1" kern="12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90BADF7-38DB-4276-A271-318ECEEA1520}" type="slidenum">
              <a:rPr lang="ru-RU" sz="1200" b="0" i="1" smtClean="0">
                <a:solidFill>
                  <a:srgbClr val="00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ru-RU" sz="1200" b="0" i="1" dirty="0">
              <a:solidFill>
                <a:srgbClr val="0059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6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2" r:id="rId2"/>
    <p:sldLayoutId id="2147483687" r:id="rId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008587"/>
          </a:solidFill>
          <a:latin typeface="Calibri"/>
          <a:ea typeface="Arial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008587"/>
          </a:solidFill>
          <a:latin typeface="Calibri" charset="0"/>
          <a:ea typeface="Arial" charset="0"/>
          <a:cs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008587"/>
          </a:solidFill>
          <a:latin typeface="Calibri" charset="0"/>
          <a:ea typeface="Arial" charset="0"/>
          <a:cs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008587"/>
          </a:solidFill>
          <a:latin typeface="Calibri" charset="0"/>
          <a:ea typeface="Arial" charset="0"/>
          <a:cs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008587"/>
          </a:solidFill>
          <a:latin typeface="Calibri" charset="0"/>
          <a:ea typeface="Arial" charset="0"/>
          <a:cs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Calibri"/>
          <a:ea typeface="Arial" charset="0"/>
          <a:cs typeface="Calibri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Calibri"/>
          <a:ea typeface="Calibri"/>
          <a:cs typeface="Calibri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Calibri"/>
          <a:ea typeface="Calibri"/>
          <a:cs typeface="Calibri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Calibri"/>
          <a:ea typeface="Calibri"/>
          <a:cs typeface="Calibri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Calibri"/>
          <a:ea typeface="Calibri"/>
          <a:cs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08912" cy="2242120"/>
          </a:xfrm>
        </p:spPr>
        <p:txBody>
          <a:bodyPr/>
          <a:lstStyle/>
          <a:p>
            <a:pPr algn="ctr"/>
            <a:r>
              <a:rPr lang="ru-RU" sz="2400" b="1" dirty="0" smtClean="0"/>
              <a:t>Бункеровщики СПГ</a:t>
            </a:r>
            <a:r>
              <a:rPr lang="en-US" sz="2400" b="1" dirty="0"/>
              <a:t>.</a:t>
            </a:r>
            <a:r>
              <a:rPr lang="en-US" sz="2400" b="1" dirty="0" smtClean="0"/>
              <a:t> </a:t>
            </a:r>
            <a:br>
              <a:rPr lang="en-US" sz="2400" b="1" dirty="0" smtClean="0"/>
            </a:br>
            <a:r>
              <a:rPr lang="ru-RU" sz="2400" b="1" dirty="0" smtClean="0"/>
              <a:t>Особенности эксплуатации</a:t>
            </a:r>
            <a:endParaRPr lang="ru-RU" sz="2000" b="1" dirty="0"/>
          </a:p>
        </p:txBody>
      </p:sp>
      <p:sp>
        <p:nvSpPr>
          <p:cNvPr id="3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355976" y="4365104"/>
            <a:ext cx="4536504" cy="1872208"/>
          </a:xfrm>
        </p:spPr>
        <p:txBody>
          <a:bodyPr/>
          <a:lstStyle/>
          <a:p>
            <a:pPr algn="l"/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l"/>
            <a:endParaRPr lang="ru-RU" sz="1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l"/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l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А.С. Реуцкий</a:t>
            </a:r>
          </a:p>
          <a:p>
            <a:pPr algn="l"/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инженер самостоятельного сектора</a:t>
            </a:r>
          </a:p>
          <a:p>
            <a:pPr algn="l"/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проектирования морских систем освоения шельфа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  <a:p>
            <a:pPr algn="l"/>
            <a:endParaRPr lang="en-US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одзаголовок 5"/>
          <p:cNvSpPr txBox="1">
            <a:spLocks/>
          </p:cNvSpPr>
          <p:nvPr/>
        </p:nvSpPr>
        <p:spPr bwMode="auto">
          <a:xfrm>
            <a:off x="107504" y="6453336"/>
            <a:ext cx="892899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8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Санкт-Петербург, 2017 г.</a:t>
            </a:r>
          </a:p>
        </p:txBody>
      </p:sp>
    </p:spTree>
    <p:extLst>
      <p:ext uri="{BB962C8B-B14F-4D97-AF65-F5344CB8AC3E}">
        <p14:creationId xmlns:p14="http://schemas.microsoft.com/office/powerpoint/2010/main" val="397887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715"/>
            <a:ext cx="7848872" cy="830997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характеристики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бункеровщика СПГ Пр.5040</a:t>
            </a:r>
            <a:r>
              <a:rPr kumimoji="1"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kumimoji="1"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en-US" sz="2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22863"/>
              </p:ext>
            </p:extLst>
          </p:nvPr>
        </p:nvGraphicFramePr>
        <p:xfrm>
          <a:off x="251520" y="2132856"/>
          <a:ext cx="8640960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370840">
                <a:tc>
                  <a:txBody>
                    <a:bodyPr/>
                    <a:lstStyle/>
                    <a:p>
                      <a:pPr>
                        <a:tabLst>
                          <a:tab pos="3409950" algn="l"/>
                        </a:tabLs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Длина наибольшая, м	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92,3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tabLst>
                          <a:tab pos="3409950" algn="l"/>
                        </a:tabLst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Длина между перпендикулярами, м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  <a:p>
                      <a:pPr>
                        <a:tabLst>
                          <a:tab pos="3409950" algn="l"/>
                        </a:tabLst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Ширина габаритная, м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16,6</a:t>
                      </a:r>
                      <a:endParaRPr lang="ru-RU" sz="1100" b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tabLst>
                          <a:tab pos="3409950" algn="l"/>
                        </a:tabLst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Осадка, м	3,6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Дедвейт, т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			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1630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	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100" b="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.:</a:t>
                      </a:r>
                    </a:p>
                    <a:p>
                      <a:pPr>
                        <a:tabLst>
                          <a:tab pos="895350" algn="l"/>
                          <a:tab pos="3409950" algn="l"/>
                        </a:tabLst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	Перевозимый груз, т 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	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1248+210</a:t>
                      </a:r>
                    </a:p>
                    <a:p>
                      <a:pPr>
                        <a:tabLst>
                          <a:tab pos="895350" algn="l"/>
                          <a:tab pos="3409950" algn="l"/>
                        </a:tabLs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Дизельное топливо, т     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	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136,4</a:t>
                      </a:r>
                    </a:p>
                    <a:p>
                      <a:pPr>
                        <a:tabLst>
                          <a:tab pos="3409950" algn="l"/>
                        </a:tabLs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Экономическая скорость на чистой воде,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узл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	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Экипаж, чел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ru-RU" sz="1100" b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ru-RU" sz="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 регистра судна :</a:t>
                      </a:r>
                    </a:p>
                    <a:p>
                      <a:pPr marL="0" algn="l" defTabSz="914400" rtl="0" eaLnBrk="1" latinLnBrk="0" hangingPunct="1">
                        <a:tabLst>
                          <a:tab pos="3409950" algn="l"/>
                        </a:tabLst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КМ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/>
                        </a:rPr>
                        <a:t>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се3 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R1 AUT1 OMBO ANTI-ICE LI IGS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CCO ECO-S WINTERIZATION (-30) Oil tanker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(&gt;60 °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)/Gas type 2G (methane) (ESP)</a:t>
                      </a:r>
                    </a:p>
                    <a:p>
                      <a:pPr marL="0" algn="l" defTabSz="914400" rtl="0" eaLnBrk="1" latinLnBrk="0" hangingPunct="1">
                        <a:tabLst>
                          <a:tab pos="3409950" algn="l"/>
                        </a:tabLst>
                      </a:pPr>
                      <a:endParaRPr lang="ru-RU" sz="600" b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tabLst>
                          <a:tab pos="3409950" algn="l"/>
                        </a:tabLst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Грузовые танки:</a:t>
                      </a:r>
                    </a:p>
                    <a:p>
                      <a:pPr marL="0" algn="l" defTabSz="914400" rtl="0" eaLnBrk="1" latinLnBrk="0" hangingPunct="1">
                        <a:tabLst>
                          <a:tab pos="3409950" algn="l"/>
                        </a:tabLst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СПГ (при расчетном давлении), м</a:t>
                      </a:r>
                      <a:r>
                        <a:rPr lang="ru-RU" sz="1100" b="0" kern="1200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3000</a:t>
                      </a:r>
                    </a:p>
                    <a:p>
                      <a:pPr marL="0" algn="l" defTabSz="914400" rtl="0" eaLnBrk="1" latinLnBrk="0" hangingPunct="1">
                        <a:tabLst>
                          <a:tab pos="3409950" algn="l"/>
                        </a:tabLst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Грузовой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танк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м</a:t>
                      </a:r>
                      <a:r>
                        <a:rPr lang="ru-RU" sz="1100" b="0" kern="1200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240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3409950" algn="l"/>
                        </a:tabLst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Грузовые насосы для СПГ / нефтяного топлива</a:t>
                      </a:r>
                    </a:p>
                    <a:p>
                      <a:pPr marL="0" algn="l" defTabSz="914400" rtl="0" eaLnBrk="1" latinLnBrk="0" hangingPunct="1">
                        <a:tabLst>
                          <a:tab pos="3409950" algn="l"/>
                        </a:tabLst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Количество, </a:t>
                      </a:r>
                      <a:r>
                        <a:rPr lang="ru-RU" sz="1100" b="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шт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/ 2</a:t>
                      </a:r>
                    </a:p>
                    <a:p>
                      <a:pPr marL="0" algn="l" defTabSz="914400" rtl="0" eaLnBrk="1" latinLnBrk="0" hangingPunct="1">
                        <a:tabLst>
                          <a:tab pos="3409950" algn="l"/>
                        </a:tabLst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Тип привода                                                           электрический</a:t>
                      </a:r>
                    </a:p>
                    <a:p>
                      <a:pPr marL="0" algn="l" defTabSz="914400" rtl="0" eaLnBrk="1" latinLnBrk="0" hangingPunct="1">
                        <a:tabLst>
                          <a:tab pos="3409950" algn="l"/>
                        </a:tabLst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Производительность каждого, м</a:t>
                      </a:r>
                      <a:r>
                        <a:rPr lang="ru-RU" sz="1100" b="0" kern="1200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/ч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250 / 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</a:p>
                    <a:p>
                      <a:endParaRPr lang="ru-RU" sz="11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Главный двигатель</a:t>
                      </a:r>
                    </a:p>
                    <a:p>
                      <a:pPr>
                        <a:tabLst>
                          <a:tab pos="1079500" algn="l"/>
                        </a:tabLs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	</a:t>
                      </a:r>
                    </a:p>
                    <a:p>
                      <a:pPr>
                        <a:tabLst>
                          <a:tab pos="1079500" algn="l"/>
                        </a:tabLst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Четыре среднеоборотных четырёхтактных дизель-генератора</a:t>
                      </a:r>
                      <a:endParaRPr lang="en-US" sz="1100" b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tabLst>
                          <a:tab pos="1079500" algn="l"/>
                        </a:tabLst>
                      </a:pPr>
                      <a:r>
                        <a:rPr lang="en-US" sz="1100" b="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Wartsila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DF</a:t>
                      </a:r>
                      <a:endParaRPr lang="ru-RU" sz="1100" b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tabLst>
                          <a:tab pos="1079500" algn="l"/>
                        </a:tabLs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Максимальная длительная мощность, кВт 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960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tabLst>
                          <a:tab pos="3409950" algn="l"/>
                        </a:tabLst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Электрическая мощность каждого, кВт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92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marL="0" algn="l" defTabSz="914400" rtl="0" eaLnBrk="1" latinLnBrk="0" hangingPunct="1">
                        <a:tabLst>
                          <a:tab pos="3409950" algn="l"/>
                        </a:tabLst>
                      </a:pPr>
                      <a:endParaRPr lang="ru-RU" sz="1100" b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tabLst>
                          <a:tab pos="3409950" algn="l"/>
                        </a:tabLst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Аварийный дизель-генератор</a:t>
                      </a:r>
                    </a:p>
                    <a:p>
                      <a:pPr marL="0" algn="l" defTabSz="914400" rtl="0" eaLnBrk="1" latinLnBrk="0" hangingPunct="1">
                        <a:tabLst>
                          <a:tab pos="3409950" algn="l"/>
                        </a:tabLst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Тип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</a:p>
                    <a:p>
                      <a:pPr marL="0" algn="l" defTabSz="914400" rtl="0" eaLnBrk="1" latinLnBrk="0" hangingPunct="1">
                        <a:tabLst>
                          <a:tab pos="3409950" algn="l"/>
                        </a:tabLst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Электрическая мощность, кВт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</a:t>
                      </a:r>
                    </a:p>
                    <a:p>
                      <a:pPr marL="0" algn="l" defTabSz="914400" rtl="0" eaLnBrk="1" latinLnBrk="0" hangingPunct="1">
                        <a:tabLst>
                          <a:tab pos="3409950" algn="l"/>
                        </a:tabLst>
                      </a:pPr>
                      <a:endParaRPr lang="ru-RU" sz="1100" b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tabLst>
                          <a:tab pos="3409950" algn="l"/>
                        </a:tabLst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Котельная установка – два термальных котла</a:t>
                      </a:r>
                    </a:p>
                    <a:p>
                      <a:pPr marL="0" algn="l" defTabSz="914400" rtl="0" eaLnBrk="1" latinLnBrk="0" hangingPunct="1">
                        <a:tabLst>
                          <a:tab pos="3409950" algn="l"/>
                        </a:tabLs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Тепловая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мощность каждого котла, кВт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800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395536" y="908720"/>
            <a:ext cx="835292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1200" dirty="0" smtClean="0">
                <a:solidFill>
                  <a:prstClr val="black"/>
                </a:solidFill>
              </a:rPr>
              <a:t>Судно предназначено для использования в качестве бункеровщика комплексного снабжения топливами для обслуживания </a:t>
            </a:r>
            <a:r>
              <a:rPr lang="ru-RU" sz="1200" dirty="0" err="1" smtClean="0">
                <a:solidFill>
                  <a:prstClr val="black"/>
                </a:solidFill>
              </a:rPr>
              <a:t>газотопливных</a:t>
            </a:r>
            <a:r>
              <a:rPr lang="ru-RU" sz="1200" dirty="0" smtClean="0">
                <a:solidFill>
                  <a:prstClr val="black"/>
                </a:solidFill>
              </a:rPr>
              <a:t> судов средних и крупных размеров: выдачи бункерного СПГ и жидкого нефтяного топлива</a:t>
            </a:r>
            <a:r>
              <a:rPr lang="en-US" sz="1200" dirty="0" smtClean="0">
                <a:solidFill>
                  <a:prstClr val="black"/>
                </a:solidFill>
              </a:rPr>
              <a:t> (</a:t>
            </a:r>
            <a:r>
              <a:rPr lang="ru-RU" sz="1200" dirty="0" smtClean="0">
                <a:solidFill>
                  <a:prstClr val="black"/>
                </a:solidFill>
              </a:rPr>
              <a:t>запального), приема СПГ, выполнения эксплуатационного и технологического </a:t>
            </a:r>
            <a:r>
              <a:rPr lang="ru-RU" sz="1200" dirty="0" err="1" smtClean="0">
                <a:solidFill>
                  <a:prstClr val="black"/>
                </a:solidFill>
              </a:rPr>
              <a:t>захолаживания</a:t>
            </a:r>
            <a:r>
              <a:rPr lang="ru-RU" sz="1200" dirty="0" smtClean="0">
                <a:solidFill>
                  <a:prstClr val="black"/>
                </a:solidFill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sz="1200" dirty="0" smtClean="0">
                <a:solidFill>
                  <a:prstClr val="black"/>
                </a:solidFill>
              </a:rPr>
              <a:t>Может быть использовано, как небольшой фидерный </a:t>
            </a:r>
            <a:r>
              <a:rPr lang="ru-RU" sz="1200" dirty="0" err="1" smtClean="0">
                <a:solidFill>
                  <a:prstClr val="black"/>
                </a:solidFill>
              </a:rPr>
              <a:t>газовоз</a:t>
            </a:r>
            <a:r>
              <a:rPr lang="ru-RU" sz="1200" dirty="0" smtClean="0">
                <a:solidFill>
                  <a:prstClr val="black"/>
                </a:solidFill>
              </a:rPr>
              <a:t> СПГ и как автономный плавучий энергоблок.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sz="1200" dirty="0" smtClean="0">
                <a:solidFill>
                  <a:prstClr val="black"/>
                </a:solidFill>
              </a:rPr>
              <a:t>Может совершать межбассейновые переходы по ЕГС ВВП РФ и работать на водных путях ЕГС ВВП РФ.</a:t>
            </a:r>
            <a:endParaRPr lang="ru-RU" alt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525" y="5327584"/>
            <a:ext cx="5374771" cy="123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62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23850" y="81508"/>
            <a:ext cx="7632526" cy="611188"/>
          </a:xfrm>
        </p:spPr>
        <p:txBody>
          <a:bodyPr/>
          <a:lstStyle/>
          <a:p>
            <a:pPr>
              <a:defRPr/>
            </a:pPr>
            <a:r>
              <a:rPr lang="ru-RU" sz="2000" kern="1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Выводы</a:t>
            </a:r>
            <a:endParaRPr lang="ru-RU" sz="2000" kern="1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395536" y="908720"/>
            <a:ext cx="8352928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</a:rPr>
              <a:t>Для </a:t>
            </a:r>
            <a:r>
              <a:rPr lang="ru-RU" sz="1600" dirty="0">
                <a:solidFill>
                  <a:prstClr val="black"/>
                </a:solidFill>
              </a:rPr>
              <a:t>предотвращения развития негативных ситуаций необходимы меры по </a:t>
            </a:r>
            <a:r>
              <a:rPr lang="ru-RU" sz="1600" dirty="0" smtClean="0">
                <a:solidFill>
                  <a:prstClr val="black"/>
                </a:solidFill>
              </a:rPr>
              <a:t>препятствию избыточного парообразования. </a:t>
            </a:r>
          </a:p>
          <a:p>
            <a:pPr marL="285750" indent="-285750" algn="just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</a:rPr>
              <a:t>а </a:t>
            </a:r>
            <a:r>
              <a:rPr lang="ru-RU" sz="1600" dirty="0">
                <a:solidFill>
                  <a:prstClr val="black"/>
                </a:solidFill>
              </a:rPr>
              <a:t>также конструктивное обеспечение безопасного </a:t>
            </a:r>
            <a:r>
              <a:rPr lang="ru-RU" sz="1600" dirty="0" smtClean="0">
                <a:solidFill>
                  <a:prstClr val="black"/>
                </a:solidFill>
              </a:rPr>
              <a:t>хранения.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sz="1600" dirty="0" smtClean="0">
                <a:solidFill>
                  <a:prstClr val="black"/>
                </a:solidFill>
              </a:rPr>
              <a:t>Глубокое понимание процессов, происходящих при хранении и передаче СПГ, позволяет</a:t>
            </a:r>
            <a:r>
              <a:rPr lang="en-US" sz="1600" dirty="0" smtClean="0">
                <a:solidFill>
                  <a:prstClr val="black"/>
                </a:solidFill>
              </a:rPr>
              <a:t>:</a:t>
            </a:r>
            <a:endParaRPr lang="ru-RU" sz="1600" dirty="0" smtClean="0">
              <a:solidFill>
                <a:prstClr val="black"/>
              </a:solidFill>
            </a:endParaRPr>
          </a:p>
          <a:p>
            <a:pPr marL="228600" indent="-228600" algn="just" eaLnBrk="1" hangingPunct="1">
              <a:spcBef>
                <a:spcPct val="50000"/>
              </a:spcBef>
              <a:buAutoNum type="arabicPeriod"/>
            </a:pPr>
            <a:r>
              <a:rPr lang="ru-RU" sz="1600" dirty="0" smtClean="0">
                <a:solidFill>
                  <a:prstClr val="black"/>
                </a:solidFill>
              </a:rPr>
              <a:t>Создавать объекты морской техники, осуществляющих транспортировку и передачу СПГ</a:t>
            </a:r>
            <a:r>
              <a:rPr lang="en-US" sz="1600" dirty="0" smtClean="0">
                <a:solidFill>
                  <a:prstClr val="black"/>
                </a:solidFill>
              </a:rPr>
              <a:t>;</a:t>
            </a:r>
            <a:endParaRPr lang="ru-RU" sz="1600" dirty="0" smtClean="0">
              <a:solidFill>
                <a:prstClr val="black"/>
              </a:solidFill>
            </a:endParaRPr>
          </a:p>
          <a:p>
            <a:pPr marL="228600" indent="-228600" algn="just" eaLnBrk="1" hangingPunct="1">
              <a:spcBef>
                <a:spcPct val="50000"/>
              </a:spcBef>
              <a:buAutoNum type="arabicPeriod"/>
            </a:pPr>
            <a:r>
              <a:rPr lang="ru-RU" sz="1600" dirty="0" smtClean="0">
                <a:solidFill>
                  <a:prstClr val="black"/>
                </a:solidFill>
              </a:rPr>
              <a:t>Разрабатывать требования к выполнению операций ОМТ</a:t>
            </a:r>
            <a:r>
              <a:rPr lang="en-US" sz="1600" dirty="0" smtClean="0">
                <a:solidFill>
                  <a:prstClr val="black"/>
                </a:solidFill>
              </a:rPr>
              <a:t>;</a:t>
            </a:r>
            <a:endParaRPr lang="ru-RU" sz="1600" dirty="0" smtClean="0">
              <a:solidFill>
                <a:prstClr val="black"/>
              </a:solidFill>
            </a:endParaRPr>
          </a:p>
          <a:p>
            <a:pPr marL="228600" indent="-228600" algn="just" eaLnBrk="1" hangingPunct="1">
              <a:spcBef>
                <a:spcPct val="50000"/>
              </a:spcBef>
              <a:buAutoNum type="arabicPeriod"/>
            </a:pPr>
            <a:r>
              <a:rPr lang="ru-RU" sz="1600" dirty="0">
                <a:solidFill>
                  <a:prstClr val="black"/>
                </a:solidFill>
              </a:rPr>
              <a:t>Разрабатывать 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</a:rPr>
              <a:t>рекомендации по созданию нормативной базы</a:t>
            </a:r>
            <a:r>
              <a:rPr lang="en-US" sz="1600" dirty="0" smtClean="0">
                <a:solidFill>
                  <a:prstClr val="black"/>
                </a:solidFill>
              </a:rPr>
              <a:t>;</a:t>
            </a:r>
            <a:endParaRPr lang="en-US" sz="1600" dirty="0">
              <a:solidFill>
                <a:prstClr val="black"/>
              </a:solidFill>
            </a:endParaRPr>
          </a:p>
          <a:p>
            <a:pPr marL="228600" indent="-228600" algn="just" eaLnBrk="1" hangingPunct="1">
              <a:spcBef>
                <a:spcPct val="50000"/>
              </a:spcBef>
              <a:buAutoNum type="arabicPeriod"/>
            </a:pPr>
            <a:r>
              <a:rPr lang="ru-RU" sz="1600" dirty="0">
                <a:solidFill>
                  <a:prstClr val="black"/>
                </a:solidFill>
              </a:rPr>
              <a:t>Разрабатывать т</a:t>
            </a:r>
            <a:r>
              <a:rPr lang="ru-RU" sz="1600" dirty="0" smtClean="0">
                <a:solidFill>
                  <a:prstClr val="black"/>
                </a:solidFill>
              </a:rPr>
              <a:t>ребования к грузовому оборудованию судов и береговой инфраструктуры.</a:t>
            </a:r>
          </a:p>
          <a:p>
            <a:pPr marL="228600" indent="-228600" algn="just" eaLnBrk="1" hangingPunct="1">
              <a:spcBef>
                <a:spcPct val="50000"/>
              </a:spcBef>
              <a:buAutoNum type="arabicPeriod"/>
            </a:pPr>
            <a:endParaRPr lang="en-US" sz="1200" dirty="0" smtClean="0">
              <a:solidFill>
                <a:prstClr val="black"/>
              </a:solidFill>
            </a:endParaRPr>
          </a:p>
          <a:p>
            <a:pPr marL="171450" indent="-171450" algn="just" eaLnBrk="1" hangingPunct="1">
              <a:spcBef>
                <a:spcPct val="50000"/>
              </a:spcBef>
              <a:buFont typeface="Arial" pitchFamily="34" charset="0"/>
              <a:buChar char="•"/>
            </a:pPr>
            <a:endParaRPr lang="en-US" sz="1200" dirty="0" smtClean="0">
              <a:solidFill>
                <a:prstClr val="black"/>
              </a:solidFill>
            </a:endParaRPr>
          </a:p>
          <a:p>
            <a:pPr marL="171450" indent="-171450" algn="just" eaLnBrk="1" hangingPunct="1">
              <a:spcBef>
                <a:spcPct val="50000"/>
              </a:spcBef>
              <a:buFont typeface="Arial" pitchFamily="34" charset="0"/>
              <a:buChar char="•"/>
            </a:pPr>
            <a:endParaRPr lang="en-US" sz="1200" dirty="0" smtClean="0">
              <a:solidFill>
                <a:prstClr val="black"/>
              </a:solidFill>
            </a:endParaRPr>
          </a:p>
          <a:p>
            <a:pPr algn="just" eaLnBrk="1" hangingPunct="1">
              <a:spcBef>
                <a:spcPct val="50000"/>
              </a:spcBef>
            </a:pPr>
            <a:endParaRPr lang="ru-RU" altLang="ru-RU" sz="1200" dirty="0"/>
          </a:p>
        </p:txBody>
      </p:sp>
    </p:spTree>
    <p:extLst>
      <p:ext uri="{BB962C8B-B14F-4D97-AF65-F5344CB8AC3E}">
        <p14:creationId xmlns:p14="http://schemas.microsoft.com/office/powerpoint/2010/main" val="30964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0" y="116632"/>
            <a:ext cx="8229600" cy="6476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Свойства СПГ</a:t>
            </a:r>
            <a:endParaRPr lang="ru-RU" sz="2000" kern="1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dirty="0" smtClean="0"/>
              <a:t> </a:t>
            </a:r>
          </a:p>
        </p:txBody>
      </p:sp>
      <p:sp>
        <p:nvSpPr>
          <p:cNvPr id="8197" name="Text Box 18"/>
          <p:cNvSpPr txBox="1">
            <a:spLocks noChangeArrowheads="1"/>
          </p:cNvSpPr>
          <p:nvPr/>
        </p:nvSpPr>
        <p:spPr bwMode="auto">
          <a:xfrm>
            <a:off x="395536" y="1124744"/>
            <a:ext cx="82452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Физико-химические свойства СПГ</a:t>
            </a:r>
            <a:r>
              <a:rPr lang="en-US" altLang="ru-RU" dirty="0" smtClean="0"/>
              <a:t> </a:t>
            </a:r>
            <a:r>
              <a:rPr lang="ru-RU" altLang="ru-RU" dirty="0" smtClean="0"/>
              <a:t>оказываю</a:t>
            </a:r>
            <a:r>
              <a:rPr lang="ru-RU" altLang="ru-RU" dirty="0"/>
              <a:t>т</a:t>
            </a:r>
            <a:r>
              <a:rPr lang="ru-RU" altLang="ru-RU" dirty="0" smtClean="0"/>
              <a:t> наибольшее влияние на облик судна-бункеровщика СПГ и всю инфраструктуру СПГ в целом. </a:t>
            </a:r>
            <a:endParaRPr lang="ru-RU" alt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293476"/>
              </p:ext>
            </p:extLst>
          </p:nvPr>
        </p:nvGraphicFramePr>
        <p:xfrm>
          <a:off x="395536" y="2048075"/>
          <a:ext cx="8424936" cy="39133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"/>
                <a:gridCol w="2880320"/>
                <a:gridCol w="1278142"/>
                <a:gridCol w="1278142"/>
                <a:gridCol w="1278142"/>
                <a:gridCol w="1278142"/>
              </a:tblGrid>
              <a:tr h="3776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Норма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СПГ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«легкий»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СПГ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«средний»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СПГ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«тяжелый»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149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Объемное содержание, %: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метана;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этана;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пропана и более тяжелых углеводородов;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азота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92,0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± 6,0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4,0 ± 3,0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1,5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± 2,5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1,0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± 1,5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92,0 ± 6,0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4,0 ± 3,0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1,5 ± 2,5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1,0 ± 1,5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92,0 ± 6,0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4,0 ± 3,0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1,5 ± 2,5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1,0 ± 1,5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92,0 ± 6,0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4,0 ± 3,0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1,5 ± 2,5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1,0 ± 1,5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769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Массовая доля сероводорода и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меркаптановой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серы, %, не более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0,005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0,005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0,005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0,005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769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Температура кипения, </a:t>
                      </a:r>
                      <a:r>
                        <a:rPr lang="ru-RU" sz="1600" baseline="30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ᴼ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≈ -163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-159,3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-163,0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-163,3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74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Плотность, кг/м</a:t>
                      </a:r>
                      <a:r>
                        <a:rPr lang="ru-RU" sz="1600" baseline="30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425 ÷ 485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425,0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445,1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456,9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38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23850" y="81508"/>
            <a:ext cx="7632526" cy="611188"/>
          </a:xfrm>
        </p:spPr>
        <p:txBody>
          <a:bodyPr/>
          <a:lstStyle/>
          <a:p>
            <a:pPr>
              <a:defRPr/>
            </a:pPr>
            <a:r>
              <a:rPr lang="ru-RU" sz="2000" kern="1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Способы бункеровки газотопливного судна</a:t>
            </a:r>
            <a:endParaRPr lang="ru-RU" sz="2000" kern="1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Sjöfartstidningen Nyheter Arkiv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2" t="31523" r="1913"/>
          <a:stretch/>
        </p:blipFill>
        <p:spPr bwMode="auto">
          <a:xfrm>
            <a:off x="640748" y="2500242"/>
            <a:ext cx="3600000" cy="215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9464" y="4643844"/>
            <a:ext cx="1897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 бункеровщика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Reutskiy_AS\Desktop\Диссертация\Выступления\ИЗОБРАЖЕНИЯ\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3"/>
          <a:stretch/>
        </p:blipFill>
        <p:spPr bwMode="auto">
          <a:xfrm>
            <a:off x="5778133" y="1476375"/>
            <a:ext cx="2258502" cy="1174910"/>
          </a:xfrm>
          <a:prstGeom prst="rect">
            <a:avLst/>
          </a:prstGeom>
          <a:noFill/>
          <a:ln w="28575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289395" y="1115452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 причала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99838" y="2708920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рейде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46398" y="4067780"/>
            <a:ext cx="2573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ходу или в дрейфе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4427984" y="3337174"/>
            <a:ext cx="978408" cy="484632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4458847" y="1821514"/>
            <a:ext cx="978408" cy="484632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4427984" y="4888584"/>
            <a:ext cx="978408" cy="484632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Users\Reutskiy_AS\Desktop\Диссертация\Выступления\ИЗОБРАЖЕНИЯ\4.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132" y="3080074"/>
            <a:ext cx="2258503" cy="852982"/>
          </a:xfrm>
          <a:prstGeom prst="rect">
            <a:avLst/>
          </a:prstGeom>
          <a:noFill/>
          <a:ln w="28575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Reutskiy_AS\Desktop\Диссертация\Выступления\ИЗОБРАЖЕНИЯ\5.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133" y="4437112"/>
            <a:ext cx="2258502" cy="1384032"/>
          </a:xfrm>
          <a:prstGeom prst="rect">
            <a:avLst/>
          </a:prstGeom>
          <a:noFill/>
          <a:ln w="28575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40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utskiy_AS\Desktop\Диссертация\Выступления\ИЗОБРАЖЕНИЯ\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" t="3553" r="1638" b="3609"/>
          <a:stretch/>
        </p:blipFill>
        <p:spPr bwMode="auto">
          <a:xfrm>
            <a:off x="293483" y="980728"/>
            <a:ext cx="4153929" cy="28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Reutskiy_AS\Desktop\Диссертация\Выступления\ИЗОБРАЖЕНИЯ\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6" t="5484" r="2970" b="5858"/>
          <a:stretch/>
        </p:blipFill>
        <p:spPr bwMode="auto">
          <a:xfrm>
            <a:off x="4386403" y="3534197"/>
            <a:ext cx="4362061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848872" cy="611188"/>
          </a:xfrm>
        </p:spPr>
        <p:txBody>
          <a:bodyPr/>
          <a:lstStyle/>
          <a:p>
            <a:pPr>
              <a:defRPr/>
            </a:pPr>
            <a:r>
              <a:rPr lang="ru-RU" sz="2000" kern="1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Схемы</a:t>
            </a:r>
            <a:r>
              <a:rPr lang="ru-RU" sz="1900" kern="1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бункеровки СПГ</a:t>
            </a:r>
            <a:endParaRPr lang="ru-RU" sz="1900" kern="1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88025" y="1537628"/>
            <a:ext cx="4322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бункеровки СПГ с танком типа «С» </a:t>
            </a:r>
            <a:endParaRPr lang="ru-RU" sz="14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составе топливной системы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766587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бункеровки СПГ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мембранным танком в составе топливной системы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88025" y="2132856"/>
            <a:ext cx="43228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Температура хранения</a:t>
            </a:r>
            <a:r>
              <a:rPr lang="en-US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СПГ от </a:t>
            </a:r>
            <a:r>
              <a:rPr lang="en-US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-130</a:t>
            </a:r>
            <a:r>
              <a:rPr lang="ru-RU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aseline="30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ᴼ</a:t>
            </a:r>
            <a:r>
              <a:rPr lang="ru-RU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en-US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-163 </a:t>
            </a:r>
            <a:r>
              <a:rPr lang="ru-RU" sz="1400" baseline="3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ᴼ</a:t>
            </a:r>
            <a:r>
              <a:rPr lang="ru-RU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1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при давлении от 0 </a:t>
            </a:r>
            <a:r>
              <a:rPr lang="ru-RU" sz="140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до 8 </a:t>
            </a:r>
            <a:r>
              <a:rPr lang="en-US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bar. </a:t>
            </a:r>
            <a:endParaRPr lang="ru-RU" sz="1400" dirty="0">
              <a:solidFill>
                <a:srgbClr val="00B05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endParaRPr lang="ru-RU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5356423"/>
            <a:ext cx="4338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Температура хранения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СПГ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163 </a:t>
            </a:r>
            <a:r>
              <a:rPr lang="ru-RU" sz="1400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ᴼ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 </a:t>
            </a:r>
            <a:endParaRPr lang="ru-RU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давлении от 0 до </a:t>
            </a:r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0,25 </a:t>
            </a:r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bar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srgbClr val="00B05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82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7544" y="196056"/>
            <a:ext cx="7776542" cy="56864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8587"/>
                </a:solidFill>
                <a:latin typeface="Calibri"/>
                <a:ea typeface="Arial" charset="0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8587"/>
                </a:solidFill>
                <a:latin typeface="Calibri" charset="0"/>
                <a:ea typeface="Arial" charset="0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8587"/>
                </a:solidFill>
                <a:latin typeface="Calibri" charset="0"/>
                <a:ea typeface="Arial" charset="0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8587"/>
                </a:solidFill>
                <a:latin typeface="Calibri" charset="0"/>
                <a:ea typeface="Arial" charset="0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8587"/>
                </a:solidFill>
                <a:latin typeface="Calibri" charset="0"/>
                <a:ea typeface="Arial" charset="0"/>
                <a:cs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</a:t>
            </a:r>
            <a:r>
              <a:rPr lang="ru-RU" sz="19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способы и сценарии проведения бункеровки СПГ</a:t>
            </a:r>
            <a:endParaRPr lang="ru-RU" sz="19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268760"/>
            <a:ext cx="85689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1.    Бункеровка «теплого» резервуара «с нуля» (температура внутри резервуара выше 0 </a:t>
            </a:r>
            <a:r>
              <a:rPr lang="ru-RU" sz="1400" dirty="0">
                <a:latin typeface="Arial" pitchFamily="34" charset="0"/>
                <a:cs typeface="Arial" pitchFamily="34" charset="0"/>
                <a:sym typeface="Symbol"/>
              </a:rPr>
              <a:t>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С)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>
              <a:buAutoNum type="arabicPeriod" startAt="2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Бункеровка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«теплого»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танка (температура внутри резервуара в диапазоне от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60 </a:t>
            </a:r>
            <a:r>
              <a:rPr lang="ru-RU" sz="1400" dirty="0">
                <a:latin typeface="Arial" pitchFamily="34" charset="0"/>
                <a:cs typeface="Arial" pitchFamily="34" charset="0"/>
                <a:sym typeface="Symbol"/>
              </a:rPr>
              <a:t>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130</a:t>
            </a:r>
            <a:r>
              <a:rPr lang="ru-RU" sz="1400" dirty="0" smtClean="0">
                <a:latin typeface="Arial" pitchFamily="34" charset="0"/>
                <a:cs typeface="Arial" pitchFamily="34" charset="0"/>
                <a:sym typeface="Symbol"/>
              </a:rPr>
              <a:t>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С)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 startAt="2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Бункеровка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«холодного» танка (температура внутри резервуара ниже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-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130 </a:t>
            </a:r>
            <a:r>
              <a:rPr lang="ru-RU" sz="1400" dirty="0">
                <a:latin typeface="Arial" pitchFamily="34" charset="0"/>
                <a:cs typeface="Arial" pitchFamily="34" charset="0"/>
                <a:sym typeface="Symbol"/>
              </a:rPr>
              <a:t>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7649" y="2060848"/>
            <a:ext cx="8280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Основные проводимые операции при различных сценариях бункеровки СПГ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7649" y="908720"/>
            <a:ext cx="7776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Основные возможные сценарии проведения бункерных операции СПГ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983374"/>
              </p:ext>
            </p:extLst>
          </p:nvPr>
        </p:nvGraphicFramePr>
        <p:xfrm>
          <a:off x="506463" y="2492896"/>
          <a:ext cx="8280920" cy="338437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25597"/>
                <a:gridCol w="391269"/>
                <a:gridCol w="382373"/>
                <a:gridCol w="7181681"/>
              </a:tblGrid>
              <a:tr h="465526">
                <a:tc rowSpan="2"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500" b="0" kern="1200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Инертизация системы с последующей утилизацией газовой смеси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65526"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" pitchFamily="34" charset="0"/>
                          <a:cs typeface="Arial" pitchFamily="34" charset="0"/>
                        </a:rPr>
                        <a:t>Замещение инертного газа на газообразный метан и осушка системы</a:t>
                      </a:r>
                      <a:endParaRPr lang="en-US" sz="15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91218">
                <a:tc rowSpan="5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50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1500" dirty="0">
                        <a:ln>
                          <a:solidFill>
                            <a:schemeClr val="tx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" pitchFamily="34" charset="0"/>
                          <a:cs typeface="Arial" pitchFamily="34" charset="0"/>
                        </a:rPr>
                        <a:t>Захолаживание резервуара и системы до – 130 </a:t>
                      </a:r>
                      <a:r>
                        <a:rPr lang="ru-RU" sz="1500" dirty="0" smtClean="0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</a:t>
                      </a:r>
                      <a:r>
                        <a:rPr lang="ru-RU" sz="1500" dirty="0" smtClean="0">
                          <a:latin typeface="Arial" pitchFamily="34" charset="0"/>
                          <a:cs typeface="Arial" pitchFamily="34" charset="0"/>
                        </a:rPr>
                        <a:t>С (с темпом 3 </a:t>
                      </a:r>
                      <a:r>
                        <a:rPr lang="ru-RU" sz="1500" dirty="0" smtClean="0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</a:t>
                      </a:r>
                      <a:r>
                        <a:rPr lang="ru-RU" sz="1500" dirty="0" smtClean="0">
                          <a:latin typeface="Arial" pitchFamily="34" charset="0"/>
                          <a:cs typeface="Arial" pitchFamily="34" charset="0"/>
                        </a:rPr>
                        <a:t>С за 20 минут)</a:t>
                      </a:r>
                      <a:endParaRPr lang="en-US" sz="15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6552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ru-RU" sz="1500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2</a:t>
                      </a:r>
                      <a:endParaRPr lang="ru-RU" sz="1500" dirty="0">
                        <a:ln>
                          <a:solidFill>
                            <a:schemeClr val="tx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ru-RU" sz="1500" dirty="0" smtClean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  <a:p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</a:rPr>
                        <a:t>3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" pitchFamily="34" charset="0"/>
                          <a:cs typeface="Arial" pitchFamily="34" charset="0"/>
                        </a:rPr>
                        <a:t>Поддержание давления внутри системы (постоянный отбор паров)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46552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" pitchFamily="34" charset="0"/>
                          <a:cs typeface="Arial" pitchFamily="34" charset="0"/>
                        </a:rPr>
                        <a:t>Заполнение танка</a:t>
                      </a:r>
                      <a:endParaRPr lang="en-US" sz="15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46552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Arial" pitchFamily="34" charset="0"/>
                          <a:cs typeface="Arial" pitchFamily="34" charset="0"/>
                        </a:rPr>
                        <a:t>Грузовой переход</a:t>
                      </a: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46552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Arial" pitchFamily="34" charset="0"/>
                          <a:cs typeface="Arial" pitchFamily="34" charset="0"/>
                        </a:rPr>
                        <a:t>Выгрузка СПГ на терминал</a:t>
                      </a: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8957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23850" y="81508"/>
            <a:ext cx="7632526" cy="611188"/>
          </a:xfrm>
        </p:spPr>
        <p:txBody>
          <a:bodyPr/>
          <a:lstStyle/>
          <a:p>
            <a:pPr>
              <a:defRPr/>
            </a:pPr>
            <a:r>
              <a:rPr lang="ru-RU" sz="2000" kern="1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Меры профилактики аварийных разливов СПГ</a:t>
            </a:r>
            <a:endParaRPr lang="ru-RU" sz="2000" kern="1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395536" y="908720"/>
            <a:ext cx="8352928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447675" algn="just" eaLnBrk="1" hangingPunct="1">
              <a:spcBef>
                <a:spcPct val="50000"/>
              </a:spcBef>
            </a:pPr>
            <a:r>
              <a:rPr lang="ru-RU" sz="1600" dirty="0" smtClean="0">
                <a:solidFill>
                  <a:prstClr val="black"/>
                </a:solidFill>
              </a:rPr>
              <a:t>При бункеровке могут возникнуть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</a:rPr>
              <a:t>угрозы разлива СПГ или утечки паров метана в атмосферу. </a:t>
            </a:r>
          </a:p>
          <a:p>
            <a:pPr indent="447675" algn="just" eaLnBrk="1" hangingPunct="1">
              <a:spcBef>
                <a:spcPct val="50000"/>
              </a:spcBef>
            </a:pPr>
            <a:r>
              <a:rPr lang="ru-RU" sz="1600" b="1" dirty="0" smtClean="0">
                <a:solidFill>
                  <a:prstClr val="black"/>
                </a:solidFill>
              </a:rPr>
              <a:t>Для профилактики негативных ситуаций</a:t>
            </a:r>
            <a:r>
              <a:rPr lang="ru-RU" sz="1600" dirty="0" smtClean="0">
                <a:solidFill>
                  <a:prstClr val="black"/>
                </a:solidFill>
              </a:rPr>
              <a:t> необходимы следующие основополагающие меры</a:t>
            </a:r>
            <a:r>
              <a:rPr lang="en-US" sz="1600" dirty="0" smtClean="0">
                <a:solidFill>
                  <a:prstClr val="black"/>
                </a:solidFill>
              </a:rPr>
              <a:t>:</a:t>
            </a:r>
          </a:p>
          <a:p>
            <a:pPr marL="628650" indent="-180975" algn="just" eaLnBrk="1" hangingPunct="1">
              <a:spcBef>
                <a:spcPct val="50000"/>
              </a:spcBef>
              <a:buFont typeface="Arial" pitchFamily="34" charset="0"/>
              <a:buChar char="•"/>
              <a:tabLst>
                <a:tab pos="542925" algn="l"/>
              </a:tabLst>
            </a:pPr>
            <a:r>
              <a:rPr lang="ru-RU" sz="1600" dirty="0" smtClean="0">
                <a:solidFill>
                  <a:prstClr val="black"/>
                </a:solidFill>
              </a:rPr>
              <a:t>Совместимость оборудования и наличие квалифицированного персонала на судне-бункеровщике СПГ и газотопливном судне</a:t>
            </a:r>
            <a:r>
              <a:rPr lang="en-US" sz="1600" dirty="0" smtClean="0">
                <a:solidFill>
                  <a:prstClr val="black"/>
                </a:solidFill>
              </a:rPr>
              <a:t>;</a:t>
            </a:r>
            <a:endParaRPr lang="ru-RU" sz="1600" dirty="0" smtClean="0">
              <a:solidFill>
                <a:prstClr val="black"/>
              </a:solidFill>
            </a:endParaRPr>
          </a:p>
          <a:p>
            <a:pPr marL="628650" indent="-180975" algn="just" eaLnBrk="1" hangingPunct="1">
              <a:spcBef>
                <a:spcPct val="50000"/>
              </a:spcBef>
              <a:buFont typeface="Arial" pitchFamily="34" charset="0"/>
              <a:buChar char="•"/>
              <a:tabLst>
                <a:tab pos="542925" algn="l"/>
              </a:tabLst>
            </a:pPr>
            <a:r>
              <a:rPr lang="ru-RU" sz="1600" dirty="0" smtClean="0">
                <a:solidFill>
                  <a:prstClr val="black"/>
                </a:solidFill>
              </a:rPr>
              <a:t>Предотвращение утечек ПГ в атмосферу при проведении операций бункеровки</a:t>
            </a:r>
            <a:r>
              <a:rPr lang="en-US" sz="1600" dirty="0" smtClean="0">
                <a:solidFill>
                  <a:prstClr val="black"/>
                </a:solidFill>
              </a:rPr>
              <a:t>;</a:t>
            </a:r>
            <a:endParaRPr lang="ru-RU" sz="1600" dirty="0" smtClean="0">
              <a:solidFill>
                <a:prstClr val="black"/>
              </a:solidFill>
            </a:endParaRPr>
          </a:p>
          <a:p>
            <a:pPr marL="628650" indent="-180975" algn="just" eaLnBrk="1" hangingPunct="1">
              <a:spcBef>
                <a:spcPct val="50000"/>
              </a:spcBef>
              <a:buFont typeface="Arial" pitchFamily="34" charset="0"/>
              <a:buChar char="•"/>
              <a:tabLst>
                <a:tab pos="542925" algn="l"/>
              </a:tabLst>
            </a:pPr>
            <a:r>
              <a:rPr lang="ru-RU" sz="1600" dirty="0" smtClean="0">
                <a:solidFill>
                  <a:prstClr val="black"/>
                </a:solidFill>
              </a:rPr>
              <a:t>Стыковка и расстыковка систем при условии, что в них отсутствует ПГ</a:t>
            </a:r>
            <a:r>
              <a:rPr lang="en-US" sz="1600" dirty="0" smtClean="0">
                <a:solidFill>
                  <a:prstClr val="black"/>
                </a:solidFill>
              </a:rPr>
              <a:t>;</a:t>
            </a:r>
            <a:endParaRPr lang="ru-RU" sz="1600" dirty="0" smtClean="0">
              <a:solidFill>
                <a:prstClr val="black"/>
              </a:solidFill>
            </a:endParaRPr>
          </a:p>
          <a:p>
            <a:pPr marL="628650" indent="-180975" algn="just" eaLnBrk="1" hangingPunct="1">
              <a:spcBef>
                <a:spcPct val="50000"/>
              </a:spcBef>
              <a:buFont typeface="Arial" pitchFamily="34" charset="0"/>
              <a:buChar char="•"/>
              <a:tabLst>
                <a:tab pos="542925" algn="l"/>
              </a:tabLst>
            </a:pPr>
            <a:r>
              <a:rPr lang="ru-RU" sz="1600" dirty="0" smtClean="0">
                <a:solidFill>
                  <a:prstClr val="black"/>
                </a:solidFill>
              </a:rPr>
              <a:t>Своевременное техническое обслуживание и тестирование оборудования</a:t>
            </a:r>
            <a:r>
              <a:rPr lang="ru-RU" sz="1600" dirty="0">
                <a:solidFill>
                  <a:prstClr val="black"/>
                </a:solidFill>
              </a:rPr>
              <a:t>.</a:t>
            </a:r>
            <a:endParaRPr lang="ru-RU" sz="1600" dirty="0" smtClean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591" y="4012656"/>
            <a:ext cx="4022601" cy="244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27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23850" y="81508"/>
            <a:ext cx="7632526" cy="611188"/>
          </a:xfrm>
        </p:spPr>
        <p:txBody>
          <a:bodyPr/>
          <a:lstStyle/>
          <a:p>
            <a:pPr>
              <a:defRPr/>
            </a:pPr>
            <a:r>
              <a:rPr lang="ru-RU" sz="2000" kern="1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Меры предотвращения аварийных разливов СПГ</a:t>
            </a:r>
            <a:endParaRPr lang="ru-RU" sz="2000" kern="1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395536" y="908720"/>
            <a:ext cx="4968552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266700" algn="just" eaLnBrk="1" hangingPunct="1">
              <a:spcBef>
                <a:spcPct val="50000"/>
              </a:spcBef>
            </a:pPr>
            <a:r>
              <a:rPr lang="ru-RU" sz="1600" dirty="0" smtClean="0">
                <a:solidFill>
                  <a:prstClr val="black"/>
                </a:solidFill>
              </a:rPr>
              <a:t>При бункеровке могут возникнуть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</a:rPr>
              <a:t>угрозы разлива СПГ или утечки паров метана в атмосферу. </a:t>
            </a:r>
          </a:p>
          <a:p>
            <a:pPr indent="266700" algn="just" eaLnBrk="1" hangingPunct="1">
              <a:spcBef>
                <a:spcPct val="50000"/>
              </a:spcBef>
            </a:pPr>
            <a:r>
              <a:rPr lang="ru-RU" sz="1600" b="1" dirty="0" smtClean="0">
                <a:solidFill>
                  <a:prstClr val="black"/>
                </a:solidFill>
              </a:rPr>
              <a:t>Для предотвращения негативных ситуаций</a:t>
            </a:r>
            <a:r>
              <a:rPr lang="ru-RU" sz="1600" dirty="0" smtClean="0">
                <a:solidFill>
                  <a:prstClr val="black"/>
                </a:solidFill>
              </a:rPr>
              <a:t> необходимы следующие основополагающие меры</a:t>
            </a:r>
            <a:r>
              <a:rPr lang="en-US" sz="1600" dirty="0" smtClean="0">
                <a:solidFill>
                  <a:prstClr val="black"/>
                </a:solidFill>
              </a:rPr>
              <a:t>:</a:t>
            </a:r>
          </a:p>
          <a:p>
            <a:pPr marL="361950" indent="-171450" algn="just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</a:rPr>
              <a:t>Эффективная система обнаружения утечек метана</a:t>
            </a:r>
            <a:r>
              <a:rPr lang="en-US" sz="1600" dirty="0" smtClean="0">
                <a:solidFill>
                  <a:prstClr val="black"/>
                </a:solidFill>
              </a:rPr>
              <a:t>;</a:t>
            </a:r>
            <a:endParaRPr lang="ru-RU" sz="1600" dirty="0" smtClean="0">
              <a:solidFill>
                <a:prstClr val="black"/>
              </a:solidFill>
            </a:endParaRPr>
          </a:p>
          <a:p>
            <a:pPr marL="361950" indent="-171450" algn="just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</a:rPr>
              <a:t>Взрывобезопасное исполнение систем удержания СПГ и помещений</a:t>
            </a:r>
            <a:r>
              <a:rPr lang="en-US" sz="1600" dirty="0" smtClean="0">
                <a:solidFill>
                  <a:prstClr val="black"/>
                </a:solidFill>
              </a:rPr>
              <a:t>;</a:t>
            </a:r>
            <a:endParaRPr lang="ru-RU" sz="1600" dirty="0" smtClean="0">
              <a:solidFill>
                <a:prstClr val="black"/>
              </a:solidFill>
            </a:endParaRPr>
          </a:p>
          <a:p>
            <a:pPr marL="361950" indent="-171450" algn="just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</a:rPr>
              <a:t>Минимизация возможности воспламенения потенциальной утечки метана</a:t>
            </a:r>
            <a:r>
              <a:rPr lang="en-US" sz="1600" dirty="0" smtClean="0">
                <a:solidFill>
                  <a:prstClr val="black"/>
                </a:solidFill>
              </a:rPr>
              <a:t>;</a:t>
            </a:r>
            <a:endParaRPr lang="ru-RU" sz="1600" dirty="0" smtClean="0">
              <a:solidFill>
                <a:prstClr val="black"/>
              </a:solidFill>
            </a:endParaRPr>
          </a:p>
          <a:p>
            <a:pPr marL="361950" indent="-171450" algn="just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Система </a:t>
            </a:r>
            <a:r>
              <a:rPr lang="en-US" sz="1600" dirty="0">
                <a:solidFill>
                  <a:prstClr val="black"/>
                </a:solidFill>
              </a:rPr>
              <a:t>ESD (Emergency Shut-Down); </a:t>
            </a:r>
          </a:p>
          <a:p>
            <a:pPr marL="361950" indent="-171450" algn="just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</a:rPr>
              <a:t>Система быстрой расстыковки на случай неблагоприятного дрейфа судов</a:t>
            </a:r>
            <a:r>
              <a:rPr lang="en-US" sz="1600" dirty="0" smtClean="0">
                <a:solidFill>
                  <a:prstClr val="black"/>
                </a:solidFill>
              </a:rPr>
              <a:t>;</a:t>
            </a:r>
          </a:p>
          <a:p>
            <a:pPr marL="361950" indent="-171450" algn="just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</a:rPr>
              <a:t>Использование персоналом средств персональной защиты</a:t>
            </a:r>
            <a:r>
              <a:rPr lang="en-US" sz="1600" dirty="0" smtClean="0">
                <a:solidFill>
                  <a:prstClr val="black"/>
                </a:solidFill>
              </a:rPr>
              <a:t>;</a:t>
            </a:r>
          </a:p>
          <a:p>
            <a:pPr marL="361950" indent="-171450" algn="just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</a:rPr>
              <a:t>Особая организация рабочей зоны бункеровщика.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52736"/>
            <a:ext cx="345757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82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23850" y="81508"/>
            <a:ext cx="7632526" cy="611188"/>
          </a:xfrm>
        </p:spPr>
        <p:txBody>
          <a:bodyPr/>
          <a:lstStyle/>
          <a:p>
            <a:pPr>
              <a:defRPr/>
            </a:pPr>
            <a:r>
              <a:rPr lang="ru-RU" sz="2000" kern="1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Борьба с последствиями аварийных разливов СПГ</a:t>
            </a:r>
            <a:endParaRPr lang="ru-RU" sz="2000" kern="1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395536" y="1052736"/>
            <a:ext cx="835292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47675" indent="-171450" algn="just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</a:rPr>
              <a:t>Зона отчуждения вокруг места проведения бункеровки, контроль за ее состоянием</a:t>
            </a:r>
            <a:r>
              <a:rPr lang="en-US" sz="1600" dirty="0" smtClean="0">
                <a:solidFill>
                  <a:prstClr val="black"/>
                </a:solidFill>
              </a:rPr>
              <a:t>;</a:t>
            </a:r>
            <a:endParaRPr lang="ru-RU" sz="1600" dirty="0" smtClean="0">
              <a:solidFill>
                <a:prstClr val="black"/>
              </a:solidFill>
            </a:endParaRPr>
          </a:p>
          <a:p>
            <a:pPr marL="447675" indent="-171450" algn="just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</a:rPr>
              <a:t>Составление подробных планов экстренного реагирования на чрезвычайные ситуации, инструкции по пожаротушению, оказанию первой помощи и т.д.</a:t>
            </a:r>
            <a:r>
              <a:rPr lang="en-US" sz="1600" dirty="0" smtClean="0">
                <a:solidFill>
                  <a:prstClr val="black"/>
                </a:solidFill>
              </a:rPr>
              <a:t>;</a:t>
            </a:r>
            <a:endParaRPr lang="ru-RU" sz="1600" dirty="0" smtClean="0">
              <a:solidFill>
                <a:prstClr val="black"/>
              </a:solidFill>
            </a:endParaRPr>
          </a:p>
          <a:p>
            <a:pPr marL="447675" indent="-171450" algn="just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Донесение до всех сторон, принимающих участие в бункеровочных </a:t>
            </a:r>
            <a:r>
              <a:rPr lang="ru-RU" sz="1600" dirty="0" smtClean="0">
                <a:solidFill>
                  <a:prstClr val="black"/>
                </a:solidFill>
              </a:rPr>
              <a:t>операциях информации о планах экстренного реагирования.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93934"/>
            <a:ext cx="4322445" cy="1798320"/>
          </a:xfrm>
          <a:prstGeom prst="rect">
            <a:avLst/>
          </a:prstGeom>
          <a:noFill/>
        </p:spPr>
      </p:pic>
      <p:pic>
        <p:nvPicPr>
          <p:cNvPr id="5" name="Image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99106" y="3108395"/>
            <a:ext cx="3798471" cy="187220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999106" y="5026769"/>
            <a:ext cx="37984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Моделирование истечения газа пр. 50410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980603"/>
            <a:ext cx="43224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Модельные испытания пр. 50410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7106" y="5550331"/>
            <a:ext cx="83213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/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характере разлива и необходимых мерах реагирования можно судить на ранних этапах проектирования с помощью проведения компьютерного моделирования последствий разлива СПГ и с помощью модельных испытаний.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76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-1008"/>
            <a:ext cx="7410474" cy="83772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Бункеровщик </a:t>
            </a:r>
            <a:r>
              <a:rPr kumimoji="1"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СПГ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(комплексного </a:t>
            </a:r>
            <a:r>
              <a:rPr kumimoji="1"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снабжения топливами) </a:t>
            </a:r>
            <a:r>
              <a:rPr kumimoji="1"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пр.5040</a:t>
            </a:r>
            <a:r>
              <a:rPr kumimoji="1"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1" lang="en-US" sz="2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4646344"/>
            <a:ext cx="3456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Судно комплексного снабжения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топливами (пр.50408) </a:t>
            </a:r>
          </a:p>
          <a:p>
            <a:pPr algn="ctr"/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вместимостью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 м</a:t>
            </a:r>
            <a:r>
              <a:rPr lang="ru-RU" sz="1400" baseline="30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СПГ и </a:t>
            </a:r>
          </a:p>
          <a:p>
            <a:pPr algn="ctr"/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 м</a:t>
            </a:r>
            <a:r>
              <a:rPr lang="ru-RU" sz="1400" baseline="30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нефтяного топлива  </a:t>
            </a:r>
            <a:endParaRPr lang="ru-RU" sz="1400" baseline="30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82344"/>
            <a:ext cx="8476938" cy="3456384"/>
          </a:xfrm>
          <a:prstGeom prst="rect">
            <a:avLst/>
          </a:prstGeom>
        </p:spPr>
      </p:pic>
      <p:pic>
        <p:nvPicPr>
          <p:cNvPr id="1026" name="Picture 2" descr="D:\Документы\2015\Перспективные работы\ОСК - бункеровщик СПГ\СКТ-Б Для ОСК\Документы в PDF\Общий вид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4" b="17085"/>
          <a:stretch/>
        </p:blipFill>
        <p:spPr bwMode="auto">
          <a:xfrm>
            <a:off x="3518000" y="4437113"/>
            <a:ext cx="5156444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56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КГНЦ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B1B4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9760</TotalTime>
  <Words>1192</Words>
  <Application>Microsoft Office PowerPoint</Application>
  <PresentationFormat>Экран (4:3)</PresentationFormat>
  <Paragraphs>195</Paragraphs>
  <Slides>11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1_Оформление по умолчанию</vt:lpstr>
      <vt:lpstr>Бункеровщики СПГ.  Особенности эксплуатации</vt:lpstr>
      <vt:lpstr>Свойства СПГ</vt:lpstr>
      <vt:lpstr>Способы бункеровки газотопливного судна</vt:lpstr>
      <vt:lpstr>Схемы бункеровки СПГ</vt:lpstr>
      <vt:lpstr>Презентация PowerPoint</vt:lpstr>
      <vt:lpstr>Меры профилактики аварийных разливов СПГ</vt:lpstr>
      <vt:lpstr>Меры предотвращения аварийных разливов СПГ</vt:lpstr>
      <vt:lpstr>Борьба с последствиями аварийных разливов СПГ</vt:lpstr>
      <vt:lpstr>Презентация PowerPoint</vt:lpstr>
      <vt:lpstr>Презентация PowerPoint</vt:lpstr>
      <vt:lpstr>Выводы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Kvasnikova</dc:creator>
  <cp:lastModifiedBy>Реуцкий</cp:lastModifiedBy>
  <cp:revision>382</cp:revision>
  <cp:lastPrinted>2014-04-25T17:06:47Z</cp:lastPrinted>
  <dcterms:created xsi:type="dcterms:W3CDTF">2013-07-14T17:39:47Z</dcterms:created>
  <dcterms:modified xsi:type="dcterms:W3CDTF">2017-06-09T08:23:08Z</dcterms:modified>
</cp:coreProperties>
</file>