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3" r:id="rId2"/>
    <p:sldId id="324" r:id="rId3"/>
    <p:sldId id="325" r:id="rId4"/>
    <p:sldId id="326" r:id="rId5"/>
    <p:sldId id="327" r:id="rId6"/>
    <p:sldId id="328" r:id="rId7"/>
    <p:sldId id="332" r:id="rId8"/>
    <p:sldId id="329" r:id="rId9"/>
    <p:sldId id="317" r:id="rId10"/>
    <p:sldId id="321" r:id="rId11"/>
    <p:sldId id="330" r:id="rId12"/>
    <p:sldId id="331" r:id="rId1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  <a:srgbClr val="A50021"/>
    <a:srgbClr val="9900FF"/>
    <a:srgbClr val="CC6600"/>
    <a:srgbClr val="FF9900"/>
    <a:srgbClr val="669900"/>
    <a:srgbClr val="993366"/>
    <a:srgbClr val="99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 autoAdjust="0"/>
    <p:restoredTop sz="90929" autoAdjust="0"/>
  </p:normalViewPr>
  <p:slideViewPr>
    <p:cSldViewPr>
      <p:cViewPr>
        <p:scale>
          <a:sx n="100" d="100"/>
          <a:sy n="100" d="100"/>
        </p:scale>
        <p:origin x="-78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Факт</a:t>
            </a:r>
            <a:endParaRPr lang="et-EE" sz="2800" dirty="0" smtClean="0"/>
          </a:p>
        </c:rich>
      </c:tx>
      <c:layout>
        <c:manualLayout>
          <c:xMode val="edge"/>
          <c:yMode val="edge"/>
          <c:x val="0.3707387032325975"/>
          <c:y val="6.3793148279032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37004873965345"/>
          <c:y val="0.29706687436620516"/>
          <c:w val="0.52553035538424164"/>
          <c:h val="0.65970831846106937"/>
        </c:manualLayout>
      </c:layout>
      <c:pieChart>
        <c:varyColors val="1"/>
        <c:ser>
          <c:idx val="0"/>
          <c:order val="0"/>
          <c:tx>
            <c:strRef>
              <c:f>'Bunker market'!$BR$5</c:f>
              <c:strCache>
                <c:ptCount val="1"/>
                <c:pt idx="0">
                  <c:v>Total NW Europe Market after 2015 </c:v>
                </c:pt>
              </c:strCache>
            </c:strRef>
          </c:tx>
          <c:dPt>
            <c:idx val="0"/>
            <c:bubble3D val="0"/>
            <c:spPr>
              <a:solidFill>
                <a:srgbClr val="9900FF"/>
              </a:solidFill>
            </c:spPr>
          </c:dPt>
          <c:dPt>
            <c:idx val="1"/>
            <c:bubble3D val="0"/>
            <c:spPr>
              <a:solidFill>
                <a:srgbClr val="990000"/>
              </a:solidFill>
            </c:spPr>
          </c:dPt>
          <c:dPt>
            <c:idx val="2"/>
            <c:bubble3D val="0"/>
            <c:spPr>
              <a:solidFill>
                <a:srgbClr val="6699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'Bunker market'!$BS$7:$BS$10</c:f>
              <c:strCache>
                <c:ptCount val="4"/>
                <c:pt idx="0">
                  <c:v>LSFO</c:v>
                </c:pt>
                <c:pt idx="1">
                  <c:v>HSFO</c:v>
                </c:pt>
                <c:pt idx="2">
                  <c:v>MGO</c:v>
                </c:pt>
                <c:pt idx="3">
                  <c:v>MDO</c:v>
                </c:pt>
              </c:strCache>
            </c:strRef>
          </c:cat>
          <c:val>
            <c:numRef>
              <c:f>'Bunker market'!$BR$7:$BR$10</c:f>
              <c:numCache>
                <c:formatCode>#,##0</c:formatCode>
                <c:ptCount val="4"/>
                <c:pt idx="0">
                  <c:v>995</c:v>
                </c:pt>
                <c:pt idx="1">
                  <c:v>16338</c:v>
                </c:pt>
                <c:pt idx="2">
                  <c:v>11619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baseline="0" dirty="0" smtClean="0">
                <a:effectLst/>
              </a:rPr>
              <a:t>Прогноз 2014</a:t>
            </a:r>
            <a:endParaRPr lang="en-US" sz="2400" dirty="0" smtClean="0">
              <a:effectLst/>
            </a:endParaRPr>
          </a:p>
        </c:rich>
      </c:tx>
      <c:layout>
        <c:manualLayout>
          <c:xMode val="edge"/>
          <c:yMode val="edge"/>
          <c:x val="0.28478483540314731"/>
          <c:y val="7.7040654070635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443212654220072"/>
          <c:y val="0.2702713072415156"/>
          <c:w val="0.50906963663265925"/>
          <c:h val="0.59570030534932794"/>
        </c:manualLayout>
      </c:layout>
      <c:pieChart>
        <c:varyColors val="1"/>
        <c:ser>
          <c:idx val="0"/>
          <c:order val="0"/>
          <c:tx>
            <c:strRef>
              <c:f>'Bunker market'!$BR$5</c:f>
              <c:strCache>
                <c:ptCount val="1"/>
                <c:pt idx="0">
                  <c:v>Total NW Europe Market after 2015 </c:v>
                </c:pt>
              </c:strCache>
            </c:strRef>
          </c:tx>
          <c:dPt>
            <c:idx val="1"/>
            <c:bubble3D val="0"/>
            <c:spPr>
              <a:solidFill>
                <a:srgbClr val="990000"/>
              </a:solidFill>
            </c:spPr>
          </c:dPt>
          <c:dPt>
            <c:idx val="2"/>
            <c:bubble3D val="0"/>
            <c:spPr>
              <a:pattFill prst="wdUpDiag">
                <a:fgClr>
                  <a:srgbClr val="9900FF"/>
                </a:fgClr>
                <a:bgClr>
                  <a:srgbClr val="669900"/>
                </a:bgClr>
              </a:patt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'Bunker market'!$BS$7:$BS$10</c:f>
              <c:strCache>
                <c:ptCount val="4"/>
                <c:pt idx="0">
                  <c:v>LSFO</c:v>
                </c:pt>
                <c:pt idx="1">
                  <c:v>HSFO</c:v>
                </c:pt>
                <c:pt idx="2">
                  <c:v>MGO</c:v>
                </c:pt>
                <c:pt idx="3">
                  <c:v>MDO</c:v>
                </c:pt>
              </c:strCache>
            </c:strRef>
          </c:cat>
          <c:val>
            <c:numRef>
              <c:f>'Bunker market'!$BR$7:$BR$10</c:f>
              <c:numCache>
                <c:formatCode>#,##0</c:formatCode>
                <c:ptCount val="4"/>
                <c:pt idx="1">
                  <c:v>16338</c:v>
                </c:pt>
                <c:pt idx="2">
                  <c:v>12614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r>
              <a:rPr lang="en-US" sz="900" dirty="0">
                <a:solidFill>
                  <a:schemeClr val="bg1"/>
                </a:solidFill>
              </a:rPr>
              <a:t>NWE markets distillate </a:t>
            </a:r>
            <a:r>
              <a:rPr lang="en-US" sz="900" dirty="0" smtClean="0">
                <a:solidFill>
                  <a:schemeClr val="bg1"/>
                </a:solidFill>
              </a:rPr>
              <a:t>demand in “000 mt </a:t>
            </a:r>
            <a:r>
              <a:rPr lang="en-US" sz="900" b="0" dirty="0" smtClean="0">
                <a:solidFill>
                  <a:schemeClr val="bg1"/>
                </a:solidFill>
              </a:rPr>
              <a:t>(75</a:t>
            </a:r>
            <a:r>
              <a:rPr lang="en-US" sz="900" b="0" dirty="0">
                <a:solidFill>
                  <a:schemeClr val="bg1"/>
                </a:solidFill>
              </a:rPr>
              <a:t>% </a:t>
            </a:r>
            <a:r>
              <a:rPr lang="en-US" sz="900" b="0" dirty="0" smtClean="0">
                <a:solidFill>
                  <a:schemeClr val="bg1"/>
                </a:solidFill>
              </a:rPr>
              <a:t>LSFO replaced)</a:t>
            </a:r>
            <a:endParaRPr lang="en-US" sz="900" b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234104195282945"/>
          <c:y val="5.5857098032976692E-2"/>
        </c:manualLayout>
      </c:layout>
      <c:overlay val="0"/>
      <c:spPr>
        <a:solidFill>
          <a:srgbClr val="FF0000"/>
        </a:solidFill>
      </c:sp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'Bunker market'!$BZ$10</c:f>
              <c:strCache>
                <c:ptCount val="1"/>
                <c:pt idx="0">
                  <c:v>NWE markets distillate demand (75% LSFO replacement)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'Bunker market'!$BZ$11:$CA$11</c:f>
              <c:numCache>
                <c:formatCode>General</c:formatCode>
                <c:ptCount val="2"/>
                <c:pt idx="0">
                  <c:v>2012</c:v>
                </c:pt>
                <c:pt idx="1">
                  <c:v>2015</c:v>
                </c:pt>
              </c:numCache>
            </c:numRef>
          </c:cat>
          <c:val>
            <c:numRef>
              <c:f>'Bunker market'!$BZ$12:$CA$12</c:f>
              <c:numCache>
                <c:formatCode>#,##0</c:formatCode>
                <c:ptCount val="2"/>
                <c:pt idx="0">
                  <c:v>3593</c:v>
                </c:pt>
                <c:pt idx="1">
                  <c:v>13494.25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38336"/>
        <c:axId val="35039872"/>
      </c:barChart>
      <c:catAx>
        <c:axId val="3503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039872"/>
        <c:crosses val="autoZero"/>
        <c:auto val="1"/>
        <c:lblAlgn val="ctr"/>
        <c:lblOffset val="100"/>
        <c:noMultiLvlLbl val="0"/>
      </c:catAx>
      <c:valAx>
        <c:axId val="3503987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038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MIN!$B$1</c:f>
              <c:strCache>
                <c:ptCount val="1"/>
                <c:pt idx="0">
                  <c:v>Fuel oil 3_5% (FOB Rotterdam)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MIN!$A$2:$A$250</c:f>
              <c:numCache>
                <c:formatCode>dd/mm/yyyy</c:formatCode>
                <c:ptCount val="249"/>
                <c:pt idx="0">
                  <c:v>41815</c:v>
                </c:pt>
                <c:pt idx="1">
                  <c:v>41816</c:v>
                </c:pt>
                <c:pt idx="2">
                  <c:v>41817</c:v>
                </c:pt>
                <c:pt idx="3">
                  <c:v>41820</c:v>
                </c:pt>
                <c:pt idx="4">
                  <c:v>41821</c:v>
                </c:pt>
                <c:pt idx="5">
                  <c:v>41822</c:v>
                </c:pt>
                <c:pt idx="6">
                  <c:v>41823</c:v>
                </c:pt>
                <c:pt idx="7">
                  <c:v>41824</c:v>
                </c:pt>
                <c:pt idx="8">
                  <c:v>41827</c:v>
                </c:pt>
                <c:pt idx="9">
                  <c:v>41828</c:v>
                </c:pt>
                <c:pt idx="10">
                  <c:v>41829</c:v>
                </c:pt>
                <c:pt idx="11">
                  <c:v>41830</c:v>
                </c:pt>
                <c:pt idx="12">
                  <c:v>41831</c:v>
                </c:pt>
                <c:pt idx="13">
                  <c:v>41834</c:v>
                </c:pt>
                <c:pt idx="14">
                  <c:v>41835</c:v>
                </c:pt>
                <c:pt idx="15">
                  <c:v>41836</c:v>
                </c:pt>
                <c:pt idx="16">
                  <c:v>41837</c:v>
                </c:pt>
                <c:pt idx="17">
                  <c:v>41838</c:v>
                </c:pt>
                <c:pt idx="18">
                  <c:v>41841</c:v>
                </c:pt>
                <c:pt idx="19">
                  <c:v>41842</c:v>
                </c:pt>
                <c:pt idx="20">
                  <c:v>41843</c:v>
                </c:pt>
                <c:pt idx="21">
                  <c:v>41844</c:v>
                </c:pt>
                <c:pt idx="22">
                  <c:v>41845</c:v>
                </c:pt>
                <c:pt idx="23">
                  <c:v>41848</c:v>
                </c:pt>
                <c:pt idx="24">
                  <c:v>41849</c:v>
                </c:pt>
                <c:pt idx="25">
                  <c:v>41850</c:v>
                </c:pt>
                <c:pt idx="26">
                  <c:v>41851</c:v>
                </c:pt>
                <c:pt idx="27">
                  <c:v>41852</c:v>
                </c:pt>
                <c:pt idx="28">
                  <c:v>41855</c:v>
                </c:pt>
                <c:pt idx="29">
                  <c:v>41856</c:v>
                </c:pt>
                <c:pt idx="30">
                  <c:v>41857</c:v>
                </c:pt>
                <c:pt idx="31">
                  <c:v>41858</c:v>
                </c:pt>
                <c:pt idx="32">
                  <c:v>41859</c:v>
                </c:pt>
                <c:pt idx="33">
                  <c:v>41862</c:v>
                </c:pt>
                <c:pt idx="34">
                  <c:v>41863</c:v>
                </c:pt>
                <c:pt idx="35">
                  <c:v>41864</c:v>
                </c:pt>
                <c:pt idx="36">
                  <c:v>41865</c:v>
                </c:pt>
                <c:pt idx="37">
                  <c:v>41866</c:v>
                </c:pt>
                <c:pt idx="38">
                  <c:v>41869</c:v>
                </c:pt>
                <c:pt idx="39">
                  <c:v>41870</c:v>
                </c:pt>
                <c:pt idx="40">
                  <c:v>41871</c:v>
                </c:pt>
                <c:pt idx="41">
                  <c:v>41872</c:v>
                </c:pt>
                <c:pt idx="42">
                  <c:v>41873</c:v>
                </c:pt>
                <c:pt idx="43">
                  <c:v>41877</c:v>
                </c:pt>
                <c:pt idx="44">
                  <c:v>41878</c:v>
                </c:pt>
                <c:pt idx="45">
                  <c:v>41879</c:v>
                </c:pt>
                <c:pt idx="46">
                  <c:v>41880</c:v>
                </c:pt>
                <c:pt idx="47">
                  <c:v>41883</c:v>
                </c:pt>
                <c:pt idx="48">
                  <c:v>41884</c:v>
                </c:pt>
                <c:pt idx="49">
                  <c:v>41885</c:v>
                </c:pt>
                <c:pt idx="50">
                  <c:v>41886</c:v>
                </c:pt>
                <c:pt idx="51">
                  <c:v>41887</c:v>
                </c:pt>
                <c:pt idx="52">
                  <c:v>41890</c:v>
                </c:pt>
                <c:pt idx="53">
                  <c:v>41891</c:v>
                </c:pt>
                <c:pt idx="54">
                  <c:v>41892</c:v>
                </c:pt>
                <c:pt idx="55">
                  <c:v>41893</c:v>
                </c:pt>
                <c:pt idx="56">
                  <c:v>41894</c:v>
                </c:pt>
                <c:pt idx="57">
                  <c:v>41897</c:v>
                </c:pt>
                <c:pt idx="58">
                  <c:v>41898</c:v>
                </c:pt>
                <c:pt idx="59">
                  <c:v>41899</c:v>
                </c:pt>
                <c:pt idx="60">
                  <c:v>41900</c:v>
                </c:pt>
                <c:pt idx="61">
                  <c:v>41901</c:v>
                </c:pt>
                <c:pt idx="62">
                  <c:v>41904</c:v>
                </c:pt>
                <c:pt idx="63">
                  <c:v>41905</c:v>
                </c:pt>
                <c:pt idx="64">
                  <c:v>41906</c:v>
                </c:pt>
                <c:pt idx="65">
                  <c:v>41907</c:v>
                </c:pt>
                <c:pt idx="66">
                  <c:v>41908</c:v>
                </c:pt>
                <c:pt idx="67">
                  <c:v>41911</c:v>
                </c:pt>
                <c:pt idx="68">
                  <c:v>41912</c:v>
                </c:pt>
                <c:pt idx="69">
                  <c:v>41913</c:v>
                </c:pt>
                <c:pt idx="70">
                  <c:v>41914</c:v>
                </c:pt>
                <c:pt idx="71">
                  <c:v>41915</c:v>
                </c:pt>
                <c:pt idx="72">
                  <c:v>41918</c:v>
                </c:pt>
                <c:pt idx="73">
                  <c:v>41919</c:v>
                </c:pt>
                <c:pt idx="74">
                  <c:v>41920</c:v>
                </c:pt>
                <c:pt idx="75">
                  <c:v>41921</c:v>
                </c:pt>
                <c:pt idx="76">
                  <c:v>41922</c:v>
                </c:pt>
                <c:pt idx="77">
                  <c:v>41925</c:v>
                </c:pt>
                <c:pt idx="78">
                  <c:v>41926</c:v>
                </c:pt>
                <c:pt idx="79">
                  <c:v>41927</c:v>
                </c:pt>
                <c:pt idx="80">
                  <c:v>41928</c:v>
                </c:pt>
                <c:pt idx="81">
                  <c:v>41929</c:v>
                </c:pt>
                <c:pt idx="82">
                  <c:v>41932</c:v>
                </c:pt>
                <c:pt idx="83">
                  <c:v>41933</c:v>
                </c:pt>
                <c:pt idx="84">
                  <c:v>41934</c:v>
                </c:pt>
                <c:pt idx="85">
                  <c:v>41935</c:v>
                </c:pt>
                <c:pt idx="86">
                  <c:v>41936</c:v>
                </c:pt>
                <c:pt idx="87">
                  <c:v>41939</c:v>
                </c:pt>
                <c:pt idx="88">
                  <c:v>41940</c:v>
                </c:pt>
                <c:pt idx="89">
                  <c:v>41941</c:v>
                </c:pt>
                <c:pt idx="90">
                  <c:v>41942</c:v>
                </c:pt>
                <c:pt idx="91">
                  <c:v>41943</c:v>
                </c:pt>
                <c:pt idx="92">
                  <c:v>41946</c:v>
                </c:pt>
                <c:pt idx="93">
                  <c:v>41947</c:v>
                </c:pt>
                <c:pt idx="94">
                  <c:v>41948</c:v>
                </c:pt>
                <c:pt idx="95">
                  <c:v>41949</c:v>
                </c:pt>
                <c:pt idx="96">
                  <c:v>41950</c:v>
                </c:pt>
                <c:pt idx="97">
                  <c:v>41953</c:v>
                </c:pt>
                <c:pt idx="98">
                  <c:v>41954</c:v>
                </c:pt>
                <c:pt idx="99">
                  <c:v>41955</c:v>
                </c:pt>
                <c:pt idx="100">
                  <c:v>41956</c:v>
                </c:pt>
                <c:pt idx="101">
                  <c:v>41957</c:v>
                </c:pt>
                <c:pt idx="102">
                  <c:v>41960</c:v>
                </c:pt>
                <c:pt idx="103">
                  <c:v>41961</c:v>
                </c:pt>
                <c:pt idx="104">
                  <c:v>41962</c:v>
                </c:pt>
                <c:pt idx="105">
                  <c:v>41963</c:v>
                </c:pt>
                <c:pt idx="106">
                  <c:v>41964</c:v>
                </c:pt>
                <c:pt idx="107">
                  <c:v>41967</c:v>
                </c:pt>
                <c:pt idx="108">
                  <c:v>41968</c:v>
                </c:pt>
                <c:pt idx="109">
                  <c:v>41969</c:v>
                </c:pt>
                <c:pt idx="110">
                  <c:v>41970</c:v>
                </c:pt>
                <c:pt idx="111">
                  <c:v>41971</c:v>
                </c:pt>
                <c:pt idx="112">
                  <c:v>41974</c:v>
                </c:pt>
                <c:pt idx="113">
                  <c:v>41975</c:v>
                </c:pt>
                <c:pt idx="114">
                  <c:v>41976</c:v>
                </c:pt>
                <c:pt idx="115">
                  <c:v>41977</c:v>
                </c:pt>
                <c:pt idx="116">
                  <c:v>41978</c:v>
                </c:pt>
                <c:pt idx="117">
                  <c:v>41981</c:v>
                </c:pt>
                <c:pt idx="118">
                  <c:v>41982</c:v>
                </c:pt>
                <c:pt idx="119">
                  <c:v>41983</c:v>
                </c:pt>
                <c:pt idx="120">
                  <c:v>41984</c:v>
                </c:pt>
                <c:pt idx="121">
                  <c:v>41985</c:v>
                </c:pt>
                <c:pt idx="122">
                  <c:v>41988</c:v>
                </c:pt>
                <c:pt idx="123">
                  <c:v>41989</c:v>
                </c:pt>
                <c:pt idx="124">
                  <c:v>41990</c:v>
                </c:pt>
                <c:pt idx="125">
                  <c:v>41991</c:v>
                </c:pt>
                <c:pt idx="126">
                  <c:v>41992</c:v>
                </c:pt>
                <c:pt idx="127">
                  <c:v>41995</c:v>
                </c:pt>
                <c:pt idx="128">
                  <c:v>41996</c:v>
                </c:pt>
                <c:pt idx="129">
                  <c:v>41997</c:v>
                </c:pt>
                <c:pt idx="130">
                  <c:v>42002</c:v>
                </c:pt>
                <c:pt idx="131">
                  <c:v>42003</c:v>
                </c:pt>
                <c:pt idx="132">
                  <c:v>42004</c:v>
                </c:pt>
                <c:pt idx="133">
                  <c:v>42006</c:v>
                </c:pt>
                <c:pt idx="134">
                  <c:v>42009</c:v>
                </c:pt>
                <c:pt idx="135">
                  <c:v>42010</c:v>
                </c:pt>
                <c:pt idx="136">
                  <c:v>42011</c:v>
                </c:pt>
                <c:pt idx="137">
                  <c:v>42012</c:v>
                </c:pt>
                <c:pt idx="138">
                  <c:v>42013</c:v>
                </c:pt>
                <c:pt idx="139">
                  <c:v>42016</c:v>
                </c:pt>
                <c:pt idx="140">
                  <c:v>42017</c:v>
                </c:pt>
                <c:pt idx="141">
                  <c:v>42018</c:v>
                </c:pt>
                <c:pt idx="142">
                  <c:v>42019</c:v>
                </c:pt>
                <c:pt idx="143">
                  <c:v>42020</c:v>
                </c:pt>
                <c:pt idx="144">
                  <c:v>42023</c:v>
                </c:pt>
                <c:pt idx="145">
                  <c:v>42024</c:v>
                </c:pt>
                <c:pt idx="146">
                  <c:v>42025</c:v>
                </c:pt>
                <c:pt idx="147">
                  <c:v>42026</c:v>
                </c:pt>
                <c:pt idx="148">
                  <c:v>42027</c:v>
                </c:pt>
                <c:pt idx="149">
                  <c:v>42030</c:v>
                </c:pt>
                <c:pt idx="150">
                  <c:v>42031</c:v>
                </c:pt>
                <c:pt idx="151">
                  <c:v>42032</c:v>
                </c:pt>
                <c:pt idx="152">
                  <c:v>42033</c:v>
                </c:pt>
                <c:pt idx="153">
                  <c:v>42034</c:v>
                </c:pt>
                <c:pt idx="154">
                  <c:v>42037</c:v>
                </c:pt>
                <c:pt idx="155">
                  <c:v>42038</c:v>
                </c:pt>
                <c:pt idx="156">
                  <c:v>42039</c:v>
                </c:pt>
                <c:pt idx="157">
                  <c:v>42040</c:v>
                </c:pt>
                <c:pt idx="158">
                  <c:v>42041</c:v>
                </c:pt>
                <c:pt idx="159">
                  <c:v>42044</c:v>
                </c:pt>
                <c:pt idx="160">
                  <c:v>42045</c:v>
                </c:pt>
                <c:pt idx="161">
                  <c:v>42046</c:v>
                </c:pt>
                <c:pt idx="162">
                  <c:v>42047</c:v>
                </c:pt>
                <c:pt idx="163">
                  <c:v>42048</c:v>
                </c:pt>
                <c:pt idx="164">
                  <c:v>42051</c:v>
                </c:pt>
                <c:pt idx="165">
                  <c:v>42052</c:v>
                </c:pt>
                <c:pt idx="166">
                  <c:v>42053</c:v>
                </c:pt>
                <c:pt idx="167">
                  <c:v>42054</c:v>
                </c:pt>
                <c:pt idx="168">
                  <c:v>42055</c:v>
                </c:pt>
                <c:pt idx="169">
                  <c:v>42058</c:v>
                </c:pt>
                <c:pt idx="170">
                  <c:v>42059</c:v>
                </c:pt>
                <c:pt idx="171">
                  <c:v>42060</c:v>
                </c:pt>
                <c:pt idx="172">
                  <c:v>42061</c:v>
                </c:pt>
                <c:pt idx="173">
                  <c:v>42062</c:v>
                </c:pt>
                <c:pt idx="174">
                  <c:v>42065</c:v>
                </c:pt>
                <c:pt idx="175">
                  <c:v>42066</c:v>
                </c:pt>
                <c:pt idx="176">
                  <c:v>42067</c:v>
                </c:pt>
                <c:pt idx="177">
                  <c:v>42068</c:v>
                </c:pt>
                <c:pt idx="178">
                  <c:v>42069</c:v>
                </c:pt>
                <c:pt idx="179">
                  <c:v>42072</c:v>
                </c:pt>
                <c:pt idx="180">
                  <c:v>42073</c:v>
                </c:pt>
                <c:pt idx="181">
                  <c:v>42074</c:v>
                </c:pt>
                <c:pt idx="182">
                  <c:v>42075</c:v>
                </c:pt>
                <c:pt idx="183">
                  <c:v>42076</c:v>
                </c:pt>
                <c:pt idx="184">
                  <c:v>42079</c:v>
                </c:pt>
                <c:pt idx="185">
                  <c:v>42080</c:v>
                </c:pt>
                <c:pt idx="186">
                  <c:v>42081</c:v>
                </c:pt>
                <c:pt idx="187">
                  <c:v>42082</c:v>
                </c:pt>
                <c:pt idx="188">
                  <c:v>42083</c:v>
                </c:pt>
                <c:pt idx="189">
                  <c:v>42086</c:v>
                </c:pt>
                <c:pt idx="190">
                  <c:v>42087</c:v>
                </c:pt>
                <c:pt idx="191">
                  <c:v>42088</c:v>
                </c:pt>
                <c:pt idx="192">
                  <c:v>42089</c:v>
                </c:pt>
                <c:pt idx="193">
                  <c:v>42090</c:v>
                </c:pt>
                <c:pt idx="194">
                  <c:v>42093</c:v>
                </c:pt>
                <c:pt idx="195">
                  <c:v>42094</c:v>
                </c:pt>
                <c:pt idx="196">
                  <c:v>42095</c:v>
                </c:pt>
                <c:pt idx="197">
                  <c:v>42096</c:v>
                </c:pt>
                <c:pt idx="198">
                  <c:v>42101</c:v>
                </c:pt>
                <c:pt idx="199">
                  <c:v>42102</c:v>
                </c:pt>
                <c:pt idx="200">
                  <c:v>42103</c:v>
                </c:pt>
                <c:pt idx="201">
                  <c:v>42104</c:v>
                </c:pt>
                <c:pt idx="202">
                  <c:v>42107</c:v>
                </c:pt>
                <c:pt idx="203">
                  <c:v>42108</c:v>
                </c:pt>
                <c:pt idx="204">
                  <c:v>42109</c:v>
                </c:pt>
                <c:pt idx="205">
                  <c:v>42110</c:v>
                </c:pt>
                <c:pt idx="206">
                  <c:v>42111</c:v>
                </c:pt>
                <c:pt idx="207">
                  <c:v>42114</c:v>
                </c:pt>
                <c:pt idx="208">
                  <c:v>42115</c:v>
                </c:pt>
                <c:pt idx="209">
                  <c:v>42116</c:v>
                </c:pt>
                <c:pt idx="210">
                  <c:v>42117</c:v>
                </c:pt>
                <c:pt idx="211">
                  <c:v>42118</c:v>
                </c:pt>
                <c:pt idx="212">
                  <c:v>42121</c:v>
                </c:pt>
                <c:pt idx="213">
                  <c:v>42122</c:v>
                </c:pt>
                <c:pt idx="214">
                  <c:v>42123</c:v>
                </c:pt>
                <c:pt idx="215">
                  <c:v>42124</c:v>
                </c:pt>
                <c:pt idx="216">
                  <c:v>42125</c:v>
                </c:pt>
                <c:pt idx="217">
                  <c:v>42129</c:v>
                </c:pt>
                <c:pt idx="218">
                  <c:v>42130</c:v>
                </c:pt>
                <c:pt idx="219">
                  <c:v>42131</c:v>
                </c:pt>
                <c:pt idx="220">
                  <c:v>42132</c:v>
                </c:pt>
                <c:pt idx="221">
                  <c:v>42135</c:v>
                </c:pt>
                <c:pt idx="222">
                  <c:v>42136</c:v>
                </c:pt>
                <c:pt idx="223">
                  <c:v>42137</c:v>
                </c:pt>
                <c:pt idx="224">
                  <c:v>42138</c:v>
                </c:pt>
                <c:pt idx="225">
                  <c:v>42139</c:v>
                </c:pt>
                <c:pt idx="226">
                  <c:v>42142</c:v>
                </c:pt>
                <c:pt idx="227">
                  <c:v>42143</c:v>
                </c:pt>
                <c:pt idx="228">
                  <c:v>42144</c:v>
                </c:pt>
                <c:pt idx="229">
                  <c:v>42145</c:v>
                </c:pt>
                <c:pt idx="230">
                  <c:v>42146</c:v>
                </c:pt>
                <c:pt idx="231">
                  <c:v>42150</c:v>
                </c:pt>
                <c:pt idx="232">
                  <c:v>42151</c:v>
                </c:pt>
                <c:pt idx="233">
                  <c:v>42152</c:v>
                </c:pt>
                <c:pt idx="234">
                  <c:v>42153</c:v>
                </c:pt>
                <c:pt idx="235">
                  <c:v>42156</c:v>
                </c:pt>
                <c:pt idx="236">
                  <c:v>42157</c:v>
                </c:pt>
                <c:pt idx="237">
                  <c:v>42158</c:v>
                </c:pt>
                <c:pt idx="238">
                  <c:v>42159</c:v>
                </c:pt>
                <c:pt idx="239">
                  <c:v>42160</c:v>
                </c:pt>
                <c:pt idx="240">
                  <c:v>42163</c:v>
                </c:pt>
                <c:pt idx="241">
                  <c:v>42164</c:v>
                </c:pt>
                <c:pt idx="242">
                  <c:v>42165</c:v>
                </c:pt>
                <c:pt idx="243">
                  <c:v>42166</c:v>
                </c:pt>
                <c:pt idx="244">
                  <c:v>42167</c:v>
                </c:pt>
                <c:pt idx="245">
                  <c:v>42170</c:v>
                </c:pt>
                <c:pt idx="246">
                  <c:v>42171</c:v>
                </c:pt>
                <c:pt idx="247">
                  <c:v>42172</c:v>
                </c:pt>
                <c:pt idx="248">
                  <c:v>42173</c:v>
                </c:pt>
              </c:numCache>
            </c:numRef>
          </c:cat>
          <c:val>
            <c:numRef>
              <c:f>MIN!$B$2:$B$250</c:f>
              <c:numCache>
                <c:formatCode>0.000</c:formatCode>
                <c:ptCount val="249"/>
                <c:pt idx="0">
                  <c:v>594.25</c:v>
                </c:pt>
                <c:pt idx="1">
                  <c:v>590.5</c:v>
                </c:pt>
                <c:pt idx="2">
                  <c:v>591.25</c:v>
                </c:pt>
                <c:pt idx="3">
                  <c:v>590</c:v>
                </c:pt>
                <c:pt idx="4">
                  <c:v>586.5</c:v>
                </c:pt>
                <c:pt idx="5">
                  <c:v>583</c:v>
                </c:pt>
                <c:pt idx="6">
                  <c:v>577.25</c:v>
                </c:pt>
                <c:pt idx="7">
                  <c:v>576.25</c:v>
                </c:pt>
                <c:pt idx="8">
                  <c:v>573.25</c:v>
                </c:pt>
                <c:pt idx="9">
                  <c:v>569.25</c:v>
                </c:pt>
                <c:pt idx="10">
                  <c:v>566.75</c:v>
                </c:pt>
                <c:pt idx="11">
                  <c:v>570.25</c:v>
                </c:pt>
                <c:pt idx="12">
                  <c:v>568</c:v>
                </c:pt>
                <c:pt idx="13">
                  <c:v>567.75</c:v>
                </c:pt>
                <c:pt idx="14">
                  <c:v>566</c:v>
                </c:pt>
                <c:pt idx="15">
                  <c:v>571</c:v>
                </c:pt>
                <c:pt idx="16">
                  <c:v>569.5</c:v>
                </c:pt>
                <c:pt idx="17">
                  <c:v>570.25</c:v>
                </c:pt>
                <c:pt idx="18">
                  <c:v>568.75</c:v>
                </c:pt>
                <c:pt idx="19">
                  <c:v>571.25</c:v>
                </c:pt>
                <c:pt idx="20">
                  <c:v>573.75</c:v>
                </c:pt>
                <c:pt idx="21">
                  <c:v>571.5</c:v>
                </c:pt>
                <c:pt idx="22">
                  <c:v>571.5</c:v>
                </c:pt>
                <c:pt idx="23">
                  <c:v>569.5</c:v>
                </c:pt>
                <c:pt idx="24">
                  <c:v>571.25</c:v>
                </c:pt>
                <c:pt idx="25">
                  <c:v>571</c:v>
                </c:pt>
                <c:pt idx="26">
                  <c:v>569.5</c:v>
                </c:pt>
                <c:pt idx="27">
                  <c:v>565</c:v>
                </c:pt>
                <c:pt idx="28">
                  <c:v>564.25</c:v>
                </c:pt>
                <c:pt idx="29">
                  <c:v>560.75</c:v>
                </c:pt>
                <c:pt idx="30">
                  <c:v>564</c:v>
                </c:pt>
                <c:pt idx="31">
                  <c:v>564.5</c:v>
                </c:pt>
                <c:pt idx="32">
                  <c:v>563.75</c:v>
                </c:pt>
                <c:pt idx="33">
                  <c:v>564.75</c:v>
                </c:pt>
                <c:pt idx="34">
                  <c:v>560</c:v>
                </c:pt>
                <c:pt idx="35">
                  <c:v>558.25</c:v>
                </c:pt>
                <c:pt idx="36">
                  <c:v>557.75</c:v>
                </c:pt>
                <c:pt idx="37">
                  <c:v>556.25</c:v>
                </c:pt>
                <c:pt idx="38">
                  <c:v>554.25</c:v>
                </c:pt>
                <c:pt idx="39">
                  <c:v>557.25</c:v>
                </c:pt>
                <c:pt idx="40">
                  <c:v>558.5</c:v>
                </c:pt>
                <c:pt idx="41">
                  <c:v>559.25</c:v>
                </c:pt>
                <c:pt idx="42">
                  <c:v>555.75</c:v>
                </c:pt>
                <c:pt idx="43">
                  <c:v>561.75</c:v>
                </c:pt>
                <c:pt idx="44">
                  <c:v>566.75</c:v>
                </c:pt>
                <c:pt idx="45">
                  <c:v>569</c:v>
                </c:pt>
                <c:pt idx="46">
                  <c:v>567.25</c:v>
                </c:pt>
                <c:pt idx="47">
                  <c:v>561.25</c:v>
                </c:pt>
                <c:pt idx="48">
                  <c:v>551</c:v>
                </c:pt>
                <c:pt idx="49">
                  <c:v>557</c:v>
                </c:pt>
                <c:pt idx="50">
                  <c:v>558.25</c:v>
                </c:pt>
                <c:pt idx="51">
                  <c:v>549.5</c:v>
                </c:pt>
                <c:pt idx="52">
                  <c:v>549</c:v>
                </c:pt>
                <c:pt idx="53">
                  <c:v>547.5</c:v>
                </c:pt>
                <c:pt idx="54">
                  <c:v>543</c:v>
                </c:pt>
                <c:pt idx="55">
                  <c:v>540</c:v>
                </c:pt>
                <c:pt idx="56">
                  <c:v>535.75</c:v>
                </c:pt>
                <c:pt idx="57">
                  <c:v>535.5</c:v>
                </c:pt>
                <c:pt idx="58">
                  <c:v>537</c:v>
                </c:pt>
                <c:pt idx="59">
                  <c:v>538.5</c:v>
                </c:pt>
                <c:pt idx="60">
                  <c:v>536</c:v>
                </c:pt>
                <c:pt idx="61">
                  <c:v>536.75</c:v>
                </c:pt>
                <c:pt idx="62">
                  <c:v>533.25</c:v>
                </c:pt>
                <c:pt idx="63">
                  <c:v>535</c:v>
                </c:pt>
                <c:pt idx="64">
                  <c:v>535.75</c:v>
                </c:pt>
                <c:pt idx="65">
                  <c:v>539</c:v>
                </c:pt>
                <c:pt idx="66">
                  <c:v>538.25</c:v>
                </c:pt>
                <c:pt idx="67">
                  <c:v>538</c:v>
                </c:pt>
                <c:pt idx="68">
                  <c:v>538.5</c:v>
                </c:pt>
                <c:pt idx="69">
                  <c:v>545</c:v>
                </c:pt>
                <c:pt idx="70">
                  <c:v>523.25</c:v>
                </c:pt>
                <c:pt idx="71">
                  <c:v>513.75</c:v>
                </c:pt>
                <c:pt idx="72">
                  <c:v>513</c:v>
                </c:pt>
                <c:pt idx="73">
                  <c:v>505.25</c:v>
                </c:pt>
                <c:pt idx="74">
                  <c:v>496.75</c:v>
                </c:pt>
                <c:pt idx="75">
                  <c:v>493.75</c:v>
                </c:pt>
                <c:pt idx="76">
                  <c:v>482.25</c:v>
                </c:pt>
                <c:pt idx="77">
                  <c:v>476.25</c:v>
                </c:pt>
                <c:pt idx="78">
                  <c:v>463.25</c:v>
                </c:pt>
                <c:pt idx="79">
                  <c:v>446.75</c:v>
                </c:pt>
                <c:pt idx="80">
                  <c:v>444</c:v>
                </c:pt>
                <c:pt idx="81">
                  <c:v>453.75</c:v>
                </c:pt>
                <c:pt idx="82">
                  <c:v>445.5</c:v>
                </c:pt>
                <c:pt idx="83">
                  <c:v>450</c:v>
                </c:pt>
                <c:pt idx="84">
                  <c:v>456.75</c:v>
                </c:pt>
                <c:pt idx="85">
                  <c:v>452.25</c:v>
                </c:pt>
                <c:pt idx="86">
                  <c:v>448.5</c:v>
                </c:pt>
                <c:pt idx="87">
                  <c:v>449</c:v>
                </c:pt>
                <c:pt idx="88">
                  <c:v>449.5</c:v>
                </c:pt>
                <c:pt idx="89">
                  <c:v>458</c:v>
                </c:pt>
                <c:pt idx="90">
                  <c:v>454.25</c:v>
                </c:pt>
                <c:pt idx="91">
                  <c:v>450</c:v>
                </c:pt>
                <c:pt idx="92">
                  <c:v>445.75</c:v>
                </c:pt>
                <c:pt idx="93">
                  <c:v>428.75</c:v>
                </c:pt>
                <c:pt idx="94">
                  <c:v>432.25</c:v>
                </c:pt>
                <c:pt idx="95">
                  <c:v>428.75</c:v>
                </c:pt>
                <c:pt idx="96">
                  <c:v>433.75</c:v>
                </c:pt>
                <c:pt idx="97">
                  <c:v>435.25</c:v>
                </c:pt>
                <c:pt idx="98">
                  <c:v>427.75</c:v>
                </c:pt>
                <c:pt idx="99">
                  <c:v>429</c:v>
                </c:pt>
                <c:pt idx="100">
                  <c:v>413.25</c:v>
                </c:pt>
                <c:pt idx="101">
                  <c:v>405</c:v>
                </c:pt>
                <c:pt idx="102">
                  <c:v>402</c:v>
                </c:pt>
                <c:pt idx="103">
                  <c:v>404.5</c:v>
                </c:pt>
                <c:pt idx="104">
                  <c:v>404</c:v>
                </c:pt>
                <c:pt idx="105">
                  <c:v>400.5</c:v>
                </c:pt>
                <c:pt idx="106">
                  <c:v>411.5</c:v>
                </c:pt>
                <c:pt idx="107">
                  <c:v>416.25</c:v>
                </c:pt>
                <c:pt idx="108">
                  <c:v>403.75</c:v>
                </c:pt>
                <c:pt idx="109">
                  <c:v>404</c:v>
                </c:pt>
                <c:pt idx="110">
                  <c:v>369.25</c:v>
                </c:pt>
                <c:pt idx="111">
                  <c:v>373</c:v>
                </c:pt>
                <c:pt idx="112">
                  <c:v>365.5</c:v>
                </c:pt>
                <c:pt idx="113">
                  <c:v>362.5</c:v>
                </c:pt>
                <c:pt idx="114">
                  <c:v>357.75</c:v>
                </c:pt>
                <c:pt idx="115">
                  <c:v>348.75</c:v>
                </c:pt>
                <c:pt idx="116">
                  <c:v>345.75</c:v>
                </c:pt>
                <c:pt idx="117">
                  <c:v>336.25</c:v>
                </c:pt>
                <c:pt idx="118">
                  <c:v>340.5</c:v>
                </c:pt>
                <c:pt idx="119">
                  <c:v>323.25</c:v>
                </c:pt>
                <c:pt idx="120">
                  <c:v>321.75</c:v>
                </c:pt>
                <c:pt idx="121">
                  <c:v>307.75</c:v>
                </c:pt>
                <c:pt idx="122">
                  <c:v>300.5</c:v>
                </c:pt>
                <c:pt idx="123">
                  <c:v>293</c:v>
                </c:pt>
                <c:pt idx="124">
                  <c:v>286.75</c:v>
                </c:pt>
                <c:pt idx="125">
                  <c:v>288.25</c:v>
                </c:pt>
                <c:pt idx="126">
                  <c:v>288.25</c:v>
                </c:pt>
                <c:pt idx="127">
                  <c:v>286.5</c:v>
                </c:pt>
                <c:pt idx="128">
                  <c:v>290</c:v>
                </c:pt>
                <c:pt idx="129">
                  <c:v>284</c:v>
                </c:pt>
                <c:pt idx="130">
                  <c:v>279.25</c:v>
                </c:pt>
                <c:pt idx="131">
                  <c:v>269.25</c:v>
                </c:pt>
                <c:pt idx="132">
                  <c:v>260</c:v>
                </c:pt>
                <c:pt idx="133">
                  <c:v>264.25</c:v>
                </c:pt>
                <c:pt idx="134">
                  <c:v>243</c:v>
                </c:pt>
                <c:pt idx="135">
                  <c:v>237</c:v>
                </c:pt>
                <c:pt idx="136">
                  <c:v>237.5</c:v>
                </c:pt>
                <c:pt idx="137">
                  <c:v>244.75</c:v>
                </c:pt>
                <c:pt idx="138">
                  <c:v>236.5</c:v>
                </c:pt>
                <c:pt idx="139">
                  <c:v>233.25</c:v>
                </c:pt>
                <c:pt idx="140">
                  <c:v>228</c:v>
                </c:pt>
                <c:pt idx="141">
                  <c:v>231.25</c:v>
                </c:pt>
                <c:pt idx="142">
                  <c:v>235.5</c:v>
                </c:pt>
                <c:pt idx="143">
                  <c:v>233.5</c:v>
                </c:pt>
                <c:pt idx="144">
                  <c:v>233.5</c:v>
                </c:pt>
                <c:pt idx="145">
                  <c:v>234.75</c:v>
                </c:pt>
                <c:pt idx="146">
                  <c:v>233.5</c:v>
                </c:pt>
                <c:pt idx="147">
                  <c:v>235.5</c:v>
                </c:pt>
                <c:pt idx="148">
                  <c:v>237</c:v>
                </c:pt>
                <c:pt idx="149">
                  <c:v>235.25</c:v>
                </c:pt>
                <c:pt idx="150">
                  <c:v>237.5</c:v>
                </c:pt>
                <c:pt idx="151">
                  <c:v>240.75</c:v>
                </c:pt>
                <c:pt idx="152">
                  <c:v>239.5</c:v>
                </c:pt>
                <c:pt idx="153">
                  <c:v>242.5</c:v>
                </c:pt>
                <c:pt idx="154">
                  <c:v>261.5</c:v>
                </c:pt>
                <c:pt idx="155">
                  <c:v>282.25</c:v>
                </c:pt>
                <c:pt idx="156">
                  <c:v>284</c:v>
                </c:pt>
                <c:pt idx="157">
                  <c:v>291</c:v>
                </c:pt>
                <c:pt idx="158">
                  <c:v>295</c:v>
                </c:pt>
                <c:pt idx="159">
                  <c:v>300</c:v>
                </c:pt>
                <c:pt idx="160">
                  <c:v>294.25</c:v>
                </c:pt>
                <c:pt idx="161">
                  <c:v>288</c:v>
                </c:pt>
                <c:pt idx="162">
                  <c:v>302.5</c:v>
                </c:pt>
                <c:pt idx="163">
                  <c:v>316</c:v>
                </c:pt>
                <c:pt idx="164">
                  <c:v>322.5</c:v>
                </c:pt>
                <c:pt idx="165">
                  <c:v>317.75</c:v>
                </c:pt>
                <c:pt idx="166">
                  <c:v>316.5</c:v>
                </c:pt>
                <c:pt idx="167">
                  <c:v>305.5</c:v>
                </c:pt>
                <c:pt idx="168">
                  <c:v>310.5</c:v>
                </c:pt>
                <c:pt idx="169">
                  <c:v>303.5</c:v>
                </c:pt>
                <c:pt idx="170">
                  <c:v>303.25</c:v>
                </c:pt>
                <c:pt idx="171">
                  <c:v>300</c:v>
                </c:pt>
                <c:pt idx="172">
                  <c:v>309.75</c:v>
                </c:pt>
                <c:pt idx="173">
                  <c:v>313</c:v>
                </c:pt>
                <c:pt idx="174">
                  <c:v>308.75</c:v>
                </c:pt>
                <c:pt idx="175">
                  <c:v>311</c:v>
                </c:pt>
                <c:pt idx="176">
                  <c:v>303</c:v>
                </c:pt>
                <c:pt idx="177">
                  <c:v>307</c:v>
                </c:pt>
                <c:pt idx="178">
                  <c:v>303.25</c:v>
                </c:pt>
                <c:pt idx="179">
                  <c:v>297.75</c:v>
                </c:pt>
                <c:pt idx="180">
                  <c:v>285</c:v>
                </c:pt>
                <c:pt idx="181">
                  <c:v>292.25</c:v>
                </c:pt>
                <c:pt idx="182">
                  <c:v>293.5</c:v>
                </c:pt>
                <c:pt idx="183">
                  <c:v>281</c:v>
                </c:pt>
                <c:pt idx="184">
                  <c:v>269</c:v>
                </c:pt>
                <c:pt idx="185">
                  <c:v>269.75</c:v>
                </c:pt>
                <c:pt idx="186">
                  <c:v>276</c:v>
                </c:pt>
                <c:pt idx="187">
                  <c:v>281</c:v>
                </c:pt>
                <c:pt idx="188">
                  <c:v>278.5</c:v>
                </c:pt>
                <c:pt idx="189">
                  <c:v>281.5</c:v>
                </c:pt>
                <c:pt idx="190">
                  <c:v>284.25</c:v>
                </c:pt>
                <c:pt idx="191">
                  <c:v>289.5</c:v>
                </c:pt>
                <c:pt idx="192">
                  <c:v>304.25</c:v>
                </c:pt>
                <c:pt idx="193">
                  <c:v>298</c:v>
                </c:pt>
                <c:pt idx="194">
                  <c:v>284.75</c:v>
                </c:pt>
                <c:pt idx="195">
                  <c:v>280.5</c:v>
                </c:pt>
                <c:pt idx="196">
                  <c:v>289.75</c:v>
                </c:pt>
                <c:pt idx="197">
                  <c:v>279.5</c:v>
                </c:pt>
                <c:pt idx="198">
                  <c:v>297</c:v>
                </c:pt>
                <c:pt idx="199">
                  <c:v>287.25</c:v>
                </c:pt>
                <c:pt idx="200">
                  <c:v>289.25</c:v>
                </c:pt>
                <c:pt idx="201">
                  <c:v>294.5</c:v>
                </c:pt>
                <c:pt idx="202">
                  <c:v>297</c:v>
                </c:pt>
                <c:pt idx="203">
                  <c:v>301.25</c:v>
                </c:pt>
                <c:pt idx="204">
                  <c:v>309.75</c:v>
                </c:pt>
                <c:pt idx="205">
                  <c:v>317</c:v>
                </c:pt>
                <c:pt idx="206">
                  <c:v>323.25</c:v>
                </c:pt>
                <c:pt idx="207">
                  <c:v>322</c:v>
                </c:pt>
                <c:pt idx="208">
                  <c:v>318.5</c:v>
                </c:pt>
                <c:pt idx="209">
                  <c:v>320.75</c:v>
                </c:pt>
                <c:pt idx="210">
                  <c:v>331.25</c:v>
                </c:pt>
                <c:pt idx="211">
                  <c:v>330.75</c:v>
                </c:pt>
                <c:pt idx="212">
                  <c:v>332</c:v>
                </c:pt>
                <c:pt idx="213">
                  <c:v>331.5</c:v>
                </c:pt>
                <c:pt idx="214">
                  <c:v>337.25</c:v>
                </c:pt>
                <c:pt idx="215">
                  <c:v>340.25</c:v>
                </c:pt>
                <c:pt idx="216">
                  <c:v>337.25</c:v>
                </c:pt>
                <c:pt idx="217">
                  <c:v>353.5</c:v>
                </c:pt>
                <c:pt idx="218">
                  <c:v>357</c:v>
                </c:pt>
                <c:pt idx="219">
                  <c:v>344.75</c:v>
                </c:pt>
                <c:pt idx="220">
                  <c:v>340.5</c:v>
                </c:pt>
                <c:pt idx="221">
                  <c:v>339.5</c:v>
                </c:pt>
                <c:pt idx="222">
                  <c:v>348.75</c:v>
                </c:pt>
                <c:pt idx="223">
                  <c:v>350.75</c:v>
                </c:pt>
                <c:pt idx="224">
                  <c:v>343.5</c:v>
                </c:pt>
                <c:pt idx="225">
                  <c:v>336</c:v>
                </c:pt>
                <c:pt idx="226">
                  <c:v>336</c:v>
                </c:pt>
                <c:pt idx="227">
                  <c:v>324.75</c:v>
                </c:pt>
                <c:pt idx="228">
                  <c:v>325.25</c:v>
                </c:pt>
                <c:pt idx="229">
                  <c:v>336</c:v>
                </c:pt>
                <c:pt idx="230">
                  <c:v>329.75</c:v>
                </c:pt>
                <c:pt idx="231">
                  <c:v>320</c:v>
                </c:pt>
                <c:pt idx="232">
                  <c:v>318</c:v>
                </c:pt>
                <c:pt idx="233">
                  <c:v>315.5</c:v>
                </c:pt>
                <c:pt idx="234">
                  <c:v>331.5</c:v>
                </c:pt>
                <c:pt idx="235">
                  <c:v>329.25</c:v>
                </c:pt>
                <c:pt idx="236">
                  <c:v>335</c:v>
                </c:pt>
                <c:pt idx="237">
                  <c:v>325.5</c:v>
                </c:pt>
                <c:pt idx="238">
                  <c:v>314.25</c:v>
                </c:pt>
                <c:pt idx="239">
                  <c:v>310.25</c:v>
                </c:pt>
                <c:pt idx="240">
                  <c:v>315.75</c:v>
                </c:pt>
                <c:pt idx="241">
                  <c:v>325</c:v>
                </c:pt>
                <c:pt idx="242">
                  <c:v>330.75</c:v>
                </c:pt>
                <c:pt idx="243">
                  <c:v>326</c:v>
                </c:pt>
                <c:pt idx="244">
                  <c:v>325.25</c:v>
                </c:pt>
                <c:pt idx="245">
                  <c:v>319.75</c:v>
                </c:pt>
                <c:pt idx="246">
                  <c:v>320.75</c:v>
                </c:pt>
                <c:pt idx="247">
                  <c:v>322.75</c:v>
                </c:pt>
                <c:pt idx="248">
                  <c:v>325.5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MIN!$C$1</c:f>
              <c:strCache>
                <c:ptCount val="1"/>
                <c:pt idx="0">
                  <c:v>Gasoil 0_1% (CIF NWE/Basis ARA)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MIN!$A$2:$A$250</c:f>
              <c:numCache>
                <c:formatCode>dd/mm/yyyy</c:formatCode>
                <c:ptCount val="249"/>
                <c:pt idx="0">
                  <c:v>41815</c:v>
                </c:pt>
                <c:pt idx="1">
                  <c:v>41816</c:v>
                </c:pt>
                <c:pt idx="2">
                  <c:v>41817</c:v>
                </c:pt>
                <c:pt idx="3">
                  <c:v>41820</c:v>
                </c:pt>
                <c:pt idx="4">
                  <c:v>41821</c:v>
                </c:pt>
                <c:pt idx="5">
                  <c:v>41822</c:v>
                </c:pt>
                <c:pt idx="6">
                  <c:v>41823</c:v>
                </c:pt>
                <c:pt idx="7">
                  <c:v>41824</c:v>
                </c:pt>
                <c:pt idx="8">
                  <c:v>41827</c:v>
                </c:pt>
                <c:pt idx="9">
                  <c:v>41828</c:v>
                </c:pt>
                <c:pt idx="10">
                  <c:v>41829</c:v>
                </c:pt>
                <c:pt idx="11">
                  <c:v>41830</c:v>
                </c:pt>
                <c:pt idx="12">
                  <c:v>41831</c:v>
                </c:pt>
                <c:pt idx="13">
                  <c:v>41834</c:v>
                </c:pt>
                <c:pt idx="14">
                  <c:v>41835</c:v>
                </c:pt>
                <c:pt idx="15">
                  <c:v>41836</c:v>
                </c:pt>
                <c:pt idx="16">
                  <c:v>41837</c:v>
                </c:pt>
                <c:pt idx="17">
                  <c:v>41838</c:v>
                </c:pt>
                <c:pt idx="18">
                  <c:v>41841</c:v>
                </c:pt>
                <c:pt idx="19">
                  <c:v>41842</c:v>
                </c:pt>
                <c:pt idx="20">
                  <c:v>41843</c:v>
                </c:pt>
                <c:pt idx="21">
                  <c:v>41844</c:v>
                </c:pt>
                <c:pt idx="22">
                  <c:v>41845</c:v>
                </c:pt>
                <c:pt idx="23">
                  <c:v>41848</c:v>
                </c:pt>
                <c:pt idx="24">
                  <c:v>41849</c:v>
                </c:pt>
                <c:pt idx="25">
                  <c:v>41850</c:v>
                </c:pt>
                <c:pt idx="26">
                  <c:v>41851</c:v>
                </c:pt>
                <c:pt idx="27">
                  <c:v>41852</c:v>
                </c:pt>
                <c:pt idx="28">
                  <c:v>41855</c:v>
                </c:pt>
                <c:pt idx="29">
                  <c:v>41856</c:v>
                </c:pt>
                <c:pt idx="30">
                  <c:v>41857</c:v>
                </c:pt>
                <c:pt idx="31">
                  <c:v>41858</c:v>
                </c:pt>
                <c:pt idx="32">
                  <c:v>41859</c:v>
                </c:pt>
                <c:pt idx="33">
                  <c:v>41862</c:v>
                </c:pt>
                <c:pt idx="34">
                  <c:v>41863</c:v>
                </c:pt>
                <c:pt idx="35">
                  <c:v>41864</c:v>
                </c:pt>
                <c:pt idx="36">
                  <c:v>41865</c:v>
                </c:pt>
                <c:pt idx="37">
                  <c:v>41866</c:v>
                </c:pt>
                <c:pt idx="38">
                  <c:v>41869</c:v>
                </c:pt>
                <c:pt idx="39">
                  <c:v>41870</c:v>
                </c:pt>
                <c:pt idx="40">
                  <c:v>41871</c:v>
                </c:pt>
                <c:pt idx="41">
                  <c:v>41872</c:v>
                </c:pt>
                <c:pt idx="42">
                  <c:v>41873</c:v>
                </c:pt>
                <c:pt idx="43">
                  <c:v>41877</c:v>
                </c:pt>
                <c:pt idx="44">
                  <c:v>41878</c:v>
                </c:pt>
                <c:pt idx="45">
                  <c:v>41879</c:v>
                </c:pt>
                <c:pt idx="46">
                  <c:v>41880</c:v>
                </c:pt>
                <c:pt idx="47">
                  <c:v>41883</c:v>
                </c:pt>
                <c:pt idx="48">
                  <c:v>41884</c:v>
                </c:pt>
                <c:pt idx="49">
                  <c:v>41885</c:v>
                </c:pt>
                <c:pt idx="50">
                  <c:v>41886</c:v>
                </c:pt>
                <c:pt idx="51">
                  <c:v>41887</c:v>
                </c:pt>
                <c:pt idx="52">
                  <c:v>41890</c:v>
                </c:pt>
                <c:pt idx="53">
                  <c:v>41891</c:v>
                </c:pt>
                <c:pt idx="54">
                  <c:v>41892</c:v>
                </c:pt>
                <c:pt idx="55">
                  <c:v>41893</c:v>
                </c:pt>
                <c:pt idx="56">
                  <c:v>41894</c:v>
                </c:pt>
                <c:pt idx="57">
                  <c:v>41897</c:v>
                </c:pt>
                <c:pt idx="58">
                  <c:v>41898</c:v>
                </c:pt>
                <c:pt idx="59">
                  <c:v>41899</c:v>
                </c:pt>
                <c:pt idx="60">
                  <c:v>41900</c:v>
                </c:pt>
                <c:pt idx="61">
                  <c:v>41901</c:v>
                </c:pt>
                <c:pt idx="62">
                  <c:v>41904</c:v>
                </c:pt>
                <c:pt idx="63">
                  <c:v>41905</c:v>
                </c:pt>
                <c:pt idx="64">
                  <c:v>41906</c:v>
                </c:pt>
                <c:pt idx="65">
                  <c:v>41907</c:v>
                </c:pt>
                <c:pt idx="66">
                  <c:v>41908</c:v>
                </c:pt>
                <c:pt idx="67">
                  <c:v>41911</c:v>
                </c:pt>
                <c:pt idx="68">
                  <c:v>41912</c:v>
                </c:pt>
                <c:pt idx="69">
                  <c:v>41913</c:v>
                </c:pt>
                <c:pt idx="70">
                  <c:v>41914</c:v>
                </c:pt>
                <c:pt idx="71">
                  <c:v>41915</c:v>
                </c:pt>
                <c:pt idx="72">
                  <c:v>41918</c:v>
                </c:pt>
                <c:pt idx="73">
                  <c:v>41919</c:v>
                </c:pt>
                <c:pt idx="74">
                  <c:v>41920</c:v>
                </c:pt>
                <c:pt idx="75">
                  <c:v>41921</c:v>
                </c:pt>
                <c:pt idx="76">
                  <c:v>41922</c:v>
                </c:pt>
                <c:pt idx="77">
                  <c:v>41925</c:v>
                </c:pt>
                <c:pt idx="78">
                  <c:v>41926</c:v>
                </c:pt>
                <c:pt idx="79">
                  <c:v>41927</c:v>
                </c:pt>
                <c:pt idx="80">
                  <c:v>41928</c:v>
                </c:pt>
                <c:pt idx="81">
                  <c:v>41929</c:v>
                </c:pt>
                <c:pt idx="82">
                  <c:v>41932</c:v>
                </c:pt>
                <c:pt idx="83">
                  <c:v>41933</c:v>
                </c:pt>
                <c:pt idx="84">
                  <c:v>41934</c:v>
                </c:pt>
                <c:pt idx="85">
                  <c:v>41935</c:v>
                </c:pt>
                <c:pt idx="86">
                  <c:v>41936</c:v>
                </c:pt>
                <c:pt idx="87">
                  <c:v>41939</c:v>
                </c:pt>
                <c:pt idx="88">
                  <c:v>41940</c:v>
                </c:pt>
                <c:pt idx="89">
                  <c:v>41941</c:v>
                </c:pt>
                <c:pt idx="90">
                  <c:v>41942</c:v>
                </c:pt>
                <c:pt idx="91">
                  <c:v>41943</c:v>
                </c:pt>
                <c:pt idx="92">
                  <c:v>41946</c:v>
                </c:pt>
                <c:pt idx="93">
                  <c:v>41947</c:v>
                </c:pt>
                <c:pt idx="94">
                  <c:v>41948</c:v>
                </c:pt>
                <c:pt idx="95">
                  <c:v>41949</c:v>
                </c:pt>
                <c:pt idx="96">
                  <c:v>41950</c:v>
                </c:pt>
                <c:pt idx="97">
                  <c:v>41953</c:v>
                </c:pt>
                <c:pt idx="98">
                  <c:v>41954</c:v>
                </c:pt>
                <c:pt idx="99">
                  <c:v>41955</c:v>
                </c:pt>
                <c:pt idx="100">
                  <c:v>41956</c:v>
                </c:pt>
                <c:pt idx="101">
                  <c:v>41957</c:v>
                </c:pt>
                <c:pt idx="102">
                  <c:v>41960</c:v>
                </c:pt>
                <c:pt idx="103">
                  <c:v>41961</c:v>
                </c:pt>
                <c:pt idx="104">
                  <c:v>41962</c:v>
                </c:pt>
                <c:pt idx="105">
                  <c:v>41963</c:v>
                </c:pt>
                <c:pt idx="106">
                  <c:v>41964</c:v>
                </c:pt>
                <c:pt idx="107">
                  <c:v>41967</c:v>
                </c:pt>
                <c:pt idx="108">
                  <c:v>41968</c:v>
                </c:pt>
                <c:pt idx="109">
                  <c:v>41969</c:v>
                </c:pt>
                <c:pt idx="110">
                  <c:v>41970</c:v>
                </c:pt>
                <c:pt idx="111">
                  <c:v>41971</c:v>
                </c:pt>
                <c:pt idx="112">
                  <c:v>41974</c:v>
                </c:pt>
                <c:pt idx="113">
                  <c:v>41975</c:v>
                </c:pt>
                <c:pt idx="114">
                  <c:v>41976</c:v>
                </c:pt>
                <c:pt idx="115">
                  <c:v>41977</c:v>
                </c:pt>
                <c:pt idx="116">
                  <c:v>41978</c:v>
                </c:pt>
                <c:pt idx="117">
                  <c:v>41981</c:v>
                </c:pt>
                <c:pt idx="118">
                  <c:v>41982</c:v>
                </c:pt>
                <c:pt idx="119">
                  <c:v>41983</c:v>
                </c:pt>
                <c:pt idx="120">
                  <c:v>41984</c:v>
                </c:pt>
                <c:pt idx="121">
                  <c:v>41985</c:v>
                </c:pt>
                <c:pt idx="122">
                  <c:v>41988</c:v>
                </c:pt>
                <c:pt idx="123">
                  <c:v>41989</c:v>
                </c:pt>
                <c:pt idx="124">
                  <c:v>41990</c:v>
                </c:pt>
                <c:pt idx="125">
                  <c:v>41991</c:v>
                </c:pt>
                <c:pt idx="126">
                  <c:v>41992</c:v>
                </c:pt>
                <c:pt idx="127">
                  <c:v>41995</c:v>
                </c:pt>
                <c:pt idx="128">
                  <c:v>41996</c:v>
                </c:pt>
                <c:pt idx="129">
                  <c:v>41997</c:v>
                </c:pt>
                <c:pt idx="130">
                  <c:v>42002</c:v>
                </c:pt>
                <c:pt idx="131">
                  <c:v>42003</c:v>
                </c:pt>
                <c:pt idx="132">
                  <c:v>42004</c:v>
                </c:pt>
                <c:pt idx="133">
                  <c:v>42006</c:v>
                </c:pt>
                <c:pt idx="134">
                  <c:v>42009</c:v>
                </c:pt>
                <c:pt idx="135">
                  <c:v>42010</c:v>
                </c:pt>
                <c:pt idx="136">
                  <c:v>42011</c:v>
                </c:pt>
                <c:pt idx="137">
                  <c:v>42012</c:v>
                </c:pt>
                <c:pt idx="138">
                  <c:v>42013</c:v>
                </c:pt>
                <c:pt idx="139">
                  <c:v>42016</c:v>
                </c:pt>
                <c:pt idx="140">
                  <c:v>42017</c:v>
                </c:pt>
                <c:pt idx="141">
                  <c:v>42018</c:v>
                </c:pt>
                <c:pt idx="142">
                  <c:v>42019</c:v>
                </c:pt>
                <c:pt idx="143">
                  <c:v>42020</c:v>
                </c:pt>
                <c:pt idx="144">
                  <c:v>42023</c:v>
                </c:pt>
                <c:pt idx="145">
                  <c:v>42024</c:v>
                </c:pt>
                <c:pt idx="146">
                  <c:v>42025</c:v>
                </c:pt>
                <c:pt idx="147">
                  <c:v>42026</c:v>
                </c:pt>
                <c:pt idx="148">
                  <c:v>42027</c:v>
                </c:pt>
                <c:pt idx="149">
                  <c:v>42030</c:v>
                </c:pt>
                <c:pt idx="150">
                  <c:v>42031</c:v>
                </c:pt>
                <c:pt idx="151">
                  <c:v>42032</c:v>
                </c:pt>
                <c:pt idx="152">
                  <c:v>42033</c:v>
                </c:pt>
                <c:pt idx="153">
                  <c:v>42034</c:v>
                </c:pt>
                <c:pt idx="154">
                  <c:v>42037</c:v>
                </c:pt>
                <c:pt idx="155">
                  <c:v>42038</c:v>
                </c:pt>
                <c:pt idx="156">
                  <c:v>42039</c:v>
                </c:pt>
                <c:pt idx="157">
                  <c:v>42040</c:v>
                </c:pt>
                <c:pt idx="158">
                  <c:v>42041</c:v>
                </c:pt>
                <c:pt idx="159">
                  <c:v>42044</c:v>
                </c:pt>
                <c:pt idx="160">
                  <c:v>42045</c:v>
                </c:pt>
                <c:pt idx="161">
                  <c:v>42046</c:v>
                </c:pt>
                <c:pt idx="162">
                  <c:v>42047</c:v>
                </c:pt>
                <c:pt idx="163">
                  <c:v>42048</c:v>
                </c:pt>
                <c:pt idx="164">
                  <c:v>42051</c:v>
                </c:pt>
                <c:pt idx="165">
                  <c:v>42052</c:v>
                </c:pt>
                <c:pt idx="166">
                  <c:v>42053</c:v>
                </c:pt>
                <c:pt idx="167">
                  <c:v>42054</c:v>
                </c:pt>
                <c:pt idx="168">
                  <c:v>42055</c:v>
                </c:pt>
                <c:pt idx="169">
                  <c:v>42058</c:v>
                </c:pt>
                <c:pt idx="170">
                  <c:v>42059</c:v>
                </c:pt>
                <c:pt idx="171">
                  <c:v>42060</c:v>
                </c:pt>
                <c:pt idx="172">
                  <c:v>42061</c:v>
                </c:pt>
                <c:pt idx="173">
                  <c:v>42062</c:v>
                </c:pt>
                <c:pt idx="174">
                  <c:v>42065</c:v>
                </c:pt>
                <c:pt idx="175">
                  <c:v>42066</c:v>
                </c:pt>
                <c:pt idx="176">
                  <c:v>42067</c:v>
                </c:pt>
                <c:pt idx="177">
                  <c:v>42068</c:v>
                </c:pt>
                <c:pt idx="178">
                  <c:v>42069</c:v>
                </c:pt>
                <c:pt idx="179">
                  <c:v>42072</c:v>
                </c:pt>
                <c:pt idx="180">
                  <c:v>42073</c:v>
                </c:pt>
                <c:pt idx="181">
                  <c:v>42074</c:v>
                </c:pt>
                <c:pt idx="182">
                  <c:v>42075</c:v>
                </c:pt>
                <c:pt idx="183">
                  <c:v>42076</c:v>
                </c:pt>
                <c:pt idx="184">
                  <c:v>42079</c:v>
                </c:pt>
                <c:pt idx="185">
                  <c:v>42080</c:v>
                </c:pt>
                <c:pt idx="186">
                  <c:v>42081</c:v>
                </c:pt>
                <c:pt idx="187">
                  <c:v>42082</c:v>
                </c:pt>
                <c:pt idx="188">
                  <c:v>42083</c:v>
                </c:pt>
                <c:pt idx="189">
                  <c:v>42086</c:v>
                </c:pt>
                <c:pt idx="190">
                  <c:v>42087</c:v>
                </c:pt>
                <c:pt idx="191">
                  <c:v>42088</c:v>
                </c:pt>
                <c:pt idx="192">
                  <c:v>42089</c:v>
                </c:pt>
                <c:pt idx="193">
                  <c:v>42090</c:v>
                </c:pt>
                <c:pt idx="194">
                  <c:v>42093</c:v>
                </c:pt>
                <c:pt idx="195">
                  <c:v>42094</c:v>
                </c:pt>
                <c:pt idx="196">
                  <c:v>42095</c:v>
                </c:pt>
                <c:pt idx="197">
                  <c:v>42096</c:v>
                </c:pt>
                <c:pt idx="198">
                  <c:v>42101</c:v>
                </c:pt>
                <c:pt idx="199">
                  <c:v>42102</c:v>
                </c:pt>
                <c:pt idx="200">
                  <c:v>42103</c:v>
                </c:pt>
                <c:pt idx="201">
                  <c:v>42104</c:v>
                </c:pt>
                <c:pt idx="202">
                  <c:v>42107</c:v>
                </c:pt>
                <c:pt idx="203">
                  <c:v>42108</c:v>
                </c:pt>
                <c:pt idx="204">
                  <c:v>42109</c:v>
                </c:pt>
                <c:pt idx="205">
                  <c:v>42110</c:v>
                </c:pt>
                <c:pt idx="206">
                  <c:v>42111</c:v>
                </c:pt>
                <c:pt idx="207">
                  <c:v>42114</c:v>
                </c:pt>
                <c:pt idx="208">
                  <c:v>42115</c:v>
                </c:pt>
                <c:pt idx="209">
                  <c:v>42116</c:v>
                </c:pt>
                <c:pt idx="210">
                  <c:v>42117</c:v>
                </c:pt>
                <c:pt idx="211">
                  <c:v>42118</c:v>
                </c:pt>
                <c:pt idx="212">
                  <c:v>42121</c:v>
                </c:pt>
                <c:pt idx="213">
                  <c:v>42122</c:v>
                </c:pt>
                <c:pt idx="214">
                  <c:v>42123</c:v>
                </c:pt>
                <c:pt idx="215">
                  <c:v>42124</c:v>
                </c:pt>
                <c:pt idx="216">
                  <c:v>42125</c:v>
                </c:pt>
                <c:pt idx="217">
                  <c:v>42129</c:v>
                </c:pt>
                <c:pt idx="218">
                  <c:v>42130</c:v>
                </c:pt>
                <c:pt idx="219">
                  <c:v>42131</c:v>
                </c:pt>
                <c:pt idx="220">
                  <c:v>42132</c:v>
                </c:pt>
                <c:pt idx="221">
                  <c:v>42135</c:v>
                </c:pt>
                <c:pt idx="222">
                  <c:v>42136</c:v>
                </c:pt>
                <c:pt idx="223">
                  <c:v>42137</c:v>
                </c:pt>
                <c:pt idx="224">
                  <c:v>42138</c:v>
                </c:pt>
                <c:pt idx="225">
                  <c:v>42139</c:v>
                </c:pt>
                <c:pt idx="226">
                  <c:v>42142</c:v>
                </c:pt>
                <c:pt idx="227">
                  <c:v>42143</c:v>
                </c:pt>
                <c:pt idx="228">
                  <c:v>42144</c:v>
                </c:pt>
                <c:pt idx="229">
                  <c:v>42145</c:v>
                </c:pt>
                <c:pt idx="230">
                  <c:v>42146</c:v>
                </c:pt>
                <c:pt idx="231">
                  <c:v>42150</c:v>
                </c:pt>
                <c:pt idx="232">
                  <c:v>42151</c:v>
                </c:pt>
                <c:pt idx="233">
                  <c:v>42152</c:v>
                </c:pt>
                <c:pt idx="234">
                  <c:v>42153</c:v>
                </c:pt>
                <c:pt idx="235">
                  <c:v>42156</c:v>
                </c:pt>
                <c:pt idx="236">
                  <c:v>42157</c:v>
                </c:pt>
                <c:pt idx="237">
                  <c:v>42158</c:v>
                </c:pt>
                <c:pt idx="238">
                  <c:v>42159</c:v>
                </c:pt>
                <c:pt idx="239">
                  <c:v>42160</c:v>
                </c:pt>
                <c:pt idx="240">
                  <c:v>42163</c:v>
                </c:pt>
                <c:pt idx="241">
                  <c:v>42164</c:v>
                </c:pt>
                <c:pt idx="242">
                  <c:v>42165</c:v>
                </c:pt>
                <c:pt idx="243">
                  <c:v>42166</c:v>
                </c:pt>
                <c:pt idx="244">
                  <c:v>42167</c:v>
                </c:pt>
                <c:pt idx="245">
                  <c:v>42170</c:v>
                </c:pt>
                <c:pt idx="246">
                  <c:v>42171</c:v>
                </c:pt>
                <c:pt idx="247">
                  <c:v>42172</c:v>
                </c:pt>
                <c:pt idx="248">
                  <c:v>42173</c:v>
                </c:pt>
              </c:numCache>
            </c:numRef>
          </c:cat>
          <c:val>
            <c:numRef>
              <c:f>MIN!$C$2:$C$250</c:f>
              <c:numCache>
                <c:formatCode>0.000</c:formatCode>
                <c:ptCount val="249"/>
                <c:pt idx="0">
                  <c:v>930.25</c:v>
                </c:pt>
                <c:pt idx="1">
                  <c:v>926</c:v>
                </c:pt>
                <c:pt idx="2">
                  <c:v>922.25</c:v>
                </c:pt>
                <c:pt idx="3">
                  <c:v>917.5</c:v>
                </c:pt>
                <c:pt idx="4">
                  <c:v>917</c:v>
                </c:pt>
                <c:pt idx="5">
                  <c:v>912.75</c:v>
                </c:pt>
                <c:pt idx="6">
                  <c:v>904.5</c:v>
                </c:pt>
                <c:pt idx="7">
                  <c:v>903</c:v>
                </c:pt>
                <c:pt idx="8">
                  <c:v>902.25</c:v>
                </c:pt>
                <c:pt idx="9">
                  <c:v>893.75</c:v>
                </c:pt>
                <c:pt idx="10">
                  <c:v>889.75</c:v>
                </c:pt>
                <c:pt idx="11">
                  <c:v>892</c:v>
                </c:pt>
                <c:pt idx="12">
                  <c:v>888.5</c:v>
                </c:pt>
                <c:pt idx="13">
                  <c:v>887.75</c:v>
                </c:pt>
                <c:pt idx="14">
                  <c:v>879</c:v>
                </c:pt>
                <c:pt idx="15">
                  <c:v>887</c:v>
                </c:pt>
                <c:pt idx="16">
                  <c:v>887.25</c:v>
                </c:pt>
                <c:pt idx="17">
                  <c:v>889.5</c:v>
                </c:pt>
                <c:pt idx="18">
                  <c:v>885.75</c:v>
                </c:pt>
                <c:pt idx="19">
                  <c:v>888.75</c:v>
                </c:pt>
                <c:pt idx="20">
                  <c:v>893.75</c:v>
                </c:pt>
                <c:pt idx="21">
                  <c:v>892.5</c:v>
                </c:pt>
                <c:pt idx="22">
                  <c:v>898.25</c:v>
                </c:pt>
                <c:pt idx="23">
                  <c:v>896</c:v>
                </c:pt>
                <c:pt idx="24">
                  <c:v>901</c:v>
                </c:pt>
                <c:pt idx="25">
                  <c:v>901.25</c:v>
                </c:pt>
                <c:pt idx="26">
                  <c:v>894.25</c:v>
                </c:pt>
                <c:pt idx="27">
                  <c:v>887.75</c:v>
                </c:pt>
                <c:pt idx="28">
                  <c:v>884.5</c:v>
                </c:pt>
                <c:pt idx="29">
                  <c:v>873</c:v>
                </c:pt>
                <c:pt idx="30">
                  <c:v>882.5</c:v>
                </c:pt>
                <c:pt idx="31">
                  <c:v>884.25</c:v>
                </c:pt>
                <c:pt idx="32">
                  <c:v>885.25</c:v>
                </c:pt>
                <c:pt idx="33">
                  <c:v>891</c:v>
                </c:pt>
                <c:pt idx="34">
                  <c:v>877.25</c:v>
                </c:pt>
                <c:pt idx="35">
                  <c:v>877</c:v>
                </c:pt>
                <c:pt idx="36">
                  <c:v>869.25</c:v>
                </c:pt>
                <c:pt idx="37">
                  <c:v>870</c:v>
                </c:pt>
                <c:pt idx="38">
                  <c:v>858</c:v>
                </c:pt>
                <c:pt idx="39">
                  <c:v>861</c:v>
                </c:pt>
                <c:pt idx="40">
                  <c:v>863.5</c:v>
                </c:pt>
                <c:pt idx="41">
                  <c:v>865</c:v>
                </c:pt>
                <c:pt idx="42">
                  <c:v>865.25</c:v>
                </c:pt>
                <c:pt idx="43">
                  <c:v>869.75</c:v>
                </c:pt>
                <c:pt idx="44">
                  <c:v>869.75</c:v>
                </c:pt>
                <c:pt idx="45">
                  <c:v>870.75</c:v>
                </c:pt>
                <c:pt idx="46">
                  <c:v>871</c:v>
                </c:pt>
                <c:pt idx="47">
                  <c:v>869.75</c:v>
                </c:pt>
                <c:pt idx="48">
                  <c:v>861.5</c:v>
                </c:pt>
                <c:pt idx="49">
                  <c:v>869.5</c:v>
                </c:pt>
                <c:pt idx="50">
                  <c:v>870</c:v>
                </c:pt>
                <c:pt idx="51">
                  <c:v>858.5</c:v>
                </c:pt>
                <c:pt idx="52">
                  <c:v>854.25</c:v>
                </c:pt>
                <c:pt idx="53">
                  <c:v>854.5</c:v>
                </c:pt>
                <c:pt idx="54">
                  <c:v>840.5</c:v>
                </c:pt>
                <c:pt idx="55">
                  <c:v>839</c:v>
                </c:pt>
                <c:pt idx="56">
                  <c:v>838.25</c:v>
                </c:pt>
                <c:pt idx="57">
                  <c:v>836</c:v>
                </c:pt>
                <c:pt idx="58">
                  <c:v>839.5</c:v>
                </c:pt>
                <c:pt idx="59">
                  <c:v>839</c:v>
                </c:pt>
                <c:pt idx="60">
                  <c:v>827</c:v>
                </c:pt>
                <c:pt idx="61">
                  <c:v>825.5</c:v>
                </c:pt>
                <c:pt idx="62">
                  <c:v>817</c:v>
                </c:pt>
                <c:pt idx="63">
                  <c:v>814.75</c:v>
                </c:pt>
                <c:pt idx="64">
                  <c:v>809.75</c:v>
                </c:pt>
                <c:pt idx="65">
                  <c:v>816.5</c:v>
                </c:pt>
                <c:pt idx="66">
                  <c:v>815.25</c:v>
                </c:pt>
                <c:pt idx="67">
                  <c:v>818.5</c:v>
                </c:pt>
                <c:pt idx="68">
                  <c:v>809</c:v>
                </c:pt>
                <c:pt idx="69">
                  <c:v>811.75</c:v>
                </c:pt>
                <c:pt idx="70">
                  <c:v>789</c:v>
                </c:pt>
                <c:pt idx="71">
                  <c:v>783</c:v>
                </c:pt>
                <c:pt idx="72">
                  <c:v>785</c:v>
                </c:pt>
                <c:pt idx="73">
                  <c:v>784</c:v>
                </c:pt>
                <c:pt idx="74">
                  <c:v>776.75</c:v>
                </c:pt>
                <c:pt idx="75">
                  <c:v>773.75</c:v>
                </c:pt>
                <c:pt idx="76">
                  <c:v>768.5</c:v>
                </c:pt>
                <c:pt idx="77">
                  <c:v>765</c:v>
                </c:pt>
                <c:pt idx="78">
                  <c:v>750.75</c:v>
                </c:pt>
                <c:pt idx="79">
                  <c:v>735.25</c:v>
                </c:pt>
                <c:pt idx="80">
                  <c:v>728.5</c:v>
                </c:pt>
                <c:pt idx="81">
                  <c:v>739</c:v>
                </c:pt>
                <c:pt idx="82">
                  <c:v>735</c:v>
                </c:pt>
                <c:pt idx="83">
                  <c:v>740</c:v>
                </c:pt>
                <c:pt idx="84">
                  <c:v>746.5</c:v>
                </c:pt>
                <c:pt idx="85">
                  <c:v>747</c:v>
                </c:pt>
                <c:pt idx="86">
                  <c:v>741.25</c:v>
                </c:pt>
                <c:pt idx="87">
                  <c:v>743</c:v>
                </c:pt>
                <c:pt idx="88">
                  <c:v>745.5</c:v>
                </c:pt>
                <c:pt idx="89">
                  <c:v>761</c:v>
                </c:pt>
                <c:pt idx="90">
                  <c:v>751.5</c:v>
                </c:pt>
                <c:pt idx="91">
                  <c:v>745.75</c:v>
                </c:pt>
                <c:pt idx="92">
                  <c:v>750.75</c:v>
                </c:pt>
                <c:pt idx="93">
                  <c:v>730.5</c:v>
                </c:pt>
                <c:pt idx="94">
                  <c:v>733.5</c:v>
                </c:pt>
                <c:pt idx="95">
                  <c:v>729.5</c:v>
                </c:pt>
                <c:pt idx="96">
                  <c:v>744</c:v>
                </c:pt>
                <c:pt idx="97">
                  <c:v>745.75</c:v>
                </c:pt>
                <c:pt idx="98">
                  <c:v>728.25</c:v>
                </c:pt>
                <c:pt idx="99">
                  <c:v>733.25</c:v>
                </c:pt>
                <c:pt idx="100">
                  <c:v>710.75</c:v>
                </c:pt>
                <c:pt idx="101">
                  <c:v>703</c:v>
                </c:pt>
                <c:pt idx="102">
                  <c:v>704</c:v>
                </c:pt>
                <c:pt idx="103">
                  <c:v>705</c:v>
                </c:pt>
                <c:pt idx="104">
                  <c:v>704.25</c:v>
                </c:pt>
                <c:pt idx="105">
                  <c:v>700.5</c:v>
                </c:pt>
                <c:pt idx="106">
                  <c:v>709.75</c:v>
                </c:pt>
                <c:pt idx="107">
                  <c:v>712.25</c:v>
                </c:pt>
                <c:pt idx="108">
                  <c:v>699</c:v>
                </c:pt>
                <c:pt idx="109">
                  <c:v>699.25</c:v>
                </c:pt>
                <c:pt idx="110">
                  <c:v>646.5</c:v>
                </c:pt>
                <c:pt idx="111">
                  <c:v>662.25</c:v>
                </c:pt>
                <c:pt idx="112">
                  <c:v>649.75</c:v>
                </c:pt>
                <c:pt idx="113">
                  <c:v>645.5</c:v>
                </c:pt>
                <c:pt idx="114">
                  <c:v>638.5</c:v>
                </c:pt>
                <c:pt idx="115">
                  <c:v>626.75</c:v>
                </c:pt>
                <c:pt idx="116">
                  <c:v>623.5</c:v>
                </c:pt>
                <c:pt idx="117">
                  <c:v>607</c:v>
                </c:pt>
                <c:pt idx="118">
                  <c:v>609.5</c:v>
                </c:pt>
                <c:pt idx="119">
                  <c:v>587.25</c:v>
                </c:pt>
                <c:pt idx="120">
                  <c:v>586.75</c:v>
                </c:pt>
                <c:pt idx="121">
                  <c:v>573.5</c:v>
                </c:pt>
                <c:pt idx="122">
                  <c:v>563</c:v>
                </c:pt>
                <c:pt idx="123">
                  <c:v>556.75</c:v>
                </c:pt>
                <c:pt idx="124">
                  <c:v>554.75</c:v>
                </c:pt>
                <c:pt idx="125">
                  <c:v>551</c:v>
                </c:pt>
                <c:pt idx="126">
                  <c:v>554</c:v>
                </c:pt>
                <c:pt idx="127">
                  <c:v>552.75</c:v>
                </c:pt>
                <c:pt idx="128">
                  <c:v>556.25</c:v>
                </c:pt>
                <c:pt idx="129">
                  <c:v>549.5</c:v>
                </c:pt>
                <c:pt idx="130">
                  <c:v>538.75</c:v>
                </c:pt>
                <c:pt idx="131">
                  <c:v>527.25</c:v>
                </c:pt>
                <c:pt idx="132">
                  <c:v>516.75</c:v>
                </c:pt>
                <c:pt idx="133">
                  <c:v>515.75</c:v>
                </c:pt>
                <c:pt idx="134">
                  <c:v>497</c:v>
                </c:pt>
                <c:pt idx="135">
                  <c:v>491</c:v>
                </c:pt>
                <c:pt idx="136">
                  <c:v>479.75</c:v>
                </c:pt>
                <c:pt idx="137">
                  <c:v>482.5</c:v>
                </c:pt>
                <c:pt idx="138">
                  <c:v>473.75</c:v>
                </c:pt>
                <c:pt idx="139">
                  <c:v>466.5</c:v>
                </c:pt>
                <c:pt idx="140">
                  <c:v>453</c:v>
                </c:pt>
                <c:pt idx="141">
                  <c:v>453.75</c:v>
                </c:pt>
                <c:pt idx="142">
                  <c:v>467.75</c:v>
                </c:pt>
                <c:pt idx="143">
                  <c:v>468</c:v>
                </c:pt>
                <c:pt idx="144">
                  <c:v>467.25</c:v>
                </c:pt>
                <c:pt idx="145">
                  <c:v>468</c:v>
                </c:pt>
                <c:pt idx="146">
                  <c:v>464.75</c:v>
                </c:pt>
                <c:pt idx="147">
                  <c:v>468.25</c:v>
                </c:pt>
                <c:pt idx="148">
                  <c:v>469</c:v>
                </c:pt>
                <c:pt idx="149">
                  <c:v>467.75</c:v>
                </c:pt>
                <c:pt idx="150">
                  <c:v>469.5</c:v>
                </c:pt>
                <c:pt idx="151">
                  <c:v>471.25</c:v>
                </c:pt>
                <c:pt idx="152">
                  <c:v>466.5</c:v>
                </c:pt>
                <c:pt idx="153">
                  <c:v>471</c:v>
                </c:pt>
                <c:pt idx="154">
                  <c:v>508.75</c:v>
                </c:pt>
                <c:pt idx="155">
                  <c:v>532</c:v>
                </c:pt>
                <c:pt idx="156">
                  <c:v>531</c:v>
                </c:pt>
                <c:pt idx="157">
                  <c:v>537.5</c:v>
                </c:pt>
                <c:pt idx="158">
                  <c:v>545</c:v>
                </c:pt>
                <c:pt idx="159">
                  <c:v>559.25</c:v>
                </c:pt>
                <c:pt idx="160">
                  <c:v>547.5</c:v>
                </c:pt>
                <c:pt idx="161">
                  <c:v>538</c:v>
                </c:pt>
                <c:pt idx="162">
                  <c:v>555</c:v>
                </c:pt>
                <c:pt idx="163">
                  <c:v>576.25</c:v>
                </c:pt>
                <c:pt idx="164">
                  <c:v>577</c:v>
                </c:pt>
                <c:pt idx="165">
                  <c:v>568</c:v>
                </c:pt>
                <c:pt idx="166">
                  <c:v>568.5</c:v>
                </c:pt>
                <c:pt idx="167">
                  <c:v>558.5</c:v>
                </c:pt>
                <c:pt idx="168">
                  <c:v>569.5</c:v>
                </c:pt>
                <c:pt idx="169">
                  <c:v>563</c:v>
                </c:pt>
                <c:pt idx="170">
                  <c:v>562.5</c:v>
                </c:pt>
                <c:pt idx="171">
                  <c:v>562.25</c:v>
                </c:pt>
                <c:pt idx="172">
                  <c:v>567.5</c:v>
                </c:pt>
                <c:pt idx="173">
                  <c:v>574</c:v>
                </c:pt>
                <c:pt idx="174">
                  <c:v>565.5</c:v>
                </c:pt>
                <c:pt idx="175">
                  <c:v>569</c:v>
                </c:pt>
                <c:pt idx="176">
                  <c:v>558</c:v>
                </c:pt>
                <c:pt idx="177">
                  <c:v>562.5</c:v>
                </c:pt>
                <c:pt idx="178">
                  <c:v>560</c:v>
                </c:pt>
                <c:pt idx="179">
                  <c:v>551.5</c:v>
                </c:pt>
                <c:pt idx="180">
                  <c:v>533</c:v>
                </c:pt>
                <c:pt idx="181">
                  <c:v>531.75</c:v>
                </c:pt>
                <c:pt idx="182">
                  <c:v>526.25</c:v>
                </c:pt>
                <c:pt idx="183">
                  <c:v>510.5</c:v>
                </c:pt>
                <c:pt idx="184">
                  <c:v>497.25</c:v>
                </c:pt>
                <c:pt idx="185">
                  <c:v>495.75</c:v>
                </c:pt>
                <c:pt idx="186">
                  <c:v>505.5</c:v>
                </c:pt>
                <c:pt idx="187">
                  <c:v>507.5</c:v>
                </c:pt>
                <c:pt idx="188">
                  <c:v>512.75</c:v>
                </c:pt>
                <c:pt idx="189">
                  <c:v>515</c:v>
                </c:pt>
                <c:pt idx="190">
                  <c:v>511.25</c:v>
                </c:pt>
                <c:pt idx="191">
                  <c:v>513.5</c:v>
                </c:pt>
                <c:pt idx="192">
                  <c:v>535.5</c:v>
                </c:pt>
                <c:pt idx="193">
                  <c:v>530</c:v>
                </c:pt>
                <c:pt idx="194">
                  <c:v>514.75</c:v>
                </c:pt>
                <c:pt idx="195">
                  <c:v>515.75</c:v>
                </c:pt>
                <c:pt idx="196">
                  <c:v>522.25</c:v>
                </c:pt>
                <c:pt idx="197">
                  <c:v>508.25</c:v>
                </c:pt>
                <c:pt idx="198">
                  <c:v>530.25</c:v>
                </c:pt>
                <c:pt idx="199">
                  <c:v>519.75</c:v>
                </c:pt>
                <c:pt idx="200">
                  <c:v>517.5</c:v>
                </c:pt>
                <c:pt idx="201">
                  <c:v>529</c:v>
                </c:pt>
                <c:pt idx="202">
                  <c:v>533.5</c:v>
                </c:pt>
                <c:pt idx="203">
                  <c:v>536.75</c:v>
                </c:pt>
                <c:pt idx="204">
                  <c:v>551.5</c:v>
                </c:pt>
                <c:pt idx="205">
                  <c:v>563.25</c:v>
                </c:pt>
                <c:pt idx="206">
                  <c:v>568.5</c:v>
                </c:pt>
                <c:pt idx="207">
                  <c:v>564.75</c:v>
                </c:pt>
                <c:pt idx="208">
                  <c:v>561</c:v>
                </c:pt>
                <c:pt idx="209">
                  <c:v>562.25</c:v>
                </c:pt>
                <c:pt idx="210">
                  <c:v>578</c:v>
                </c:pt>
                <c:pt idx="211">
                  <c:v>578.75</c:v>
                </c:pt>
                <c:pt idx="212">
                  <c:v>576.75</c:v>
                </c:pt>
                <c:pt idx="213">
                  <c:v>578.25</c:v>
                </c:pt>
                <c:pt idx="214">
                  <c:v>585.5</c:v>
                </c:pt>
                <c:pt idx="215">
                  <c:v>590.5</c:v>
                </c:pt>
                <c:pt idx="216">
                  <c:v>593</c:v>
                </c:pt>
                <c:pt idx="217">
                  <c:v>615.5</c:v>
                </c:pt>
                <c:pt idx="218">
                  <c:v>616.75</c:v>
                </c:pt>
                <c:pt idx="219">
                  <c:v>601.25</c:v>
                </c:pt>
                <c:pt idx="220">
                  <c:v>591</c:v>
                </c:pt>
                <c:pt idx="221">
                  <c:v>585</c:v>
                </c:pt>
                <c:pt idx="222">
                  <c:v>603</c:v>
                </c:pt>
                <c:pt idx="223">
                  <c:v>610.25</c:v>
                </c:pt>
                <c:pt idx="224">
                  <c:v>610</c:v>
                </c:pt>
                <c:pt idx="225">
                  <c:v>606</c:v>
                </c:pt>
                <c:pt idx="226">
                  <c:v>603.5</c:v>
                </c:pt>
                <c:pt idx="227">
                  <c:v>588.25</c:v>
                </c:pt>
                <c:pt idx="228">
                  <c:v>586.5</c:v>
                </c:pt>
                <c:pt idx="229">
                  <c:v>604</c:v>
                </c:pt>
                <c:pt idx="230">
                  <c:v>594</c:v>
                </c:pt>
                <c:pt idx="231">
                  <c:v>578.75</c:v>
                </c:pt>
                <c:pt idx="232">
                  <c:v>570.75</c:v>
                </c:pt>
                <c:pt idx="233">
                  <c:v>564.5</c:v>
                </c:pt>
                <c:pt idx="234">
                  <c:v>588</c:v>
                </c:pt>
                <c:pt idx="235">
                  <c:v>584.5</c:v>
                </c:pt>
                <c:pt idx="236">
                  <c:v>591.5</c:v>
                </c:pt>
                <c:pt idx="237">
                  <c:v>580.25</c:v>
                </c:pt>
                <c:pt idx="238">
                  <c:v>562.5</c:v>
                </c:pt>
                <c:pt idx="239">
                  <c:v>562.25</c:v>
                </c:pt>
                <c:pt idx="240">
                  <c:v>567</c:v>
                </c:pt>
                <c:pt idx="241">
                  <c:v>582.75</c:v>
                </c:pt>
                <c:pt idx="242">
                  <c:v>589.75</c:v>
                </c:pt>
                <c:pt idx="243">
                  <c:v>584</c:v>
                </c:pt>
                <c:pt idx="244">
                  <c:v>579.75</c:v>
                </c:pt>
                <c:pt idx="245">
                  <c:v>570.75</c:v>
                </c:pt>
                <c:pt idx="246">
                  <c:v>573</c:v>
                </c:pt>
                <c:pt idx="247">
                  <c:v>580.25</c:v>
                </c:pt>
                <c:pt idx="248">
                  <c:v>582.5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32000"/>
        <c:axId val="35233792"/>
      </c:lineChart>
      <c:dateAx>
        <c:axId val="3523200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5233792"/>
        <c:crosses val="autoZero"/>
        <c:auto val="1"/>
        <c:lblOffset val="100"/>
        <c:baseTimeUnit val="days"/>
      </c:dateAx>
      <c:valAx>
        <c:axId val="352337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0" sourceLinked="1"/>
        <c:majorTickMark val="out"/>
        <c:minorTickMark val="none"/>
        <c:tickLblPos val="nextTo"/>
        <c:crossAx val="3523200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>
            <a:lvl1pPr defTabSz="952977">
              <a:defRPr sz="13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5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1" rIns="95263" bIns="47631" numCol="1" anchor="t" anchorCtr="0" compatLnSpc="1">
            <a:prstTxWarp prst="textNoShape">
              <a:avLst/>
            </a:prstTxWarp>
          </a:bodyPr>
          <a:lstStyle>
            <a:lvl1pPr algn="r" defTabSz="952977">
              <a:defRPr sz="13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1" rIns="95263" bIns="47631" numCol="1" anchor="b" anchorCtr="0" compatLnSpc="1">
            <a:prstTxWarp prst="textNoShape">
              <a:avLst/>
            </a:prstTxWarp>
          </a:bodyPr>
          <a:lstStyle>
            <a:lvl1pPr defTabSz="952977">
              <a:defRPr sz="1300">
                <a:latin typeface="Times New Roman" charset="0"/>
              </a:defRPr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5" y="9722309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3" tIns="47631" rIns="95263" bIns="47631" numCol="1" anchor="b" anchorCtr="0" compatLnSpc="1">
            <a:prstTxWarp prst="textNoShape">
              <a:avLst/>
            </a:prstTxWarp>
          </a:bodyPr>
          <a:lstStyle>
            <a:lvl1pPr algn="r" defTabSz="952977">
              <a:defRPr sz="1300">
                <a:latin typeface="Times New Roman" charset="0"/>
              </a:defRPr>
            </a:lvl1pPr>
          </a:lstStyle>
          <a:p>
            <a:fld id="{4ED49F75-1DE4-40D4-957E-60B84A0DBE1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663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8" y="0"/>
            <a:ext cx="3077137" cy="512304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116E652A-C36F-4D2D-8FDF-F0D8DA9D7EFA}" type="datetimeFigureOut">
              <a:rPr lang="en-US" smtClean="0"/>
              <a:pPr/>
              <a:t>6/25/2015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00" y="4861158"/>
            <a:ext cx="5680103" cy="4605821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0675"/>
            <a:ext cx="3077137" cy="512303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r>
              <a:rPr lang="ru-RU" smtClean="0"/>
              <a:t>Балтийский рынок бункеровки 2015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8" y="9720675"/>
            <a:ext cx="3077137" cy="512303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5F322AFE-9886-416A-8C8C-16DAF04DA1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99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2AFE-9886-416A-8C8C-16DAF04DA1F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1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36039-EA9E-48F7-8E49-983DD561621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632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A1B89-3167-4412-AE3D-0D63E849DF9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607C6-2F9E-465A-BE74-28E655351BD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m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2D1F-E3FA-4600-B7B7-E556829D41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426208" cy="8412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9291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17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632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69B0-0958-4C42-BD68-209462CA1C8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CCBC1-168F-4C8C-8358-0A5CB25442D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632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D063-8870-4050-A1D2-2E2B3CBE0B4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322D4-2E16-493E-A46A-ED22C39DFEC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632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A069E-ED07-4F53-86B3-2F2FB6AB0AB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98FC-7F15-468C-8DE4-D298B29A21E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3F85-3DA7-4DBC-8C06-26CA178A8D0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2C3A-A2E7-44D7-A136-2BAA598F21D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Балтийский рынок бункеровки 2015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C13CBC-C076-4454-9D52-60791487729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127000" dist="50800" dir="5400000" algn="ctr" rotWithShape="0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>
          <a:xfrm>
            <a:off x="457200" y="2636913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 userDrawn="1"/>
        </p:nvSpPr>
        <p:spPr>
          <a:xfrm>
            <a:off x="0" y="0"/>
            <a:ext cx="1259632" cy="620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902580" cy="6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in.com/" TargetMode="External"/><Relationship Id="rId2" Type="http://schemas.openxmlformats.org/officeDocument/2006/relationships/hyperlink" Target="mailto:anatoli.belov@bomin.e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rquard-bahls.com/" TargetMode="External"/><Relationship Id="rId4" Type="http://schemas.openxmlformats.org/officeDocument/2006/relationships/hyperlink" Target="http://www.mabanaft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83568" y="1988840"/>
            <a:ext cx="806489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Балтийский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рынок бункеровки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ожидалось и что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получилось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Анатолий Белов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000" dirty="0" smtClean="0">
                <a:latin typeface="Verdana" pitchFamily="34" charset="0"/>
              </a:rPr>
              <a:t>С.-Петербург</a:t>
            </a:r>
            <a:r>
              <a:rPr lang="de-DE" sz="2000" dirty="0" smtClean="0">
                <a:latin typeface="Verdana" pitchFamily="34" charset="0"/>
              </a:rPr>
              <a:t>, </a:t>
            </a:r>
            <a:r>
              <a:rPr lang="ru-RU" sz="2000" dirty="0" smtClean="0">
                <a:latin typeface="Verdana" pitchFamily="34" charset="0"/>
              </a:rPr>
              <a:t>25.06.2015</a:t>
            </a:r>
            <a:endParaRPr lang="de-DE" sz="2000" dirty="0" smtClean="0">
              <a:latin typeface="Verdana" pitchFamily="34" charset="0"/>
            </a:endParaRPr>
          </a:p>
          <a:p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0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06846" y="1412776"/>
            <a:ext cx="79371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175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26511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28600" eaLnBrk="0" hangingPunct="0"/>
            <a:endParaRPr lang="en-US" sz="180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" name="Legende mit Linie 2 48"/>
          <p:cNvSpPr/>
          <p:nvPr/>
        </p:nvSpPr>
        <p:spPr>
          <a:xfrm>
            <a:off x="5364088" y="3068960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39094"/>
              <a:gd name="adj4" fmla="val 10847"/>
              <a:gd name="adj5" fmla="val -47721"/>
              <a:gd name="adj6" fmla="val -68855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Hamburg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Legende mit Linie 2 50"/>
          <p:cNvSpPr/>
          <p:nvPr/>
        </p:nvSpPr>
        <p:spPr>
          <a:xfrm>
            <a:off x="3923928" y="3068960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44736"/>
              <a:gd name="adj6" fmla="val 148961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London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Legende mit Linie 2 51"/>
          <p:cNvSpPr/>
          <p:nvPr/>
        </p:nvSpPr>
        <p:spPr>
          <a:xfrm>
            <a:off x="4932040" y="3717032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248908"/>
              <a:gd name="adj6" fmla="val -36756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Madrid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Legende mit Linie 2 54"/>
          <p:cNvSpPr/>
          <p:nvPr/>
        </p:nvSpPr>
        <p:spPr>
          <a:xfrm>
            <a:off x="4139952" y="3789040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223834"/>
              <a:gd name="adj6" fmla="val 8987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Gibraltar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Legende mit Linie 2 55"/>
          <p:cNvSpPr/>
          <p:nvPr/>
        </p:nvSpPr>
        <p:spPr>
          <a:xfrm>
            <a:off x="1907704" y="4149080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265624"/>
              <a:gd name="adj6" fmla="val 192172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Houston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Legende mit Linie 2 56"/>
          <p:cNvSpPr/>
          <p:nvPr/>
        </p:nvSpPr>
        <p:spPr>
          <a:xfrm>
            <a:off x="5940152" y="2708920"/>
            <a:ext cx="576064" cy="170186"/>
          </a:xfrm>
          <a:prstGeom prst="borderCallout2">
            <a:avLst>
              <a:gd name="adj1" fmla="val 47408"/>
              <a:gd name="adj2" fmla="val -901"/>
              <a:gd name="adj3" fmla="val 39709"/>
              <a:gd name="adj4" fmla="val -22487"/>
              <a:gd name="adj5" fmla="val 95558"/>
              <a:gd name="adj6" fmla="val -11559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Tallinn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Legende mit Linie 2 57"/>
          <p:cNvSpPr/>
          <p:nvPr/>
        </p:nvSpPr>
        <p:spPr>
          <a:xfrm>
            <a:off x="4499992" y="2276872"/>
            <a:ext cx="648072" cy="170186"/>
          </a:xfrm>
          <a:prstGeom prst="borderCallout2">
            <a:avLst>
              <a:gd name="adj1" fmla="val 104123"/>
              <a:gd name="adj2" fmla="val 52892"/>
              <a:gd name="adj3" fmla="val 174033"/>
              <a:gd name="adj4" fmla="val 68343"/>
              <a:gd name="adj5" fmla="val 319431"/>
              <a:gd name="adj6" fmla="val 9448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Stockholm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Legende mit Linie 2 58"/>
          <p:cNvSpPr/>
          <p:nvPr/>
        </p:nvSpPr>
        <p:spPr>
          <a:xfrm>
            <a:off x="6516216" y="4509120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2077"/>
              <a:gd name="adj4" fmla="val 52822"/>
              <a:gd name="adj5" fmla="val -211894"/>
              <a:gd name="adj6" fmla="val 8282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Singapore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Legende mit Linie 2 59"/>
          <p:cNvSpPr/>
          <p:nvPr/>
        </p:nvSpPr>
        <p:spPr>
          <a:xfrm>
            <a:off x="7812360" y="3861048"/>
            <a:ext cx="648072" cy="170186"/>
          </a:xfrm>
          <a:prstGeom prst="borderCallout2">
            <a:avLst>
              <a:gd name="adj1" fmla="val -12291"/>
              <a:gd name="adj2" fmla="val 52892"/>
              <a:gd name="adj3" fmla="val -82675"/>
              <a:gd name="adj4" fmla="val 21605"/>
              <a:gd name="adj5" fmla="val -86525"/>
              <a:gd name="adj6" fmla="val -97956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Hong Kong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Legende mit Linie 2 60"/>
          <p:cNvSpPr/>
          <p:nvPr/>
        </p:nvSpPr>
        <p:spPr>
          <a:xfrm>
            <a:off x="4427984" y="4797152"/>
            <a:ext cx="576064" cy="216024"/>
          </a:xfrm>
          <a:prstGeom prst="borderCallout2">
            <a:avLst>
              <a:gd name="adj1" fmla="val 63900"/>
              <a:gd name="adj2" fmla="val -1077"/>
              <a:gd name="adj3" fmla="val 49302"/>
              <a:gd name="adj4" fmla="val -29895"/>
              <a:gd name="adj5" fmla="val 60025"/>
              <a:gd name="adj6" fmla="val -8225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Rio de Janeiro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Legende mit Linie 2 61"/>
          <p:cNvSpPr/>
          <p:nvPr/>
        </p:nvSpPr>
        <p:spPr>
          <a:xfrm>
            <a:off x="5796136" y="3356992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58795"/>
              <a:gd name="adj4" fmla="val 19842"/>
              <a:gd name="adj5" fmla="val -5931"/>
              <a:gd name="adj6" fmla="val -8737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Athens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Legende mit Linie 2 62"/>
          <p:cNvSpPr/>
          <p:nvPr/>
        </p:nvSpPr>
        <p:spPr>
          <a:xfrm>
            <a:off x="4355976" y="5301208"/>
            <a:ext cx="576064" cy="216024"/>
          </a:xfrm>
          <a:prstGeom prst="borderCallout2">
            <a:avLst>
              <a:gd name="adj1" fmla="val -1004"/>
              <a:gd name="adj2" fmla="val -3193"/>
              <a:gd name="adj3" fmla="val 7463"/>
              <a:gd name="adj4" fmla="val -33598"/>
              <a:gd name="adj5" fmla="val -46078"/>
              <a:gd name="adj6" fmla="val -13234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Buenos Aires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Legende mit Linie 2 63"/>
          <p:cNvSpPr/>
          <p:nvPr/>
        </p:nvSpPr>
        <p:spPr>
          <a:xfrm>
            <a:off x="5436096" y="4005064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196372"/>
              <a:gd name="adj6" fmla="val 89348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Dubai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Legende mit Linie 2 64"/>
          <p:cNvSpPr/>
          <p:nvPr/>
        </p:nvSpPr>
        <p:spPr>
          <a:xfrm>
            <a:off x="8028384" y="3501008"/>
            <a:ext cx="576064" cy="170186"/>
          </a:xfrm>
          <a:prstGeom prst="borderCallout2">
            <a:avLst>
              <a:gd name="adj1" fmla="val 53378"/>
              <a:gd name="adj2" fmla="val -901"/>
              <a:gd name="adj3" fmla="val 30754"/>
              <a:gd name="adj4" fmla="val -38360"/>
              <a:gd name="adj5" fmla="val 6009"/>
              <a:gd name="adj6" fmla="val -11559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Shanghai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Legende mit Linie 2 65"/>
          <p:cNvSpPr/>
          <p:nvPr/>
        </p:nvSpPr>
        <p:spPr>
          <a:xfrm>
            <a:off x="8244408" y="3284984"/>
            <a:ext cx="576064" cy="170186"/>
          </a:xfrm>
          <a:prstGeom prst="borderCallout2">
            <a:avLst>
              <a:gd name="adj1" fmla="val 53378"/>
              <a:gd name="adj2" fmla="val -901"/>
              <a:gd name="adj3" fmla="val 30754"/>
              <a:gd name="adj4" fmla="val -38360"/>
              <a:gd name="adj5" fmla="val 50783"/>
              <a:gd name="adj6" fmla="val -81201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Tokyo</a:t>
            </a:r>
          </a:p>
        </p:txBody>
      </p:sp>
      <p:sp>
        <p:nvSpPr>
          <p:cNvPr id="67" name="Legende mit Linie 2 66"/>
          <p:cNvSpPr/>
          <p:nvPr/>
        </p:nvSpPr>
        <p:spPr>
          <a:xfrm>
            <a:off x="5580112" y="2420888"/>
            <a:ext cx="576064" cy="170186"/>
          </a:xfrm>
          <a:prstGeom prst="borderCallout2">
            <a:avLst>
              <a:gd name="adj1" fmla="val 53378"/>
              <a:gd name="adj2" fmla="val -901"/>
              <a:gd name="adj3" fmla="val 30754"/>
              <a:gd name="adj4" fmla="val -38360"/>
              <a:gd name="adj5" fmla="val 307491"/>
              <a:gd name="adj6" fmla="val -90020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Rostock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Legende mit Linie 2 67"/>
          <p:cNvSpPr/>
          <p:nvPr/>
        </p:nvSpPr>
        <p:spPr>
          <a:xfrm>
            <a:off x="6588224" y="3212976"/>
            <a:ext cx="576064" cy="170186"/>
          </a:xfrm>
          <a:prstGeom prst="borderCallout2">
            <a:avLst>
              <a:gd name="adj1" fmla="val 44423"/>
              <a:gd name="adj2" fmla="val 102275"/>
              <a:gd name="adj3" fmla="val 90453"/>
              <a:gd name="adj4" fmla="val 129191"/>
              <a:gd name="adj5" fmla="val 107498"/>
              <a:gd name="adj6" fmla="val 156016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Seoul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Legende mit Linie 2 68"/>
          <p:cNvSpPr/>
          <p:nvPr/>
        </p:nvSpPr>
        <p:spPr>
          <a:xfrm>
            <a:off x="6588224" y="3501008"/>
            <a:ext cx="576064" cy="170186"/>
          </a:xfrm>
          <a:prstGeom prst="borderCallout2">
            <a:avLst>
              <a:gd name="adj1" fmla="val 44423"/>
              <a:gd name="adj2" fmla="val 102275"/>
              <a:gd name="adj3" fmla="val 90453"/>
              <a:gd name="adj4" fmla="val 129191"/>
              <a:gd name="adj5" fmla="val 104513"/>
              <a:gd name="adj6" fmla="val 13132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Taipeh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Legende mit Linie 2 69"/>
          <p:cNvSpPr/>
          <p:nvPr/>
        </p:nvSpPr>
        <p:spPr>
          <a:xfrm>
            <a:off x="5724128" y="4293096"/>
            <a:ext cx="576064" cy="170186"/>
          </a:xfrm>
          <a:prstGeom prst="borderCallout2">
            <a:avLst>
              <a:gd name="adj1" fmla="val 44423"/>
              <a:gd name="adj2" fmla="val 102275"/>
              <a:gd name="adj3" fmla="val -34916"/>
              <a:gd name="adj4" fmla="val 111554"/>
              <a:gd name="adj5" fmla="val -308011"/>
              <a:gd name="adj6" fmla="val 10680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Mumbai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Legende mit Linie 2 71"/>
          <p:cNvSpPr/>
          <p:nvPr/>
        </p:nvSpPr>
        <p:spPr>
          <a:xfrm>
            <a:off x="2195736" y="4941168"/>
            <a:ext cx="648072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269206"/>
              <a:gd name="adj6" fmla="val 147641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Guayaquil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Legende mit Linie 2 72"/>
          <p:cNvSpPr/>
          <p:nvPr/>
        </p:nvSpPr>
        <p:spPr>
          <a:xfrm>
            <a:off x="2483768" y="5229200"/>
            <a:ext cx="504056" cy="170186"/>
          </a:xfrm>
          <a:prstGeom prst="borderCallout2">
            <a:avLst>
              <a:gd name="adj1" fmla="val -1545"/>
              <a:gd name="adj2" fmla="val 95221"/>
              <a:gd name="adj3" fmla="val -89242"/>
              <a:gd name="adj4" fmla="val 94799"/>
              <a:gd name="adj5" fmla="val -337263"/>
              <a:gd name="adj6" fmla="val 14206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Lima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Legende mit Linie 2 73"/>
          <p:cNvSpPr/>
          <p:nvPr/>
        </p:nvSpPr>
        <p:spPr>
          <a:xfrm>
            <a:off x="4572000" y="4293096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362337"/>
              <a:gd name="adj6" fmla="val 242998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Fujairah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Legende mit Linie 2 74"/>
          <p:cNvSpPr/>
          <p:nvPr/>
        </p:nvSpPr>
        <p:spPr>
          <a:xfrm>
            <a:off x="3635896" y="3573016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44736"/>
              <a:gd name="adj6" fmla="val 152312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Palmas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Legende mit Linie 2 75"/>
          <p:cNvSpPr/>
          <p:nvPr/>
        </p:nvSpPr>
        <p:spPr>
          <a:xfrm>
            <a:off x="3491880" y="2852936"/>
            <a:ext cx="576064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69887"/>
              <a:gd name="adj6" fmla="val 22409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Beverley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Legende mit Linie 2 76"/>
          <p:cNvSpPr/>
          <p:nvPr/>
        </p:nvSpPr>
        <p:spPr>
          <a:xfrm>
            <a:off x="4283968" y="3573016"/>
            <a:ext cx="576064" cy="170186"/>
          </a:xfrm>
          <a:prstGeom prst="borderCallout2">
            <a:avLst>
              <a:gd name="adj1" fmla="val -8709"/>
              <a:gd name="adj2" fmla="val 21145"/>
              <a:gd name="adj3" fmla="val -46259"/>
              <a:gd name="adj4" fmla="val 50001"/>
              <a:gd name="adj5" fmla="val -98465"/>
              <a:gd name="adj6" fmla="val 63246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Ceuta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Legende mit Linie 2 77"/>
          <p:cNvSpPr/>
          <p:nvPr/>
        </p:nvSpPr>
        <p:spPr>
          <a:xfrm>
            <a:off x="5364088" y="1988840"/>
            <a:ext cx="576064" cy="170186"/>
          </a:xfrm>
          <a:prstGeom prst="borderCallout2">
            <a:avLst>
              <a:gd name="adj1" fmla="val 47408"/>
              <a:gd name="adj2" fmla="val -901"/>
              <a:gd name="adj3" fmla="val 39709"/>
              <a:gd name="adj4" fmla="val -22487"/>
              <a:gd name="adj5" fmla="val 525394"/>
              <a:gd name="adj6" fmla="val -25645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Riga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Legende mit Linie 2 78"/>
          <p:cNvSpPr/>
          <p:nvPr/>
        </p:nvSpPr>
        <p:spPr>
          <a:xfrm>
            <a:off x="3995936" y="2492896"/>
            <a:ext cx="720080" cy="170186"/>
          </a:xfrm>
          <a:prstGeom prst="borderCallout2">
            <a:avLst>
              <a:gd name="adj1" fmla="val 104123"/>
              <a:gd name="adj2" fmla="val 52892"/>
              <a:gd name="adj3" fmla="val 174033"/>
              <a:gd name="adj4" fmla="val 68343"/>
              <a:gd name="adj5" fmla="val 244210"/>
              <a:gd name="adj6" fmla="val 139070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Copenhagen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Legende mit Linie 2 79"/>
          <p:cNvSpPr/>
          <p:nvPr/>
        </p:nvSpPr>
        <p:spPr>
          <a:xfrm>
            <a:off x="3419872" y="3284984"/>
            <a:ext cx="576064" cy="170186"/>
          </a:xfrm>
          <a:prstGeom prst="borderCallout2">
            <a:avLst>
              <a:gd name="adj1" fmla="val 37856"/>
              <a:gd name="adj2" fmla="val 99454"/>
              <a:gd name="adj3" fmla="val 18217"/>
              <a:gd name="adj4" fmla="val 143124"/>
              <a:gd name="adj5" fmla="val 8993"/>
              <a:gd name="adj6" fmla="val 23679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Valencia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4" name="Interaktive Schaltfläche: Start 83">
            <a:hlinkClick r:id="" action="ppaction://noaction" highlightClick="1"/>
          </p:cNvPr>
          <p:cNvSpPr/>
          <p:nvPr/>
        </p:nvSpPr>
        <p:spPr>
          <a:xfrm>
            <a:off x="4427984" y="2204864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Interaktive Schaltfläche: Start 84">
            <a:hlinkClick r:id="" action="ppaction://noaction" highlightClick="1"/>
          </p:cNvPr>
          <p:cNvSpPr/>
          <p:nvPr/>
        </p:nvSpPr>
        <p:spPr>
          <a:xfrm>
            <a:off x="1835696" y="407707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Interaktive Schaltfläche: Start 86">
            <a:hlinkClick r:id="" action="ppaction://noaction" highlightClick="1"/>
          </p:cNvPr>
          <p:cNvSpPr/>
          <p:nvPr/>
        </p:nvSpPr>
        <p:spPr>
          <a:xfrm>
            <a:off x="2123728" y="4869160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Interaktive Schaltfläche: Start 87">
            <a:hlinkClick r:id="" action="ppaction://noaction" highlightClick="1"/>
          </p:cNvPr>
          <p:cNvSpPr/>
          <p:nvPr/>
        </p:nvSpPr>
        <p:spPr>
          <a:xfrm>
            <a:off x="2411760" y="515719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Interaktive Schaltfläche: Start 88">
            <a:hlinkClick r:id="" action="ppaction://noaction" highlightClick="1"/>
          </p:cNvPr>
          <p:cNvSpPr/>
          <p:nvPr/>
        </p:nvSpPr>
        <p:spPr>
          <a:xfrm>
            <a:off x="3419872" y="278092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Interaktive Schaltfläche: Start 89">
            <a:hlinkClick r:id="" action="ppaction://noaction" highlightClick="1"/>
          </p:cNvPr>
          <p:cNvSpPr/>
          <p:nvPr/>
        </p:nvSpPr>
        <p:spPr>
          <a:xfrm>
            <a:off x="3923928" y="242088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Interaktive Schaltfläche: Start 91">
            <a:hlinkClick r:id="" action="ppaction://noaction" highlightClick="1"/>
          </p:cNvPr>
          <p:cNvSpPr/>
          <p:nvPr/>
        </p:nvSpPr>
        <p:spPr>
          <a:xfrm>
            <a:off x="3347864" y="3212976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Interaktive Schaltfläche: Start 92">
            <a:hlinkClick r:id="" action="ppaction://noaction" highlightClick="1"/>
          </p:cNvPr>
          <p:cNvSpPr/>
          <p:nvPr/>
        </p:nvSpPr>
        <p:spPr>
          <a:xfrm>
            <a:off x="3851920" y="299695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Interaktive Schaltfläche: Start 93">
            <a:hlinkClick r:id="" action="ppaction://noaction" highlightClick="1"/>
          </p:cNvPr>
          <p:cNvSpPr/>
          <p:nvPr/>
        </p:nvSpPr>
        <p:spPr>
          <a:xfrm>
            <a:off x="3563888" y="350100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Interaktive Schaltfläche: Start 95">
            <a:hlinkClick r:id="" action="ppaction://noaction" highlightClick="1"/>
          </p:cNvPr>
          <p:cNvSpPr/>
          <p:nvPr/>
        </p:nvSpPr>
        <p:spPr>
          <a:xfrm>
            <a:off x="4067944" y="371703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Interaktive Schaltfläche: Start 96">
            <a:hlinkClick r:id="" action="ppaction://noaction" highlightClick="1"/>
          </p:cNvPr>
          <p:cNvSpPr/>
          <p:nvPr/>
        </p:nvSpPr>
        <p:spPr>
          <a:xfrm>
            <a:off x="4211960" y="350100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Interaktive Schaltfläche: Start 97">
            <a:hlinkClick r:id="" action="ppaction://noaction" highlightClick="1"/>
          </p:cNvPr>
          <p:cNvSpPr/>
          <p:nvPr/>
        </p:nvSpPr>
        <p:spPr>
          <a:xfrm>
            <a:off x="4860032" y="3645024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Interaktive Schaltfläche: Start 98">
            <a:hlinkClick r:id="" action="ppaction://noaction" highlightClick="1"/>
          </p:cNvPr>
          <p:cNvSpPr/>
          <p:nvPr/>
        </p:nvSpPr>
        <p:spPr>
          <a:xfrm>
            <a:off x="4283968" y="5229200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Interaktive Schaltfläche: Start 99">
            <a:hlinkClick r:id="" action="ppaction://noaction" highlightClick="1"/>
          </p:cNvPr>
          <p:cNvSpPr/>
          <p:nvPr/>
        </p:nvSpPr>
        <p:spPr>
          <a:xfrm>
            <a:off x="4355976" y="4725144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Interaktive Schaltfläche: Start 100">
            <a:hlinkClick r:id="" action="ppaction://noaction" highlightClick="1"/>
          </p:cNvPr>
          <p:cNvSpPr/>
          <p:nvPr/>
        </p:nvSpPr>
        <p:spPr>
          <a:xfrm>
            <a:off x="5364088" y="3933056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Interaktive Schaltfläche: Start 101">
            <a:hlinkClick r:id="" action="ppaction://noaction" highlightClick="1"/>
          </p:cNvPr>
          <p:cNvSpPr/>
          <p:nvPr/>
        </p:nvSpPr>
        <p:spPr>
          <a:xfrm>
            <a:off x="5652120" y="422108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Interaktive Schaltfläche: Start 102">
            <a:hlinkClick r:id="" action="ppaction://noaction" highlightClick="1"/>
          </p:cNvPr>
          <p:cNvSpPr/>
          <p:nvPr/>
        </p:nvSpPr>
        <p:spPr>
          <a:xfrm>
            <a:off x="5292080" y="299695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Interaktive Schaltfläche: Start 103">
            <a:hlinkClick r:id="" action="ppaction://noaction" highlightClick="1"/>
          </p:cNvPr>
          <p:cNvSpPr/>
          <p:nvPr/>
        </p:nvSpPr>
        <p:spPr>
          <a:xfrm>
            <a:off x="5508104" y="2348880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Interaktive Schaltfläche: Start 104">
            <a:hlinkClick r:id="" action="ppaction://noaction" highlightClick="1"/>
          </p:cNvPr>
          <p:cNvSpPr/>
          <p:nvPr/>
        </p:nvSpPr>
        <p:spPr>
          <a:xfrm>
            <a:off x="5868144" y="263691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Interaktive Schaltfläche: Start 105">
            <a:hlinkClick r:id="" action="ppaction://noaction" highlightClick="1"/>
          </p:cNvPr>
          <p:cNvSpPr/>
          <p:nvPr/>
        </p:nvSpPr>
        <p:spPr>
          <a:xfrm>
            <a:off x="5292080" y="191683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Interaktive Schaltfläche: Start 106">
            <a:hlinkClick r:id="" action="ppaction://noaction" highlightClick="1"/>
          </p:cNvPr>
          <p:cNvSpPr/>
          <p:nvPr/>
        </p:nvSpPr>
        <p:spPr>
          <a:xfrm>
            <a:off x="5724128" y="3284984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Interaktive Schaltfläche: Start 107">
            <a:hlinkClick r:id="" action="ppaction://noaction" highlightClick="1"/>
          </p:cNvPr>
          <p:cNvSpPr/>
          <p:nvPr/>
        </p:nvSpPr>
        <p:spPr>
          <a:xfrm>
            <a:off x="6516216" y="314096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Interaktive Schaltfläche: Start 108">
            <a:hlinkClick r:id="" action="ppaction://noaction" highlightClick="1"/>
          </p:cNvPr>
          <p:cNvSpPr/>
          <p:nvPr/>
        </p:nvSpPr>
        <p:spPr>
          <a:xfrm>
            <a:off x="6516216" y="3429000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Interaktive Schaltfläche: Start 109">
            <a:hlinkClick r:id="" action="ppaction://noaction" highlightClick="1"/>
          </p:cNvPr>
          <p:cNvSpPr/>
          <p:nvPr/>
        </p:nvSpPr>
        <p:spPr>
          <a:xfrm>
            <a:off x="7740352" y="3789040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Interaktive Schaltfläche: Start 110">
            <a:hlinkClick r:id="" action="ppaction://noaction" highlightClick="1"/>
          </p:cNvPr>
          <p:cNvSpPr/>
          <p:nvPr/>
        </p:nvSpPr>
        <p:spPr>
          <a:xfrm>
            <a:off x="6444208" y="4437112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Interaktive Schaltfläche: Start 111">
            <a:hlinkClick r:id="" action="ppaction://noaction" highlightClick="1"/>
          </p:cNvPr>
          <p:cNvSpPr/>
          <p:nvPr/>
        </p:nvSpPr>
        <p:spPr>
          <a:xfrm>
            <a:off x="4499992" y="4221088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Interaktive Schaltfläche: Start 112">
            <a:hlinkClick r:id="" action="ppaction://noaction" highlightClick="1"/>
          </p:cNvPr>
          <p:cNvSpPr/>
          <p:nvPr/>
        </p:nvSpPr>
        <p:spPr>
          <a:xfrm>
            <a:off x="7956376" y="3429000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Interaktive Schaltfläche: Start 113">
            <a:hlinkClick r:id="" action="ppaction://noaction" highlightClick="1"/>
          </p:cNvPr>
          <p:cNvSpPr/>
          <p:nvPr/>
        </p:nvSpPr>
        <p:spPr>
          <a:xfrm>
            <a:off x="8172400" y="3212976"/>
            <a:ext cx="144016" cy="144016"/>
          </a:xfrm>
          <a:prstGeom prst="actionButtonHom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71" name="Textfeld 10"/>
          <p:cNvSpPr txBox="1"/>
          <p:nvPr/>
        </p:nvSpPr>
        <p:spPr>
          <a:xfrm>
            <a:off x="1907704" y="908720"/>
            <a:ext cx="649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 cover with our offices all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8FC-7F15-468C-8DE4-D298B29A21EE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12804" y="1772816"/>
            <a:ext cx="6608862" cy="3826260"/>
            <a:chOff x="179512" y="548680"/>
            <a:chExt cx="8676456" cy="56599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48680"/>
              <a:ext cx="8676456" cy="56599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680" y="2349803"/>
              <a:ext cx="415384" cy="21510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453" y="2283506"/>
              <a:ext cx="415384" cy="21510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005066"/>
              <a:ext cx="415384" cy="21510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4869162"/>
              <a:ext cx="415384" cy="21510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08" y="5877274"/>
              <a:ext cx="415384" cy="215102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438" y="3853299"/>
              <a:ext cx="737498" cy="73422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3627187" y="2636913"/>
              <a:ext cx="0" cy="1152128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067945" y="4112617"/>
              <a:ext cx="1512168" cy="107553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475656" y="4293096"/>
              <a:ext cx="1728192" cy="683615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691680" y="940658"/>
            <a:ext cx="625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We dynamically develop in</a:t>
            </a:r>
            <a:r>
              <a:rPr lang="et-EE" sz="2000" b="1" dirty="0" smtClean="0"/>
              <a:t> </a:t>
            </a:r>
            <a:r>
              <a:rPr lang="et-EE" sz="2000" b="1" dirty="0" err="1" smtClean="0"/>
              <a:t>the</a:t>
            </a:r>
            <a:r>
              <a:rPr lang="et-EE" sz="2000" b="1" dirty="0" smtClean="0"/>
              <a:t> </a:t>
            </a:r>
            <a:r>
              <a:rPr lang="en-US" sz="2000" b="1" dirty="0" smtClean="0"/>
              <a:t>Baltic</a:t>
            </a:r>
            <a:r>
              <a:rPr lang="et-EE" sz="2000" b="1" dirty="0" smtClean="0"/>
              <a:t>s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8FC-7F15-468C-8DE4-D298B29A21E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1" y="4509120"/>
            <a:ext cx="49688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/>
              <a:t>P</a:t>
            </a:r>
            <a:r>
              <a:rPr lang="et-EE" sz="1000" dirty="0"/>
              <a:t>ärnu mnt.21, 10141 Tallinn, Estonia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Tel. +372 6811550 Fax +372 6811551</a:t>
            </a:r>
          </a:p>
          <a:p>
            <a:pPr>
              <a:defRPr/>
            </a:pPr>
            <a:r>
              <a:rPr lang="en-US" sz="1000" dirty="0"/>
              <a:t>E-mail </a:t>
            </a:r>
            <a:r>
              <a:rPr lang="et-EE" sz="1000" dirty="0" err="1" smtClean="0">
                <a:solidFill>
                  <a:schemeClr val="accent6">
                    <a:lumMod val="10000"/>
                  </a:schemeClr>
                </a:solidFill>
                <a:hlinkClick r:id="rId2"/>
              </a:rPr>
              <a:t>anatoli.belov</a:t>
            </a:r>
            <a:r>
              <a:rPr lang="en-US" sz="1000" dirty="0" smtClean="0">
                <a:solidFill>
                  <a:schemeClr val="accent6">
                    <a:lumMod val="10000"/>
                  </a:schemeClr>
                </a:solidFill>
                <a:hlinkClick r:id="rId2"/>
              </a:rPr>
              <a:t>@bomin.ee</a:t>
            </a:r>
            <a:r>
              <a:rPr lang="en-US" sz="1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000" dirty="0" smtClean="0"/>
              <a:t>Bomin webpage: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t-EE" sz="1000" dirty="0" smtClean="0">
                <a:solidFill>
                  <a:srgbClr val="0000FF"/>
                </a:solidFill>
                <a:hlinkClick r:id="rId3"/>
              </a:rPr>
              <a:t>www.bomin.com</a:t>
            </a:r>
            <a:r>
              <a:rPr lang="et-EE" sz="1000" dirty="0" smtClean="0">
                <a:solidFill>
                  <a:srgbClr val="0000FF"/>
                </a:solidFill>
              </a:rPr>
              <a:t> </a:t>
            </a:r>
          </a:p>
          <a:p>
            <a:pPr>
              <a:defRPr/>
            </a:pPr>
            <a:r>
              <a:rPr lang="en-US" sz="1000" dirty="0" smtClean="0"/>
              <a:t>Mabanaft AG webpage</a:t>
            </a:r>
            <a:r>
              <a:rPr lang="en-US" sz="1000" dirty="0"/>
              <a:t>: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t-EE" sz="10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www.mabanaft.de</a:t>
            </a:r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000" dirty="0"/>
              <a:t>Marquard &amp; Bahls AG webpage: </a:t>
            </a:r>
            <a:r>
              <a:rPr lang="et-EE" sz="1000" dirty="0" err="1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www</a:t>
            </a:r>
            <a:r>
              <a:rPr lang="et-EE" sz="10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marquard-bahls.com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t-EE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3568" y="278092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8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6321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Бункерный рынок Северо-Западной Европы</a:t>
            </a:r>
            <a:r>
              <a:rPr lang="en-US" sz="2000" b="1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rgbClr val="3366FF"/>
                </a:solidFill>
              </a:rPr>
              <a:t>(</a:t>
            </a:r>
            <a:r>
              <a:rPr lang="ru-RU" sz="1800" dirty="0" smtClean="0">
                <a:solidFill>
                  <a:srgbClr val="3366FF"/>
                </a:solidFill>
              </a:rPr>
              <a:t>Статус Июнь 2014)</a:t>
            </a:r>
            <a:endParaRPr lang="en-US" sz="1800" dirty="0">
              <a:solidFill>
                <a:srgbClr val="33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8" y="1600200"/>
            <a:ext cx="8075844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971600" y="5445224"/>
            <a:ext cx="3888432" cy="648072"/>
          </a:xfrm>
          <a:prstGeom prst="wedgeRectCallout">
            <a:avLst>
              <a:gd name="adj1" fmla="val -58879"/>
              <a:gd name="adj2" fmla="val -40741"/>
            </a:avLst>
          </a:prstGeom>
          <a:noFill/>
          <a:ln w="15875">
            <a:solidFill>
              <a:srgbClr val="33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6512" y="5158933"/>
            <a:ext cx="7521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!!!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393378"/>
              </p:ext>
            </p:extLst>
          </p:nvPr>
        </p:nvGraphicFramePr>
        <p:xfrm>
          <a:off x="4716016" y="1556792"/>
          <a:ext cx="42484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37592"/>
            <a:ext cx="7772400" cy="94719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Бункерный рынок Северо-Западной </a:t>
            </a:r>
            <a:r>
              <a:rPr lang="ru-RU" sz="2000" b="1" dirty="0" smtClean="0"/>
              <a:t>Европы</a:t>
            </a:r>
            <a:r>
              <a:rPr lang="ru-RU" sz="20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>
                <a:solidFill>
                  <a:srgbClr val="3366FF"/>
                </a:solidFill>
              </a:rPr>
              <a:t>С</a:t>
            </a:r>
            <a:r>
              <a:rPr lang="ru-RU" sz="1800" dirty="0" smtClean="0">
                <a:solidFill>
                  <a:srgbClr val="3366FF"/>
                </a:solidFill>
              </a:rPr>
              <a:t>равнение План-Факт</a:t>
            </a:r>
            <a:endParaRPr lang="en-US" sz="1800" dirty="0">
              <a:solidFill>
                <a:srgbClr val="3366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651880"/>
              </p:ext>
            </p:extLst>
          </p:nvPr>
        </p:nvGraphicFramePr>
        <p:xfrm>
          <a:off x="107504" y="1628800"/>
          <a:ext cx="4330824" cy="370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1265113" cy="1130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3568" y="50851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отличии от прогнозов, мазут</a:t>
            </a:r>
            <a:r>
              <a:rPr lang="et-EE" sz="1600" b="1" dirty="0" smtClean="0"/>
              <a:t> c</a:t>
            </a:r>
            <a:r>
              <a:rPr lang="ru-RU" sz="1600" b="1" dirty="0" smtClean="0"/>
              <a:t> серой 0,1% (</a:t>
            </a:r>
            <a:r>
              <a:rPr lang="et-EE" sz="1600" b="1" dirty="0" smtClean="0"/>
              <a:t>ULSFO</a:t>
            </a:r>
            <a:r>
              <a:rPr lang="ru-RU" sz="1600" b="1" dirty="0" smtClean="0"/>
              <a:t>) имеется в наличии в большинстве портов Балтийского Моря, тем не менее судовладельцы предпочитают использовать морское дизельное топливо (</a:t>
            </a:r>
            <a:r>
              <a:rPr lang="et-EE" sz="1600" b="1" dirty="0" smtClean="0"/>
              <a:t>MGO</a:t>
            </a:r>
            <a:r>
              <a:rPr lang="ru-RU" sz="1600" b="1" dirty="0" smtClean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3</a:t>
            </a:fld>
            <a:endParaRPr lang="de-DE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76256" y="2204864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2320" y="207188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ULSFO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23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93576"/>
            <a:ext cx="6705523" cy="731168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Наличие мазута с серой 0,1%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(</a:t>
            </a:r>
            <a:r>
              <a:rPr lang="et-EE" sz="2000" b="1" dirty="0" smtClean="0"/>
              <a:t>ULSFO) </a:t>
            </a:r>
            <a:r>
              <a:rPr lang="ru-RU" sz="2000" b="1" dirty="0" smtClean="0"/>
              <a:t>в портах Балтийского моря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7" y="1363305"/>
            <a:ext cx="6560589" cy="39455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71010"/>
            <a:ext cx="377064" cy="188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43" y="1399136"/>
            <a:ext cx="303284" cy="303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9" y="1493729"/>
            <a:ext cx="576064" cy="145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64" y="2202817"/>
            <a:ext cx="461963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9" y="3758999"/>
            <a:ext cx="512235" cy="1848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70" y="3968010"/>
            <a:ext cx="325638" cy="3156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08" y="3275432"/>
            <a:ext cx="718180" cy="99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60" y="2993592"/>
            <a:ext cx="398421" cy="1942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47" y="2191705"/>
            <a:ext cx="377064" cy="188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78" y="3745442"/>
            <a:ext cx="377064" cy="1888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18" y="1543152"/>
            <a:ext cx="594510" cy="1592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65" y="1945535"/>
            <a:ext cx="461963" cy="228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41168"/>
            <a:ext cx="594510" cy="1592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14949" y="2890667"/>
            <a:ext cx="4644516" cy="4001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Дисконт к цене </a:t>
            </a:r>
            <a:r>
              <a:rPr lang="et-EE" sz="2000" b="1" dirty="0" smtClean="0"/>
              <a:t>MGO </a:t>
            </a:r>
            <a:r>
              <a:rPr lang="ru-RU" sz="2000" b="1" dirty="0" smtClean="0"/>
              <a:t>от 50</a:t>
            </a:r>
            <a:r>
              <a:rPr lang="en-US" sz="2000" b="1" dirty="0" smtClean="0"/>
              <a:t>$</a:t>
            </a:r>
            <a:r>
              <a:rPr lang="ru-RU" sz="2000" b="1" dirty="0" smtClean="0"/>
              <a:t> до 100</a:t>
            </a:r>
            <a:r>
              <a:rPr lang="en-US" sz="2000" b="1" dirty="0"/>
              <a:t>$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552" y="5436513"/>
            <a:ext cx="758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Суммарная потеря от недоиспользования мазута</a:t>
            </a:r>
            <a:r>
              <a:rPr lang="et-EE" sz="1600" b="1" dirty="0" smtClean="0"/>
              <a:t> </a:t>
            </a:r>
            <a:r>
              <a:rPr lang="et-EE" sz="1600" b="1" dirty="0"/>
              <a:t>c</a:t>
            </a:r>
            <a:r>
              <a:rPr lang="ru-RU" sz="1600" b="1" dirty="0"/>
              <a:t> серой 0,1% (</a:t>
            </a:r>
            <a:r>
              <a:rPr lang="et-EE" sz="1600" b="1" dirty="0"/>
              <a:t>ULSFO</a:t>
            </a:r>
            <a:r>
              <a:rPr lang="ru-RU" sz="1600" b="1" dirty="0"/>
              <a:t>)</a:t>
            </a:r>
            <a:r>
              <a:rPr lang="ru-RU" sz="1600" b="1" dirty="0" smtClean="0"/>
              <a:t> в регионе Балтийского моря может исчисляться суммой 200-300 млн </a:t>
            </a:r>
            <a:r>
              <a:rPr lang="en-US" sz="1600" b="1" dirty="0" smtClean="0"/>
              <a:t>$</a:t>
            </a:r>
            <a:endParaRPr lang="ru-RU" sz="1600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8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18654"/>
            <a:ext cx="5112568" cy="77809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Глобальный </a:t>
            </a:r>
            <a:r>
              <a:rPr lang="ru-RU" sz="2000" b="1" dirty="0"/>
              <a:t>б</a:t>
            </a:r>
            <a:r>
              <a:rPr lang="ru-RU" sz="2000" b="1" dirty="0" smtClean="0"/>
              <a:t>аланс и потенциальный </a:t>
            </a:r>
            <a:br>
              <a:rPr lang="ru-RU" sz="2000" b="1" dirty="0" smtClean="0"/>
            </a:br>
            <a:r>
              <a:rPr lang="ru-RU" sz="2000" b="1" dirty="0" smtClean="0"/>
              <a:t>спрос на дизельное топливо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3485907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dirty="0"/>
              <a:t>Глобальный торговый баланс </a:t>
            </a:r>
            <a:r>
              <a:rPr lang="ru-RU" sz="1000" dirty="0" smtClean="0"/>
              <a:t>позитивен </a:t>
            </a:r>
            <a:r>
              <a:rPr lang="en-US" sz="1000" dirty="0" smtClean="0"/>
              <a:t>(+26 million mt ) </a:t>
            </a:r>
            <a:r>
              <a:rPr lang="ru-RU" sz="1000" dirty="0" smtClean="0"/>
              <a:t>и продолжает расти</a:t>
            </a:r>
            <a:endParaRPr lang="et-EE" sz="1000" dirty="0" smtClean="0"/>
          </a:p>
          <a:p>
            <a:endParaRPr lang="en-US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dirty="0" smtClean="0"/>
              <a:t>Для Европейского рынка характерен дефицит дизельного топлива</a:t>
            </a:r>
            <a:r>
              <a:rPr lang="en-US" sz="1000" dirty="0" smtClean="0"/>
              <a:t> (-45 million </a:t>
            </a:r>
            <a:r>
              <a:rPr lang="en-US" sz="1000" dirty="0" err="1" smtClean="0"/>
              <a:t>mt</a:t>
            </a:r>
            <a:r>
              <a:rPr lang="en-US" sz="1000" dirty="0" smtClean="0"/>
              <a:t>)</a:t>
            </a:r>
            <a:r>
              <a:rPr lang="ru-RU" sz="1000" dirty="0" smtClean="0"/>
              <a:t>. Значительные объемы импортируются в регион крупными трейдерами.</a:t>
            </a:r>
            <a:r>
              <a:rPr lang="en-US" sz="1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t-EE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dirty="0" smtClean="0"/>
              <a:t>Торговый баланс дизельного топлива в России </a:t>
            </a:r>
            <a:r>
              <a:rPr lang="ru-RU" sz="1000" dirty="0"/>
              <a:t>и странах СНГ </a:t>
            </a:r>
            <a:r>
              <a:rPr lang="ru-RU" sz="1000" dirty="0" smtClean="0"/>
              <a:t>позитивный (+</a:t>
            </a:r>
            <a:r>
              <a:rPr lang="ru-RU" sz="1000" dirty="0"/>
              <a:t>50 млн тонн</a:t>
            </a:r>
            <a:r>
              <a:rPr lang="ru-RU" sz="1000" dirty="0" smtClean="0"/>
              <a:t>), естественным образом этот излишек покрывает дефицит Западной Европы.</a:t>
            </a: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t-EE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dirty="0"/>
              <a:t>Объем рынка бункеровки в Северо-Западной Европе может увеличиться на</a:t>
            </a:r>
            <a:r>
              <a:rPr lang="en-US" sz="1000" dirty="0"/>
              <a:t> </a:t>
            </a:r>
            <a:r>
              <a:rPr lang="ru-RU" sz="1000" dirty="0"/>
              <a:t>10 млн тонн в краткосрочной перспективе</a:t>
            </a:r>
            <a:r>
              <a:rPr lang="en-US" sz="1000" dirty="0"/>
              <a:t> (</a:t>
            </a:r>
            <a:r>
              <a:rPr lang="ru-RU" sz="1000" dirty="0"/>
              <a:t>дефицит вырастет до 55 млн тонн после 2015 года</a:t>
            </a:r>
            <a:r>
              <a:rPr lang="en-US" sz="1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 dirty="0" smtClean="0"/>
              <a:t>Глобальный </a:t>
            </a:r>
            <a:r>
              <a:rPr lang="ru-RU" sz="1000" dirty="0" smtClean="0"/>
              <a:t>рынок дизельных продуктов (дизель и газойль) – 1,3 млрд тонн в год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t-EE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2" y="1286001"/>
            <a:ext cx="3053932" cy="1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5354632"/>
            <a:ext cx="82089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Торговый </a:t>
            </a:r>
            <a:r>
              <a:rPr lang="ru-RU" sz="1400" b="1" dirty="0"/>
              <a:t>баланс </a:t>
            </a:r>
            <a:r>
              <a:rPr lang="ru-RU" sz="1400" b="1" dirty="0" smtClean="0"/>
              <a:t>дизельного топлива позитивен, что на глобальном уровне не предполагает проблем с наличием продукта. Однако, на региональном уровне могут быть изменения в конъюнктуре рынка из-за растущего спроса в морском секторе </a:t>
            </a:r>
            <a:endParaRPr lang="en-US" sz="1400" b="1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858562"/>
              </p:ext>
            </p:extLst>
          </p:nvPr>
        </p:nvGraphicFramePr>
        <p:xfrm>
          <a:off x="4233656" y="1124745"/>
          <a:ext cx="4266220" cy="226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93366" y="1772816"/>
            <a:ext cx="9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 o r e c a s t </a:t>
            </a:r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5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328592" cy="86409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Глобальные рынки нефтепродуктов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Ценовой тренд 2014 - 2015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74654"/>
              </p:ext>
            </p:extLst>
          </p:nvPr>
        </p:nvGraphicFramePr>
        <p:xfrm>
          <a:off x="467544" y="1484785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331640" y="3068960"/>
            <a:ext cx="6768752" cy="0"/>
          </a:xfrm>
          <a:prstGeom prst="straightConnector1">
            <a:avLst/>
          </a:prstGeom>
          <a:ln w="12700">
            <a:solidFill>
              <a:srgbClr val="009900"/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5157192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Исключительно благоприятное для судовладельцев </a:t>
            </a:r>
            <a:r>
              <a:rPr lang="ru-RU" sz="1400" b="1" dirty="0"/>
              <a:t>развитие </a:t>
            </a:r>
            <a:r>
              <a:rPr lang="ru-RU" sz="1400" b="1" dirty="0" smtClean="0"/>
              <a:t>нефтяных рынков смягчил потенциальный негативный эффект, ожидавшийся от ввода более жестких экологических норм</a:t>
            </a:r>
            <a:endParaRPr lang="en-US" sz="1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0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dirty="0" smtClean="0"/>
              <a:t>Вопросы связанные с </a:t>
            </a:r>
            <a:r>
              <a:rPr lang="ru-RU" sz="2000" b="1" dirty="0" smtClean="0"/>
              <a:t>качеством </a:t>
            </a:r>
            <a:r>
              <a:rPr lang="ru-RU" sz="2000" b="1" dirty="0" smtClean="0"/>
              <a:t>топлива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Недостаточный </a:t>
            </a:r>
            <a:r>
              <a:rPr lang="ru-RU" sz="2000" u="sng" dirty="0" smtClean="0"/>
              <a:t>практический</a:t>
            </a:r>
            <a:r>
              <a:rPr lang="ru-RU" sz="2000" dirty="0" smtClean="0"/>
              <a:t> опыт работы с маловязкими </a:t>
            </a:r>
            <a:r>
              <a:rPr lang="ru-RU" sz="2000" dirty="0" smtClean="0"/>
              <a:t>мазутами</a:t>
            </a:r>
            <a:endParaRPr lang="et-EE" sz="2000" dirty="0" smtClean="0"/>
          </a:p>
          <a:p>
            <a:endParaRPr lang="ru-RU" sz="2000" dirty="0" smtClean="0"/>
          </a:p>
          <a:p>
            <a:endParaRPr lang="et-EE" sz="2000" dirty="0"/>
          </a:p>
          <a:p>
            <a:r>
              <a:rPr lang="ru-RU" sz="2000" dirty="0" smtClean="0"/>
              <a:t>Сложный состав и риск несовместимости продукта от разных поставщиков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Неоднозначное отношение к новым продуктам со стороны производителей двигателей и страховщиков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5698976" cy="864096"/>
          </a:xfrm>
        </p:spPr>
        <p:txBody>
          <a:bodyPr/>
          <a:lstStyle/>
          <a:p>
            <a:pPr algn="r"/>
            <a:r>
              <a:rPr lang="ru-RU" sz="2000" b="1" dirty="0" smtClean="0"/>
              <a:t>Выводы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24" y="1484784"/>
            <a:ext cx="7772400" cy="432048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80% от объема потребляемого в 2014 малосернистого мазута замещено морским дизельным топливом</a:t>
            </a:r>
          </a:p>
          <a:p>
            <a:endParaRPr lang="ru-RU" sz="1800" dirty="0" smtClean="0"/>
          </a:p>
          <a:p>
            <a:r>
              <a:rPr lang="ru-RU" sz="1800" dirty="0" smtClean="0"/>
              <a:t>Ожидания дефицита </a:t>
            </a:r>
            <a:r>
              <a:rPr lang="ru-RU" sz="1800" dirty="0"/>
              <a:t>мазута</a:t>
            </a:r>
            <a:r>
              <a:rPr lang="et-EE" sz="1800" dirty="0"/>
              <a:t> c</a:t>
            </a:r>
            <a:r>
              <a:rPr lang="ru-RU" sz="1800" dirty="0"/>
              <a:t> серой 0,1% (</a:t>
            </a:r>
            <a:r>
              <a:rPr lang="et-EE" sz="1800" dirty="0"/>
              <a:t>ULSFO</a:t>
            </a:r>
            <a:r>
              <a:rPr lang="ru-RU" sz="1800" dirty="0"/>
              <a:t>) </a:t>
            </a:r>
            <a:r>
              <a:rPr lang="ru-RU" sz="1800" dirty="0" smtClean="0"/>
              <a:t>по факту 2015 года не оправдались</a:t>
            </a:r>
          </a:p>
          <a:p>
            <a:endParaRPr lang="ru-RU" sz="1800" dirty="0" smtClean="0"/>
          </a:p>
          <a:p>
            <a:r>
              <a:rPr lang="ru-RU" sz="1800" dirty="0" smtClean="0"/>
              <a:t>Сохраняется ряд неопределенностей связанных с качеством малосернистого топлива</a:t>
            </a:r>
          </a:p>
          <a:p>
            <a:endParaRPr lang="ru-RU" sz="1800" dirty="0"/>
          </a:p>
          <a:p>
            <a:r>
              <a:rPr lang="ru-RU" sz="1800" dirty="0" smtClean="0"/>
              <a:t>Низкие </a:t>
            </a:r>
            <a:r>
              <a:rPr lang="ru-RU" sz="1800" dirty="0" smtClean="0"/>
              <a:t>цены на нефтепродукты дают возможность сохранять эффективность морских перевозок на уровне 2014 года</a:t>
            </a:r>
          </a:p>
          <a:p>
            <a:endParaRPr lang="ru-RU" sz="1800" dirty="0" smtClean="0"/>
          </a:p>
          <a:p>
            <a:r>
              <a:rPr lang="ru-RU" sz="1800" dirty="0" smtClean="0"/>
              <a:t>У судовладельцев есть передышка для реализации программ по переводу флота на более дешевые энергетические альтернативы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69B0-0958-4C42-BD68-209462CA1C8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06846" y="1412777"/>
            <a:ext cx="79371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175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26511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28600" eaLnBrk="0" hangingPunct="0"/>
            <a:endParaRPr lang="en-US" sz="180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Legende mit Linie 2 16"/>
          <p:cNvSpPr/>
          <p:nvPr/>
        </p:nvSpPr>
        <p:spPr>
          <a:xfrm>
            <a:off x="5076056" y="3068960"/>
            <a:ext cx="626359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239"/>
              <a:gd name="adj6" fmla="val -17742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German Ports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Legende mit Linie 2 17"/>
          <p:cNvSpPr/>
          <p:nvPr/>
        </p:nvSpPr>
        <p:spPr>
          <a:xfrm>
            <a:off x="4860032" y="3933056"/>
            <a:ext cx="576064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2573"/>
              <a:gd name="adj6" fmla="val -3400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Gibraltar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Legende mit Linie 2 21"/>
          <p:cNvSpPr/>
          <p:nvPr/>
        </p:nvSpPr>
        <p:spPr>
          <a:xfrm>
            <a:off x="2267745" y="4293096"/>
            <a:ext cx="502258" cy="170186"/>
          </a:xfrm>
          <a:prstGeom prst="borderCallout2">
            <a:avLst>
              <a:gd name="adj1" fmla="val 80832"/>
              <a:gd name="adj2" fmla="val -4100"/>
              <a:gd name="adj3" fmla="val 18750"/>
              <a:gd name="adj4" fmla="val -16667"/>
              <a:gd name="adj5" fmla="val -331255"/>
              <a:gd name="adj6" fmla="val 136281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Houston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Legende mit Linie 2 22"/>
          <p:cNvSpPr/>
          <p:nvPr/>
        </p:nvSpPr>
        <p:spPr>
          <a:xfrm>
            <a:off x="3915727" y="3789040"/>
            <a:ext cx="656273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833"/>
              <a:gd name="adj6" fmla="val -14779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Bolivar Roads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Legende mit Linie 2 24"/>
          <p:cNvSpPr/>
          <p:nvPr/>
        </p:nvSpPr>
        <p:spPr>
          <a:xfrm>
            <a:off x="3923928" y="4221088"/>
            <a:ext cx="576064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5732"/>
              <a:gd name="adj6" fmla="val -159608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Galveston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Legende mit Linie 2 25"/>
          <p:cNvSpPr/>
          <p:nvPr/>
        </p:nvSpPr>
        <p:spPr>
          <a:xfrm>
            <a:off x="4139952" y="4437112"/>
            <a:ext cx="438451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6150"/>
              <a:gd name="adj6" fmla="val -27072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Texas City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Legende mit Linie 2 27"/>
          <p:cNvSpPr/>
          <p:nvPr/>
        </p:nvSpPr>
        <p:spPr>
          <a:xfrm>
            <a:off x="3995936" y="4005064"/>
            <a:ext cx="512257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9194"/>
              <a:gd name="adj6" fmla="val -20117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Orleans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Legende mit Linie 2 29"/>
          <p:cNvSpPr/>
          <p:nvPr/>
        </p:nvSpPr>
        <p:spPr>
          <a:xfrm>
            <a:off x="2195736" y="4509120"/>
            <a:ext cx="510459" cy="170186"/>
          </a:xfrm>
          <a:prstGeom prst="borderCallout2">
            <a:avLst>
              <a:gd name="adj1" fmla="val 49792"/>
              <a:gd name="adj2" fmla="val 101721"/>
              <a:gd name="adj3" fmla="val -6647"/>
              <a:gd name="adj4" fmla="val 124076"/>
              <a:gd name="adj5" fmla="val -462069"/>
              <a:gd name="adj6" fmla="val 150115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Freeport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Legende mit Linie 2 30"/>
          <p:cNvSpPr/>
          <p:nvPr/>
        </p:nvSpPr>
        <p:spPr>
          <a:xfrm>
            <a:off x="1619673" y="4005064"/>
            <a:ext cx="502258" cy="170186"/>
          </a:xfrm>
          <a:prstGeom prst="borderCallout2">
            <a:avLst>
              <a:gd name="adj1" fmla="val 44147"/>
              <a:gd name="adj2" fmla="val 104896"/>
              <a:gd name="adj3" fmla="val 24394"/>
              <a:gd name="adj4" fmla="val 103970"/>
              <a:gd name="adj5" fmla="val -165302"/>
              <a:gd name="adj6" fmla="val 26620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Orange</a:t>
            </a:r>
            <a:endParaRPr lang="en-US" sz="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Legende mit Linie 2 32"/>
          <p:cNvSpPr/>
          <p:nvPr/>
        </p:nvSpPr>
        <p:spPr>
          <a:xfrm>
            <a:off x="4067944" y="3573016"/>
            <a:ext cx="648072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499"/>
              <a:gd name="adj6" fmla="val -174052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Beaumont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Legende mit Linie 2 33"/>
          <p:cNvSpPr/>
          <p:nvPr/>
        </p:nvSpPr>
        <p:spPr>
          <a:xfrm>
            <a:off x="4283969" y="5301208"/>
            <a:ext cx="648071" cy="2160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525"/>
              <a:gd name="adj6" fmla="val -54136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Brazilian Ports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Legende mit Linie 2 34"/>
          <p:cNvSpPr/>
          <p:nvPr/>
        </p:nvSpPr>
        <p:spPr>
          <a:xfrm>
            <a:off x="1331641" y="3717032"/>
            <a:ext cx="502258" cy="170186"/>
          </a:xfrm>
          <a:prstGeom prst="borderCallout2">
            <a:avLst>
              <a:gd name="adj1" fmla="val 41326"/>
              <a:gd name="adj2" fmla="val 101721"/>
              <a:gd name="adj3" fmla="val 44147"/>
              <a:gd name="adj4" fmla="val 236095"/>
              <a:gd name="adj5" fmla="val 4803"/>
              <a:gd name="adj6" fmla="val 32140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 Neches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Legende mit Linie 2 35"/>
          <p:cNvSpPr/>
          <p:nvPr/>
        </p:nvSpPr>
        <p:spPr>
          <a:xfrm>
            <a:off x="1547665" y="4293096"/>
            <a:ext cx="502258" cy="216024"/>
          </a:xfrm>
          <a:prstGeom prst="borderCallout2">
            <a:avLst>
              <a:gd name="adj1" fmla="val 44147"/>
              <a:gd name="adj2" fmla="val 104896"/>
              <a:gd name="adj3" fmla="val 24394"/>
              <a:gd name="adj4" fmla="val 103970"/>
              <a:gd name="adj5" fmla="val -254681"/>
              <a:gd name="adj6" fmla="val 28129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Lake Charles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Legende mit Linie 2 36"/>
          <p:cNvSpPr/>
          <p:nvPr/>
        </p:nvSpPr>
        <p:spPr>
          <a:xfrm>
            <a:off x="4067944" y="3140968"/>
            <a:ext cx="513428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6728"/>
              <a:gd name="adj6" fmla="val -144340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Norfolk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Legende mit Linie 2 37"/>
          <p:cNvSpPr/>
          <p:nvPr/>
        </p:nvSpPr>
        <p:spPr>
          <a:xfrm>
            <a:off x="3995936" y="3356992"/>
            <a:ext cx="648072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3054"/>
              <a:gd name="adj6" fmla="val -10342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Chesapeake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Legende mit Linie 2 38"/>
          <p:cNvSpPr/>
          <p:nvPr/>
        </p:nvSpPr>
        <p:spPr>
          <a:xfrm>
            <a:off x="2483768" y="3068960"/>
            <a:ext cx="510459" cy="170186"/>
          </a:xfrm>
          <a:prstGeom prst="borderCallout2">
            <a:avLst>
              <a:gd name="adj1" fmla="val 38503"/>
              <a:gd name="adj2" fmla="val -5914"/>
              <a:gd name="adj3" fmla="val 145736"/>
              <a:gd name="adj4" fmla="val -4574"/>
              <a:gd name="adj5" fmla="val 303300"/>
              <a:gd name="adj6" fmla="val 16201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Newport News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Legende mit Linie 2 39"/>
          <p:cNvSpPr/>
          <p:nvPr/>
        </p:nvSpPr>
        <p:spPr>
          <a:xfrm>
            <a:off x="3059832" y="3140968"/>
            <a:ext cx="576064" cy="170186"/>
          </a:xfrm>
          <a:prstGeom prst="borderCallout2">
            <a:avLst>
              <a:gd name="adj1" fmla="val 92120"/>
              <a:gd name="adj2" fmla="val 49718"/>
              <a:gd name="adj3" fmla="val 185243"/>
              <a:gd name="adj4" fmla="val 46221"/>
              <a:gd name="adj5" fmla="val 262552"/>
              <a:gd name="adj6" fmla="val 47438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Yorktown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Legende mit Linie 2 40"/>
          <p:cNvSpPr/>
          <p:nvPr/>
        </p:nvSpPr>
        <p:spPr>
          <a:xfrm>
            <a:off x="2123728" y="5301208"/>
            <a:ext cx="751631" cy="288032"/>
          </a:xfrm>
          <a:prstGeom prst="borderCallout2">
            <a:avLst>
              <a:gd name="adj1" fmla="val -9469"/>
              <a:gd name="adj2" fmla="val 48811"/>
              <a:gd name="adj3" fmla="val -192893"/>
              <a:gd name="adj4" fmla="val 102558"/>
              <a:gd name="adj5" fmla="val -392621"/>
              <a:gd name="adj6" fmla="val 15319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Panama Canal (Balboa/Cristobal)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Legende mit Linie 2 41"/>
          <p:cNvSpPr/>
          <p:nvPr/>
        </p:nvSpPr>
        <p:spPr>
          <a:xfrm>
            <a:off x="5796136" y="2708920"/>
            <a:ext cx="792088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864"/>
              <a:gd name="adj6" fmla="val -67896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Estonian Ports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Legende mit Linie 2 42"/>
          <p:cNvSpPr/>
          <p:nvPr/>
        </p:nvSpPr>
        <p:spPr>
          <a:xfrm>
            <a:off x="5364088" y="2204864"/>
            <a:ext cx="648072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7898"/>
              <a:gd name="adj6" fmla="val -3591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Stockholm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Legende mit Linie 2 44"/>
          <p:cNvSpPr/>
          <p:nvPr/>
        </p:nvSpPr>
        <p:spPr>
          <a:xfrm>
            <a:off x="5004048" y="3501008"/>
            <a:ext cx="1080120" cy="3600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459"/>
              <a:gd name="adj6" fmla="val -22719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Spain: Algeciras, Alicante,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Denia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Gandia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Valencia, Sagunto, Castellon,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Legende mit Linie 2 45"/>
          <p:cNvSpPr/>
          <p:nvPr/>
        </p:nvSpPr>
        <p:spPr>
          <a:xfrm>
            <a:off x="5796136" y="4365104"/>
            <a:ext cx="493258" cy="170186"/>
          </a:xfrm>
          <a:prstGeom prst="borderCallout2">
            <a:avLst>
              <a:gd name="adj1" fmla="val -12291"/>
              <a:gd name="adj2" fmla="val 45418"/>
              <a:gd name="adj3" fmla="val -60263"/>
              <a:gd name="adj4" fmla="val 45684"/>
              <a:gd name="adj5" fmla="val -211342"/>
              <a:gd name="adj6" fmla="val 13108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Sohar</a:t>
            </a:r>
            <a:endParaRPr lang="de-DE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Legende mit Linie 2 46"/>
          <p:cNvSpPr/>
          <p:nvPr/>
        </p:nvSpPr>
        <p:spPr>
          <a:xfrm>
            <a:off x="7596336" y="3789040"/>
            <a:ext cx="100811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463"/>
              <a:gd name="adj6" fmla="val -114830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India: Mumbai, Kochi,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Haldia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Kolkatta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Kakinada,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Vizag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Chemmai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Tuticorin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Mangalore, Goa,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Mundra</a:t>
            </a:r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Kandla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Legende mit Linie 2 47"/>
          <p:cNvSpPr/>
          <p:nvPr/>
        </p:nvSpPr>
        <p:spPr>
          <a:xfrm>
            <a:off x="1907704" y="4869160"/>
            <a:ext cx="582467" cy="170186"/>
          </a:xfrm>
          <a:prstGeom prst="borderCallout2">
            <a:avLst>
              <a:gd name="adj1" fmla="val 44147"/>
              <a:gd name="adj2" fmla="val 104896"/>
              <a:gd name="adj3" fmla="val 24394"/>
              <a:gd name="adj4" fmla="val 103970"/>
              <a:gd name="adj5" fmla="val -226569"/>
              <a:gd name="adj6" fmla="val 211550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Guayaquil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Legende mit Linie 2 48"/>
          <p:cNvSpPr/>
          <p:nvPr/>
        </p:nvSpPr>
        <p:spPr>
          <a:xfrm>
            <a:off x="2843808" y="4941168"/>
            <a:ext cx="438451" cy="170186"/>
          </a:xfrm>
          <a:prstGeom prst="borderCallout2">
            <a:avLst>
              <a:gd name="adj1" fmla="val -12291"/>
              <a:gd name="adj2" fmla="val 52892"/>
              <a:gd name="adj3" fmla="val -85660"/>
              <a:gd name="adj4" fmla="val 70107"/>
              <a:gd name="adj5" fmla="val -134285"/>
              <a:gd name="adj6" fmla="val 87527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Callao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Legende mit Linie 2 49"/>
          <p:cNvSpPr/>
          <p:nvPr/>
        </p:nvSpPr>
        <p:spPr>
          <a:xfrm>
            <a:off x="5796136" y="2996952"/>
            <a:ext cx="493258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036"/>
              <a:gd name="adj6" fmla="val -119615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Riga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Legende mit Linie 2 52"/>
          <p:cNvSpPr/>
          <p:nvPr/>
        </p:nvSpPr>
        <p:spPr>
          <a:xfrm>
            <a:off x="4067944" y="2636912"/>
            <a:ext cx="645103" cy="113457"/>
          </a:xfrm>
          <a:prstGeom prst="borderCallout2">
            <a:avLst>
              <a:gd name="adj1" fmla="val 109051"/>
              <a:gd name="adj2" fmla="val 50927"/>
              <a:gd name="adj3" fmla="val 190887"/>
              <a:gd name="adj4" fmla="val 56138"/>
              <a:gd name="adj5" fmla="val 315702"/>
              <a:gd name="adj6" fmla="val 125132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Amsterdam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Legende mit Linie 2 53"/>
          <p:cNvSpPr/>
          <p:nvPr/>
        </p:nvSpPr>
        <p:spPr>
          <a:xfrm>
            <a:off x="3779912" y="2852936"/>
            <a:ext cx="645103" cy="144016"/>
          </a:xfrm>
          <a:prstGeom prst="borderCallout2">
            <a:avLst>
              <a:gd name="adj1" fmla="val 117599"/>
              <a:gd name="adj2" fmla="val 167226"/>
              <a:gd name="adj3" fmla="val 178677"/>
              <a:gd name="adj4" fmla="val 122277"/>
              <a:gd name="adj5" fmla="val 45860"/>
              <a:gd name="adj6" fmla="val 98774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07704" y="908720"/>
            <a:ext cx="649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We are a truly global physical supplier</a:t>
            </a:r>
            <a:endParaRPr lang="en-US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382583" cy="255145"/>
          </a:xfrm>
          <a:prstGeom prst="rect">
            <a:avLst/>
          </a:prstGeom>
          <a:noFill/>
        </p:spPr>
      </p:pic>
      <p:pic>
        <p:nvPicPr>
          <p:cNvPr id="56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382583" cy="255145"/>
          </a:xfrm>
          <a:prstGeom prst="rect">
            <a:avLst/>
          </a:prstGeom>
          <a:noFill/>
        </p:spPr>
      </p:pic>
      <p:pic>
        <p:nvPicPr>
          <p:cNvPr id="57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382583" cy="255145"/>
          </a:xfrm>
          <a:prstGeom prst="rect">
            <a:avLst/>
          </a:prstGeom>
          <a:noFill/>
        </p:spPr>
      </p:pic>
      <p:pic>
        <p:nvPicPr>
          <p:cNvPr id="58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6376" y="3140968"/>
            <a:ext cx="360040" cy="255145"/>
          </a:xfrm>
          <a:prstGeom prst="rect">
            <a:avLst/>
          </a:prstGeom>
          <a:noFill/>
        </p:spPr>
      </p:pic>
      <p:pic>
        <p:nvPicPr>
          <p:cNvPr id="59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287181" cy="191521"/>
          </a:xfrm>
          <a:prstGeom prst="rect">
            <a:avLst/>
          </a:prstGeom>
          <a:noFill/>
        </p:spPr>
      </p:pic>
      <p:pic>
        <p:nvPicPr>
          <p:cNvPr id="60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635896" y="5229200"/>
            <a:ext cx="288032" cy="191521"/>
          </a:xfrm>
          <a:prstGeom prst="rect">
            <a:avLst/>
          </a:prstGeom>
          <a:noFill/>
        </p:spPr>
      </p:pic>
      <p:pic>
        <p:nvPicPr>
          <p:cNvPr id="61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2160" y="3861048"/>
            <a:ext cx="288032" cy="191521"/>
          </a:xfrm>
          <a:prstGeom prst="rect">
            <a:avLst/>
          </a:prstGeom>
          <a:noFill/>
        </p:spPr>
      </p:pic>
      <p:pic>
        <p:nvPicPr>
          <p:cNvPr id="62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52320" y="4941168"/>
            <a:ext cx="258428" cy="255145"/>
          </a:xfrm>
          <a:prstGeom prst="rect">
            <a:avLst/>
          </a:prstGeom>
          <a:noFill/>
        </p:spPr>
      </p:pic>
      <p:pic>
        <p:nvPicPr>
          <p:cNvPr id="63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668344" y="3501008"/>
            <a:ext cx="270259" cy="191521"/>
          </a:xfrm>
          <a:prstGeom prst="rect">
            <a:avLst/>
          </a:prstGeom>
          <a:noFill/>
        </p:spPr>
      </p:pic>
      <p:pic>
        <p:nvPicPr>
          <p:cNvPr id="64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356992"/>
            <a:ext cx="179207" cy="119513"/>
          </a:xfrm>
          <a:prstGeom prst="rect">
            <a:avLst/>
          </a:prstGeom>
          <a:noFill/>
        </p:spPr>
      </p:pic>
      <p:pic>
        <p:nvPicPr>
          <p:cNvPr id="65" name="Picture 8" descr="C:\Users\adubois\AppData\Local\Microsoft\Windows\Temporary Internet Files\Content.Outlook\8S3OHI4E\Bunkertanker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780928"/>
            <a:ext cx="179207" cy="119513"/>
          </a:xfrm>
          <a:prstGeom prst="rect">
            <a:avLst/>
          </a:prstGeom>
          <a:noFill/>
        </p:spPr>
      </p:pic>
      <p:sp>
        <p:nvSpPr>
          <p:cNvPr id="44" name="Legende mit Linie 2 43"/>
          <p:cNvSpPr/>
          <p:nvPr/>
        </p:nvSpPr>
        <p:spPr>
          <a:xfrm>
            <a:off x="4355976" y="2420888"/>
            <a:ext cx="717111" cy="144015"/>
          </a:xfrm>
          <a:prstGeom prst="borderCallout2">
            <a:avLst>
              <a:gd name="adj1" fmla="val 109051"/>
              <a:gd name="adj2" fmla="val 50927"/>
              <a:gd name="adj3" fmla="val 190887"/>
              <a:gd name="adj4" fmla="val 56138"/>
              <a:gd name="adj5" fmla="val 327237"/>
              <a:gd name="adj6" fmla="val 89398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Copenhagen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Legende mit Linie 2 50"/>
          <p:cNvSpPr/>
          <p:nvPr/>
        </p:nvSpPr>
        <p:spPr>
          <a:xfrm>
            <a:off x="6516216" y="4581128"/>
            <a:ext cx="576064" cy="170186"/>
          </a:xfrm>
          <a:prstGeom prst="borderCallout2">
            <a:avLst>
              <a:gd name="adj1" fmla="val 3825"/>
              <a:gd name="adj2" fmla="val 52430"/>
              <a:gd name="adj3" fmla="val -85724"/>
              <a:gd name="adj4" fmla="val 42037"/>
              <a:gd name="adj5" fmla="val -248969"/>
              <a:gd name="adj6" fmla="val 83273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Singapore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Legende mit Linie 2 51"/>
          <p:cNvSpPr/>
          <p:nvPr/>
        </p:nvSpPr>
        <p:spPr>
          <a:xfrm>
            <a:off x="4292352" y="4949552"/>
            <a:ext cx="438451" cy="1701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6390"/>
              <a:gd name="adj6" fmla="val -270910"/>
            </a:avLst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 Arthur</a:t>
            </a: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25.06.2015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Балтийский рынок бункеровки 2015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98FC-7F15-468C-8DE4-D298B29A21E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625</Words>
  <Application>Microsoft Office PowerPoint</Application>
  <PresentationFormat>On-screen Show (4:3)</PresentationFormat>
  <Paragraphs>160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Standarddesign</vt:lpstr>
      <vt:lpstr>PowerPoint Presentation</vt:lpstr>
      <vt:lpstr>Бункерный рынок Северо-Западной Европы  (Статус Июнь 2014)</vt:lpstr>
      <vt:lpstr>Бункерный рынок Северо-Западной Европы  Сравнение План-Факт</vt:lpstr>
      <vt:lpstr>Наличие мазута с серой 0,1%  (ULSFO) в портах Балтийского моря</vt:lpstr>
      <vt:lpstr>Глобальный баланс и потенциальный  спрос на дизельное топливо</vt:lpstr>
      <vt:lpstr>Глобальные рынки нефтепродуктов Ценовой тренд 2014 - 2015</vt:lpstr>
      <vt:lpstr>Вопросы связанные с качеством топлива</vt:lpstr>
      <vt:lpstr>Выводы</vt:lpstr>
      <vt:lpstr>PowerPoint Presentation</vt:lpstr>
      <vt:lpstr>PowerPoint Presentation</vt:lpstr>
      <vt:lpstr>PowerPoint Presentation</vt:lpstr>
      <vt:lpstr>PowerPoint Presentation</vt:lpstr>
    </vt:vector>
  </TitlesOfParts>
  <Company>Bominflot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Helga Koeniger</dc:creator>
  <cp:lastModifiedBy>AB</cp:lastModifiedBy>
  <cp:revision>326</cp:revision>
  <dcterms:created xsi:type="dcterms:W3CDTF">2000-09-08T08:49:14Z</dcterms:created>
  <dcterms:modified xsi:type="dcterms:W3CDTF">2015-06-25T07:28:26Z</dcterms:modified>
</cp:coreProperties>
</file>