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94" r:id="rId4"/>
    <p:sldId id="261" r:id="rId5"/>
    <p:sldId id="286" r:id="rId6"/>
    <p:sldId id="291" r:id="rId7"/>
    <p:sldId id="297" r:id="rId8"/>
    <p:sldId id="295" r:id="rId9"/>
    <p:sldId id="293" r:id="rId10"/>
    <p:sldId id="296" r:id="rId11"/>
    <p:sldId id="298" r:id="rId12"/>
    <p:sldId id="259" r:id="rId13"/>
    <p:sldId id="299" r:id="rId14"/>
    <p:sldId id="300" r:id="rId15"/>
    <p:sldId id="301" r:id="rId16"/>
    <p:sldId id="277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8E"/>
    <a:srgbClr val="EFE3AF"/>
    <a:srgbClr val="002776"/>
    <a:srgbClr val="002D86"/>
    <a:srgbClr val="002B82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89787" autoAdjust="0"/>
  </p:normalViewPr>
  <p:slideViewPr>
    <p:cSldViewPr>
      <p:cViewPr varScale="1">
        <p:scale>
          <a:sx n="80" d="100"/>
          <a:sy n="80" d="100"/>
        </p:scale>
        <p:origin x="-158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735D3-3923-4984-87C1-B04A38CD645E}" type="datetimeFigureOut">
              <a:rPr lang="ru-RU" smtClean="0"/>
              <a:t>19.06.2014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AFB07-56A6-4F81-B6C4-8E7B775650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45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AFB07-56A6-4F81-B6C4-8E7B775650A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454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AFB07-56A6-4F81-B6C4-8E7B775650A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68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3571C-4F50-4349-AE1F-790D0C35906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48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A858C-4AB2-4A41-A61D-49E52BDF714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5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FDE49-E72D-4A95-8C96-6FB6A7FE244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74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BD0B04E-BE8B-4A31-8E00-CFE3DDADCF9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2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8C867-9E7A-4B2B-A32C-A7C3E73809E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565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9D8-8050-450C-B907-4E26CC6C30A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05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7F255-669C-4377-B40B-E2DF5A66C9C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51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626DC-CA11-479C-8447-11F6C5C929A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006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3030E-AECF-4396-BBFA-4535830884B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00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6FD2C-742E-4BD9-B760-BE9F938D648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75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3AFF1F-07A9-4C6B-9AD0-C3DFE5C4DF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4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D8ED4-FF45-4900-9BDA-F3D5450A5A5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41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 b="-320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291C60C-E89D-4BE0-8A33-C21F224875C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663"/>
            <a:ext cx="9144000" cy="707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76700"/>
            <a:ext cx="2232025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229225"/>
            <a:ext cx="2232025" cy="12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860800"/>
            <a:ext cx="2228850" cy="12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0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292600"/>
            <a:ext cx="2228850" cy="12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0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084763"/>
            <a:ext cx="2228850" cy="12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00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905250"/>
            <a:ext cx="2228850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0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4797425"/>
            <a:ext cx="2228850" cy="12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0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502025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tx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412875"/>
            <a:ext cx="5260975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7050"/>
            <a:ext cx="91440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0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76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9075"/>
            <a:ext cx="9144000" cy="7077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22972"/>
            <a:ext cx="8229600" cy="646331"/>
          </a:xfrm>
        </p:spPr>
        <p:txBody>
          <a:bodyPr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Оценка воздействия на ВБР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5556" y="1268760"/>
            <a:ext cx="799288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В соответствии с п</a:t>
            </a:r>
            <a:r>
              <a:rPr lang="ru-RU" sz="2000" b="1" dirty="0">
                <a:solidFill>
                  <a:schemeClr val="bg1"/>
                </a:solidFill>
              </a:rPr>
              <a:t>. 1 ст. 14 ФЗ-174 и </a:t>
            </a:r>
            <a:r>
              <a:rPr lang="ru-RU" sz="2000" b="1" dirty="0" smtClean="0">
                <a:solidFill>
                  <a:schemeClr val="bg1"/>
                </a:solidFill>
              </a:rPr>
              <a:t>Правилами </a:t>
            </a:r>
            <a:r>
              <a:rPr lang="ru-RU" sz="2000" b="1" dirty="0">
                <a:solidFill>
                  <a:schemeClr val="bg1"/>
                </a:solidFill>
              </a:rPr>
              <a:t>согласования Федеральным агентством по рыболовству строительства и реконструкции объектов капитального строительства, внедрения новых технологических процессов и осуществления иной деятельности, оказывающей воздействие на водные биологические ресурсы и среду их обитания (утв. постановлением Правительства РФ от 30 апреля 2013 г. № 384):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разработка отдельного тома «Оценка воздействия на водные биологические ресурсы»;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согласование документации в Федеральном агентстве по рыболовству (Росрыболовство).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1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5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9075"/>
            <a:ext cx="9144000" cy="7077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5973"/>
            <a:ext cx="8229600" cy="1200329"/>
          </a:xfrm>
        </p:spPr>
        <p:txBody>
          <a:bodyPr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Материалы общественного обсуждения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5556" y="1567820"/>
            <a:ext cx="79928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</a:rPr>
              <a:t>В соответствии с разделом 4 Положения об оценке воздействия намечаемой хозяйственной и иной деятельности на окружающую среду в Российской Федерации (утв. приказом Госкомэкологии России от </a:t>
            </a:r>
            <a:r>
              <a:rPr lang="ru-RU" sz="2000" b="1" dirty="0" smtClean="0">
                <a:solidFill>
                  <a:schemeClr val="bg1"/>
                </a:solidFill>
              </a:rPr>
              <a:t>16 мая 2000 г. № </a:t>
            </a:r>
            <a:r>
              <a:rPr lang="en-US" sz="2000" b="1" dirty="0" smtClean="0">
                <a:solidFill>
                  <a:schemeClr val="bg1"/>
                </a:solidFill>
              </a:rPr>
              <a:t>372</a:t>
            </a:r>
            <a:r>
              <a:rPr lang="ru-RU" sz="2000" b="1" dirty="0" smtClean="0">
                <a:solidFill>
                  <a:schemeClr val="bg1"/>
                </a:solidFill>
              </a:rPr>
              <a:t>), материалы должны включать:</a:t>
            </a:r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копии газетных объявления на этапе уведомления об ОВОС и размещении технического задания;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копии газетных объявления о проведении общественного обсуждения (чаще всего в форме слушаний);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копии протоколов общественного обсуждения;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сведения о внесении изменений в материалы ОВОС согласно замечаниям/предложениям/информации от представителей общественности и общественных организаций.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9075"/>
            <a:ext cx="9144000" cy="7077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22972"/>
            <a:ext cx="8229600" cy="646331"/>
          </a:xfrm>
        </p:spPr>
        <p:txBody>
          <a:bodyPr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ВЫВОДЫ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5556" y="1399123"/>
            <a:ext cx="7992888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1900" b="1" dirty="0" smtClean="0">
                <a:solidFill>
                  <a:schemeClr val="bg1"/>
                </a:solidFill>
              </a:rPr>
              <a:t>Вступившие с </a:t>
            </a:r>
            <a:r>
              <a:rPr lang="ru-RU" sz="1900" b="1" dirty="0">
                <a:solidFill>
                  <a:schemeClr val="bg1"/>
                </a:solidFill>
              </a:rPr>
              <a:t>1 июля 2013 </a:t>
            </a:r>
            <a:r>
              <a:rPr lang="ru-RU" sz="1900" b="1" dirty="0" smtClean="0">
                <a:solidFill>
                  <a:schemeClr val="bg1"/>
                </a:solidFill>
              </a:rPr>
              <a:t>г. требования </a:t>
            </a:r>
            <a:r>
              <a:rPr lang="ru-RU" sz="1900" b="1" dirty="0">
                <a:solidFill>
                  <a:schemeClr val="bg1"/>
                </a:solidFill>
              </a:rPr>
              <a:t>ФЗ-155 и ФЗ-187 существенно усложнили процедуру получения разрешения на осуществление хозяйственной деятельности в морских портах. Подготовка необходимого комплекта документации для подачи на ГЭЭ требует разработки новых документов, по трудоёмкости и сложности изготовления не уступающим самому плану ПЛРН, а в </a:t>
            </a:r>
            <a:r>
              <a:rPr lang="ru-RU" sz="1900" b="1" dirty="0" smtClean="0">
                <a:solidFill>
                  <a:schemeClr val="bg1"/>
                </a:solidFill>
              </a:rPr>
              <a:t>ряде случаев </a:t>
            </a:r>
            <a:r>
              <a:rPr lang="ru-RU" sz="1900" b="1" dirty="0">
                <a:solidFill>
                  <a:schemeClr val="bg1"/>
                </a:solidFill>
              </a:rPr>
              <a:t>(несколько судов в нескольких морских портах) даже превышающих их</a:t>
            </a:r>
            <a:r>
              <a:rPr lang="ru-RU" sz="1900" b="1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900" b="1" dirty="0" smtClean="0">
                <a:solidFill>
                  <a:schemeClr val="bg1"/>
                </a:solidFill>
              </a:rPr>
              <a:t>Разрабатываемые материалы </a:t>
            </a:r>
            <a:r>
              <a:rPr lang="ru-RU" sz="1900" b="1" dirty="0">
                <a:solidFill>
                  <a:schemeClr val="bg1"/>
                </a:solidFill>
              </a:rPr>
              <a:t>(кроме плана ПЛРН) не имеют никакой практической ценности и не нужны никому: ни судовладельцу, ни портовым властям, ни МЧС России, ни природоохранным органам, ни самому разработчику. Эти документы носят исключительно формальный характер и не содержат никаких ценных результатов или практически значимых рекомендаций. </a:t>
            </a:r>
            <a:endParaRPr lang="ru-RU" sz="1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3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9075"/>
            <a:ext cx="9144000" cy="7077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22972"/>
            <a:ext cx="8229600" cy="646331"/>
          </a:xfrm>
        </p:spPr>
        <p:txBody>
          <a:bodyPr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ПРЕДЛОЖЕНИЯ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5556" y="1412776"/>
            <a:ext cx="799288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ru-RU" sz="1600" b="1" dirty="0" smtClean="0">
                <a:solidFill>
                  <a:schemeClr val="bg1"/>
                </a:solidFill>
              </a:rPr>
              <a:t>Членам Совета </a:t>
            </a:r>
            <a:r>
              <a:rPr lang="ru-RU" sz="1600" b="1" dirty="0">
                <a:solidFill>
                  <a:schemeClr val="bg1"/>
                </a:solidFill>
              </a:rPr>
              <a:t>Федерации и/или депутатам Государственной Думы выступить с законодательной инициативой по внесению изменений в действующие редакции ФЗ-187 и ФЗ-155.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600" b="1" dirty="0" smtClean="0">
                <a:solidFill>
                  <a:schemeClr val="bg1"/>
                </a:solidFill>
              </a:rPr>
              <a:t>СРО «Российская ассоциация морских и речных бункеровщиков» поддержать </a:t>
            </a:r>
            <a:r>
              <a:rPr lang="ru-RU" sz="1600" b="1" dirty="0">
                <a:solidFill>
                  <a:schemeClr val="bg1"/>
                </a:solidFill>
              </a:rPr>
              <a:t>законодательную инициативу на доступных общественных площадках и через </a:t>
            </a:r>
            <a:r>
              <a:rPr lang="ru-RU" sz="1600" b="1" dirty="0" smtClean="0">
                <a:solidFill>
                  <a:schemeClr val="bg1"/>
                </a:solidFill>
              </a:rPr>
              <a:t>другие профессиональные объединения.</a:t>
            </a:r>
            <a:endParaRPr lang="ru-RU" sz="1600" b="1" dirty="0">
              <a:solidFill>
                <a:schemeClr val="bg1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1600" b="1" dirty="0">
                <a:solidFill>
                  <a:schemeClr val="bg1"/>
                </a:solidFill>
              </a:rPr>
              <a:t>СРО «Российская ассоциация морских и речных бункеровщиков</a:t>
            </a:r>
            <a:r>
              <a:rPr lang="ru-RU" sz="1600" b="1" dirty="0" smtClean="0">
                <a:solidFill>
                  <a:schemeClr val="bg1"/>
                </a:solidFill>
              </a:rPr>
              <a:t>» предложить </a:t>
            </a:r>
            <a:r>
              <a:rPr lang="ru-RU" sz="1600" b="1" dirty="0" err="1" smtClean="0">
                <a:solidFill>
                  <a:schemeClr val="bg1"/>
                </a:solidFill>
              </a:rPr>
              <a:t>Росприроднадзору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конкретные кандидатуры для включения в состав экспертных комиссий </a:t>
            </a:r>
            <a:r>
              <a:rPr lang="ru-RU" sz="1600" b="1" dirty="0" err="1">
                <a:solidFill>
                  <a:schemeClr val="bg1"/>
                </a:solidFill>
              </a:rPr>
              <a:t>Росприроднадзора</a:t>
            </a:r>
            <a:r>
              <a:rPr lang="ru-RU" sz="1600" b="1" dirty="0">
                <a:solidFill>
                  <a:schemeClr val="bg1"/>
                </a:solidFill>
              </a:rPr>
              <a:t>, имеющих морское образование и/или практический опыт в области эксплуатации морских судов и объектов портового комплекса.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600" b="1" dirty="0" smtClean="0">
                <a:solidFill>
                  <a:schemeClr val="bg1"/>
                </a:solidFill>
              </a:rPr>
              <a:t>В </a:t>
            </a:r>
            <a:r>
              <a:rPr lang="ru-RU" sz="1600" b="1" dirty="0">
                <a:solidFill>
                  <a:schemeClr val="bg1"/>
                </a:solidFill>
              </a:rPr>
              <a:t>соответствии с требованиями постановления Правительства РФ от 29 июля 2011 г. № </a:t>
            </a:r>
            <a:r>
              <a:rPr lang="ru-RU" sz="1600" b="1" dirty="0" smtClean="0">
                <a:solidFill>
                  <a:schemeClr val="bg1"/>
                </a:solidFill>
              </a:rPr>
              <a:t>633, </a:t>
            </a:r>
            <a:r>
              <a:rPr lang="ru-RU" sz="1600" b="1" dirty="0">
                <a:solidFill>
                  <a:schemeClr val="bg1"/>
                </a:solidFill>
              </a:rPr>
              <a:t>инициировать проведение Министерством экономического развития Российской Федерации соответствующей экспертизы ФЗ-287. </a:t>
            </a:r>
            <a:r>
              <a:rPr lang="ru-RU" sz="1600" b="1" dirty="0" smtClean="0">
                <a:solidFill>
                  <a:schemeClr val="bg1"/>
                </a:solidFill>
              </a:rPr>
              <a:t>ЗАО «ЮжНИИМФ» готов </a:t>
            </a:r>
            <a:r>
              <a:rPr lang="ru-RU" sz="1600" b="1" dirty="0">
                <a:solidFill>
                  <a:schemeClr val="bg1"/>
                </a:solidFill>
              </a:rPr>
              <a:t>к взаимодействию с представителями предпринимательского сообщества на предмет подготовки необходимых для этого письменных обращений.</a:t>
            </a:r>
          </a:p>
        </p:txBody>
      </p:sp>
    </p:spTree>
    <p:extLst>
      <p:ext uri="{BB962C8B-B14F-4D97-AF65-F5344CB8AC3E}">
        <p14:creationId xmlns:p14="http://schemas.microsoft.com/office/powerpoint/2010/main" val="70863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39552" y="1340768"/>
            <a:ext cx="8143697" cy="3293209"/>
          </a:xfrm>
          <a:prstGeom prst="rect">
            <a:avLst/>
          </a:prstGeom>
        </p:spPr>
        <p:txBody>
          <a:bodyPr vert="horz" wrap="square" lIns="45720" rIns="45720">
            <a:sp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600" b="1" dirty="0">
                <a:solidFill>
                  <a:schemeClr val="bg1"/>
                </a:solidFill>
              </a:rPr>
              <a:t>ЗАО «Южный научно-исследовательский и проектно-конструкторский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600" b="1" dirty="0">
                <a:solidFill>
                  <a:schemeClr val="bg1"/>
                </a:solidFill>
              </a:rPr>
              <a:t>институт морского флота» </a:t>
            </a:r>
            <a:r>
              <a:rPr lang="ru-RU" sz="1600" b="1" dirty="0" smtClean="0">
                <a:solidFill>
                  <a:schemeClr val="bg1"/>
                </a:solidFill>
              </a:rPr>
              <a:t>(ЗАО «ЮжНИИМФ»)</a:t>
            </a:r>
            <a:endParaRPr lang="ru-RU" sz="1600" b="1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endParaRPr lang="ru-RU" sz="1600" b="1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ru-RU" sz="1600" b="1" dirty="0">
                <a:solidFill>
                  <a:schemeClr val="bg1"/>
                </a:solidFill>
              </a:rPr>
              <a:t>Почтовый адрес:</a:t>
            </a:r>
            <a:r>
              <a:rPr lang="en-US" sz="1600" b="1" dirty="0">
                <a:solidFill>
                  <a:schemeClr val="bg1"/>
                </a:solidFill>
              </a:rPr>
              <a:t>   </a:t>
            </a:r>
            <a:r>
              <a:rPr lang="ru-RU" sz="1600" b="1" dirty="0">
                <a:solidFill>
                  <a:schemeClr val="bg1"/>
                </a:solidFill>
              </a:rPr>
              <a:t>			353900,</a:t>
            </a: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ru-RU" sz="1600" b="1" dirty="0">
                <a:solidFill>
                  <a:schemeClr val="bg1"/>
                </a:solidFill>
              </a:rPr>
              <a:t>					г. Новороссийск, ул. Рубина, 11</a:t>
            </a:r>
          </a:p>
          <a:p>
            <a:pPr algn="l">
              <a:spcBef>
                <a:spcPct val="0"/>
              </a:spcBef>
              <a:buFontTx/>
              <a:buNone/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ru-RU" sz="1600" b="1" dirty="0">
                <a:solidFill>
                  <a:schemeClr val="bg1"/>
                </a:solidFill>
              </a:rPr>
              <a:t>Телефон:</a:t>
            </a:r>
            <a:r>
              <a:rPr lang="en-US" sz="1600" b="1" dirty="0">
                <a:solidFill>
                  <a:schemeClr val="bg1"/>
                </a:solidFill>
              </a:rPr>
              <a:t>   (</a:t>
            </a:r>
            <a:r>
              <a:rPr lang="ru-RU" sz="1600" b="1" dirty="0">
                <a:solidFill>
                  <a:schemeClr val="bg1"/>
                </a:solidFill>
              </a:rPr>
              <a:t>8617</a:t>
            </a:r>
            <a:r>
              <a:rPr lang="en-US" sz="1600" b="1" dirty="0">
                <a:solidFill>
                  <a:schemeClr val="bg1"/>
                </a:solidFill>
              </a:rPr>
              <a:t>) </a:t>
            </a:r>
            <a:r>
              <a:rPr lang="ru-RU" sz="1600" b="1" dirty="0" smtClean="0">
                <a:solidFill>
                  <a:schemeClr val="bg1"/>
                </a:solidFill>
              </a:rPr>
              <a:t>67-87-93</a:t>
            </a:r>
            <a:r>
              <a:rPr lang="en-US" sz="1600" b="1" dirty="0">
                <a:solidFill>
                  <a:schemeClr val="bg1"/>
                </a:solidFill>
              </a:rPr>
              <a:t>	</a:t>
            </a:r>
            <a:r>
              <a:rPr lang="ru-RU" sz="1600" b="1" dirty="0">
                <a:solidFill>
                  <a:schemeClr val="bg1"/>
                </a:solidFill>
              </a:rPr>
              <a:t>	</a:t>
            </a:r>
            <a:r>
              <a:rPr lang="en-US" sz="1600" b="1" dirty="0" smtClean="0">
                <a:solidFill>
                  <a:schemeClr val="bg1"/>
                </a:solidFill>
              </a:rPr>
              <a:t>	</a:t>
            </a:r>
            <a:r>
              <a:rPr lang="ru-RU" sz="1600" b="1" dirty="0" smtClean="0">
                <a:solidFill>
                  <a:schemeClr val="bg1"/>
                </a:solidFill>
              </a:rPr>
              <a:t>Факс</a:t>
            </a:r>
            <a:r>
              <a:rPr lang="ru-RU" sz="1600" b="1" dirty="0">
                <a:solidFill>
                  <a:schemeClr val="bg1"/>
                </a:solidFill>
              </a:rPr>
              <a:t>:	(8617) </a:t>
            </a:r>
            <a:r>
              <a:rPr lang="ru-RU" sz="1600" b="1" dirty="0" smtClean="0">
                <a:solidFill>
                  <a:schemeClr val="bg1"/>
                </a:solidFill>
              </a:rPr>
              <a:t>67-87-94</a:t>
            </a:r>
            <a:endParaRPr lang="en-US" sz="1600" b="1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en-US" sz="1600" b="1" dirty="0">
                <a:solidFill>
                  <a:schemeClr val="bg1"/>
                </a:solidFill>
              </a:rPr>
              <a:t>E-mail:   institute@</a:t>
            </a:r>
            <a:r>
              <a:rPr lang="ru-RU" sz="1600" b="1" dirty="0" err="1">
                <a:solidFill>
                  <a:schemeClr val="bg1"/>
                </a:solidFill>
              </a:rPr>
              <a:t>южниимф.рф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		Моб.: 	(9887) </a:t>
            </a:r>
            <a:r>
              <a:rPr lang="ru-RU" sz="1600" b="1" dirty="0" smtClean="0">
                <a:solidFill>
                  <a:schemeClr val="bg1"/>
                </a:solidFill>
              </a:rPr>
              <a:t>623-628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en-US" sz="1600" b="1" dirty="0" smtClean="0">
                <a:solidFill>
                  <a:schemeClr val="bg1"/>
                </a:solidFill>
              </a:rPr>
              <a:t>E-mail: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  institute@ujniimf.ru</a:t>
            </a:r>
            <a:endParaRPr lang="en-US" sz="1600" b="1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en-US" sz="1600" b="1" dirty="0">
                <a:solidFill>
                  <a:schemeClr val="bg1"/>
                </a:solidFill>
              </a:rPr>
              <a:t>http</a:t>
            </a:r>
            <a:r>
              <a:rPr lang="ru-RU" sz="1600" b="1" dirty="0">
                <a:solidFill>
                  <a:schemeClr val="bg1"/>
                </a:solidFill>
              </a:rPr>
              <a:t>:</a:t>
            </a:r>
            <a:r>
              <a:rPr lang="en-US" sz="1600" b="1" dirty="0">
                <a:solidFill>
                  <a:schemeClr val="bg1"/>
                </a:solidFill>
              </a:rPr>
              <a:t>//</a:t>
            </a:r>
            <a:r>
              <a:rPr lang="ru-RU" sz="1600" b="1" dirty="0" err="1" smtClean="0">
                <a:solidFill>
                  <a:schemeClr val="bg1"/>
                </a:solidFill>
              </a:rPr>
              <a:t>южниимф.рф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en-US" sz="1600" b="1" dirty="0" smtClean="0">
                <a:solidFill>
                  <a:schemeClr val="bg1"/>
                </a:solidFill>
              </a:rPr>
              <a:t>http://ujniimf.ru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438851" y="332656"/>
            <a:ext cx="8229600" cy="646331"/>
          </a:xfrm>
        </p:spPr>
        <p:txBody>
          <a:bodyPr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СПАСИБО ЗА ВНИМАНИЕ !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5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77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467544" y="1264693"/>
            <a:ext cx="8229600" cy="2062103"/>
          </a:xfrm>
        </p:spPr>
        <p:txBody>
          <a:bodyPr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Практический опыт прохождения государственной экологической экспертизы Планов ПЛРН. Анализ эффективности и целесообразности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sz="half" idx="1"/>
          </p:nvPr>
        </p:nvSpPr>
        <p:spPr>
          <a:xfrm>
            <a:off x="467544" y="4149080"/>
            <a:ext cx="8147050" cy="1348061"/>
          </a:xfrm>
          <a:noFill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Докладчик:</a:t>
            </a:r>
          </a:p>
          <a:p>
            <a:pPr algn="ctr">
              <a:buFontTx/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МАЦЕНКО Сергей Валентинович</a:t>
            </a:r>
          </a:p>
          <a:p>
            <a:pPr algn="ctr">
              <a:buFontTx/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к.т.н., генеральный директор ЗАО «</a:t>
            </a:r>
            <a:r>
              <a:rPr lang="ru-RU" sz="2400" dirty="0" err="1" smtClean="0">
                <a:solidFill>
                  <a:schemeClr val="bg1"/>
                </a:solidFill>
              </a:rPr>
              <a:t>ЮжНИИМФ</a:t>
            </a:r>
            <a:r>
              <a:rPr lang="ru-RU" sz="2400" dirty="0" smtClean="0">
                <a:solidFill>
                  <a:schemeClr val="bg1"/>
                </a:solidFill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chemeClr val="bg1"/>
                </a:solidFill>
              </a:rPr>
              <a:t>Новая </a:t>
            </a:r>
            <a:r>
              <a:rPr lang="ru-RU" sz="2000" dirty="0">
                <a:solidFill>
                  <a:schemeClr val="bg1"/>
                </a:solidFill>
              </a:rPr>
              <a:t>редакция </a:t>
            </a:r>
            <a:r>
              <a:rPr lang="ru-RU" sz="2000" dirty="0" smtClean="0">
                <a:solidFill>
                  <a:schemeClr val="bg1"/>
                </a:solidFill>
              </a:rPr>
              <a:t>Федерального закона </a:t>
            </a:r>
            <a:r>
              <a:rPr lang="ru-RU" sz="2000" dirty="0">
                <a:solidFill>
                  <a:schemeClr val="bg1"/>
                </a:solidFill>
              </a:rPr>
              <a:t>от 31 июля 1998 г. № 155-ФЗ «О внутренних морских водах, территориальном море и прилежащей зоне Российской Федерации</a:t>
            </a:r>
            <a:r>
              <a:rPr lang="ru-RU" sz="2000" dirty="0" smtClean="0">
                <a:solidFill>
                  <a:schemeClr val="bg1"/>
                </a:solidFill>
              </a:rPr>
              <a:t>» определяет, что объектами государственной экологической экспертизы являются: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802234"/>
            <a:ext cx="8003232" cy="3490186"/>
          </a:xfrm>
        </p:spPr>
        <p:txBody>
          <a:bodyPr>
            <a:sp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п. 2 ст. 16.1 – «…план по предупреждению и ликвидации разливов нефти </a:t>
            </a:r>
            <a:r>
              <a:rPr lang="ru-RU" sz="2400" dirty="0">
                <a:solidFill>
                  <a:schemeClr val="bg1"/>
                </a:solidFill>
              </a:rPr>
              <a:t>и нефтепродуктов … при транспортировке и хранении нефти и нефтепродуктов во внутренних морских водах и в территориальном море </a:t>
            </a:r>
            <a:r>
              <a:rPr lang="ru-RU" sz="2400" dirty="0" smtClean="0">
                <a:solidFill>
                  <a:schemeClr val="bg1"/>
                </a:solidFill>
              </a:rPr>
              <a:t>РФ»;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п. 3 ст. 34 – «…документы </a:t>
            </a:r>
            <a:r>
              <a:rPr lang="ru-RU" sz="2400" dirty="0">
                <a:solidFill>
                  <a:schemeClr val="bg1"/>
                </a:solidFill>
              </a:rPr>
              <a:t>и документация, обосновывающие другие виды планируемой </a:t>
            </a:r>
            <a:r>
              <a:rPr lang="ru-RU" sz="2400" dirty="0">
                <a:solidFill>
                  <a:srgbClr val="FF0000"/>
                </a:solidFill>
              </a:rPr>
              <a:t>хозяйственной и иной деятельности во внутренних морских водах и в территориальном </a:t>
            </a:r>
            <a:r>
              <a:rPr lang="ru-RU" sz="2400" dirty="0" smtClean="0">
                <a:solidFill>
                  <a:srgbClr val="FF0000"/>
                </a:solidFill>
              </a:rPr>
              <a:t>море».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9075"/>
            <a:ext cx="9144000" cy="7077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0950"/>
            <a:ext cx="8229600" cy="1815882"/>
          </a:xfr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 соответствии с </a:t>
            </a:r>
            <a:r>
              <a:rPr lang="ru-RU" sz="2800" dirty="0">
                <a:solidFill>
                  <a:schemeClr val="bg1"/>
                </a:solidFill>
              </a:rPr>
              <a:t>п</a:t>
            </a:r>
            <a:r>
              <a:rPr lang="ru-RU" sz="2800" dirty="0" smtClean="0">
                <a:solidFill>
                  <a:schemeClr val="bg1"/>
                </a:solidFill>
              </a:rPr>
              <a:t>. 1 ст. 14 Федерального закона от </a:t>
            </a:r>
            <a:r>
              <a:rPr lang="ru-RU" sz="2800" dirty="0">
                <a:solidFill>
                  <a:schemeClr val="bg1"/>
                </a:solidFill>
              </a:rPr>
              <a:t>23 ноября 1995 г. № 174-ФЗ «Об экологической экспертизе</a:t>
            </a:r>
            <a:r>
              <a:rPr lang="ru-RU" sz="2800" dirty="0" smtClean="0">
                <a:solidFill>
                  <a:schemeClr val="bg1"/>
                </a:solidFill>
              </a:rPr>
              <a:t>», подлежащие экспертизе материалы должны включать: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2204864"/>
            <a:ext cx="8003232" cy="2474524"/>
          </a:xfrm>
        </p:spPr>
        <p:txBody>
          <a:bodyPr>
            <a:spAutoFit/>
          </a:bodyPr>
          <a:lstStyle/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материалы </a:t>
            </a:r>
            <a:r>
              <a:rPr lang="ru-RU" sz="1800" dirty="0">
                <a:solidFill>
                  <a:schemeClr val="bg1"/>
                </a:solidFill>
              </a:rPr>
              <a:t>согласования </a:t>
            </a:r>
            <a:r>
              <a:rPr lang="ru-RU" sz="1800" dirty="0" smtClean="0">
                <a:solidFill>
                  <a:schemeClr val="bg1"/>
                </a:solidFill>
              </a:rPr>
              <a:t>документации с </a:t>
            </a:r>
            <a:r>
              <a:rPr lang="ru-RU" sz="1800" dirty="0">
                <a:solidFill>
                  <a:schemeClr val="bg1"/>
                </a:solidFill>
              </a:rPr>
              <a:t>органами исполнительной власти, определёнными действующим законодательством (было ранее);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материалы </a:t>
            </a:r>
            <a:r>
              <a:rPr lang="ru-RU" sz="1800" dirty="0">
                <a:solidFill>
                  <a:schemeClr val="bg1"/>
                </a:solidFill>
              </a:rPr>
              <a:t>оценки воздействия на окружающую среду (далее – ОВОС</a:t>
            </a:r>
            <a:r>
              <a:rPr lang="ru-RU" sz="1800" dirty="0" smtClean="0">
                <a:solidFill>
                  <a:schemeClr val="bg1"/>
                </a:solidFill>
              </a:rPr>
              <a:t>);</a:t>
            </a:r>
            <a:endParaRPr lang="ru-RU" sz="1800" dirty="0">
              <a:solidFill>
                <a:schemeClr val="bg1"/>
              </a:solidFill>
            </a:endParaRPr>
          </a:p>
          <a:p>
            <a:r>
              <a:rPr lang="ru-RU" sz="1800" dirty="0" smtClean="0">
                <a:solidFill>
                  <a:schemeClr val="bg1"/>
                </a:solidFill>
              </a:rPr>
              <a:t>материалы </a:t>
            </a:r>
            <a:r>
              <a:rPr lang="ru-RU" sz="1800" dirty="0">
                <a:solidFill>
                  <a:schemeClr val="bg1"/>
                </a:solidFill>
              </a:rPr>
              <a:t>согласования </a:t>
            </a:r>
            <a:r>
              <a:rPr lang="ru-RU" sz="1800" dirty="0" smtClean="0">
                <a:solidFill>
                  <a:schemeClr val="bg1"/>
                </a:solidFill>
              </a:rPr>
              <a:t>с </a:t>
            </a:r>
            <a:r>
              <a:rPr lang="ru-RU" sz="1800" dirty="0" err="1" smtClean="0">
                <a:solidFill>
                  <a:schemeClr val="bg1"/>
                </a:solidFill>
              </a:rPr>
              <a:t>Росрыболовством</a:t>
            </a:r>
            <a:r>
              <a:rPr lang="ru-RU" sz="1800" dirty="0" smtClean="0">
                <a:solidFill>
                  <a:schemeClr val="bg1"/>
                </a:solidFill>
              </a:rPr>
              <a:t>;</a:t>
            </a:r>
            <a:endParaRPr lang="ru-RU" sz="1800" dirty="0">
              <a:solidFill>
                <a:schemeClr val="bg1"/>
              </a:solidFill>
            </a:endParaRP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материалы </a:t>
            </a:r>
            <a:r>
              <a:rPr lang="ru-RU" sz="1800" dirty="0">
                <a:solidFill>
                  <a:schemeClr val="bg1"/>
                </a:solidFill>
              </a:rPr>
              <a:t>обсуждения </a:t>
            </a:r>
            <a:r>
              <a:rPr lang="ru-RU" sz="1800" dirty="0" smtClean="0">
                <a:solidFill>
                  <a:schemeClr val="bg1"/>
                </a:solidFill>
              </a:rPr>
              <a:t>объекта экспертизы с </a:t>
            </a:r>
            <a:r>
              <a:rPr lang="ru-RU" sz="1800" dirty="0">
                <a:solidFill>
                  <a:schemeClr val="bg1"/>
                </a:solidFill>
              </a:rPr>
              <a:t>общественными организациями и представителями </a:t>
            </a:r>
            <a:r>
              <a:rPr lang="ru-RU" sz="1800" dirty="0" smtClean="0">
                <a:solidFill>
                  <a:schemeClr val="bg1"/>
                </a:solidFill>
              </a:rPr>
              <a:t>общественности.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6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9075"/>
            <a:ext cx="9144000" cy="7077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22972"/>
            <a:ext cx="8229600" cy="646331"/>
          </a:xfrm>
        </p:spPr>
        <p:txBody>
          <a:bodyPr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ЧТО ТАКОЕ ОВОС ?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290240"/>
            <a:ext cx="79928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</a:rPr>
              <a:t>Оценка воздействия намечаемой хозяйственной и иной деятельности на окружающую среду </a:t>
            </a:r>
            <a:r>
              <a:rPr lang="ru-RU" sz="2400" b="1" dirty="0" smtClean="0">
                <a:solidFill>
                  <a:schemeClr val="bg1"/>
                </a:solidFill>
              </a:rPr>
              <a:t>(оценка </a:t>
            </a:r>
            <a:r>
              <a:rPr lang="ru-RU" sz="2400" b="1" dirty="0">
                <a:solidFill>
                  <a:schemeClr val="bg1"/>
                </a:solidFill>
              </a:rPr>
              <a:t>воздействия на окружающую среду) </a:t>
            </a:r>
            <a:r>
              <a:rPr lang="ru-RU" sz="2400" b="1" dirty="0" smtClean="0">
                <a:solidFill>
                  <a:schemeClr val="bg1"/>
                </a:solidFill>
              </a:rPr>
              <a:t>– процесс</a:t>
            </a:r>
            <a:r>
              <a:rPr lang="ru-RU" sz="2400" b="1" dirty="0">
                <a:solidFill>
                  <a:schemeClr val="bg1"/>
                </a:solidFill>
              </a:rPr>
              <a:t>, способствующий принятию экологически ориентированного управленческого решения о реализации намечаемой хозяйственной и иной деятельности посредством определения возможных неблагоприятных воздействий, оценки экологических последствий, </a:t>
            </a:r>
            <a:r>
              <a:rPr lang="ru-RU" sz="2400" b="1" dirty="0" smtClean="0">
                <a:solidFill>
                  <a:schemeClr val="bg1"/>
                </a:solidFill>
              </a:rPr>
              <a:t>учёта </a:t>
            </a:r>
            <a:r>
              <a:rPr lang="ru-RU" sz="2400" b="1" dirty="0">
                <a:solidFill>
                  <a:schemeClr val="bg1"/>
                </a:solidFill>
              </a:rPr>
              <a:t>общественного мнения, разработки мер по уменьшению и предотвращению </a:t>
            </a:r>
            <a:r>
              <a:rPr lang="ru-RU" sz="2400" b="1" dirty="0" smtClean="0">
                <a:solidFill>
                  <a:schemeClr val="bg1"/>
                </a:solidFill>
              </a:rPr>
              <a:t>воздействий.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9075"/>
            <a:ext cx="9144000" cy="7077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22972"/>
            <a:ext cx="8229600" cy="646331"/>
          </a:xfrm>
        </p:spPr>
        <p:txBody>
          <a:bodyPr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Основные принципы ОВОС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5556" y="1268760"/>
            <a:ext cx="79928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При проведении ОВОС производится расчётный анализ воздействия намечаемой хозяйственной деятельности на компоненты природной среды и антропогенные объекты: 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атмосферный воздух;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морская вода;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водные биологические ресурсы;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анализ акустического воздействия;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обращение с отходами производства и потребления;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воздействие в чрезвычайных ситуациях.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Группа веществ 0,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2955"/>
          <a:stretch/>
        </p:blipFill>
        <p:spPr bwMode="auto">
          <a:xfrm>
            <a:off x="-17930" y="0"/>
            <a:ext cx="9179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1480" y="4800783"/>
            <a:ext cx="2240280" cy="7663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300" dirty="0">
                <a:solidFill>
                  <a:srgbClr val="1F497D"/>
                </a:solidFill>
                <a:effectLst/>
                <a:latin typeface="Times New Roman"/>
                <a:ea typeface="Calibri"/>
                <a:cs typeface="Times New Roman"/>
              </a:rPr>
              <a:t>Изолиния </a:t>
            </a:r>
            <a:r>
              <a:rPr lang="ru-RU" sz="1300" dirty="0" smtClean="0">
                <a:solidFill>
                  <a:srgbClr val="1F497D"/>
                </a:solidFill>
                <a:effectLst/>
                <a:latin typeface="Times New Roman"/>
                <a:ea typeface="Calibri"/>
                <a:cs typeface="Times New Roman"/>
              </a:rPr>
              <a:t>0,05 ПДК </a:t>
            </a:r>
            <a:r>
              <a:rPr lang="ru-RU" sz="1300" dirty="0">
                <a:solidFill>
                  <a:srgbClr val="1F497D"/>
                </a:solidFill>
                <a:effectLst/>
                <a:latin typeface="Times New Roman"/>
                <a:ea typeface="Calibri"/>
                <a:cs typeface="Times New Roman"/>
              </a:rPr>
              <a:t>совокупного загрязнения атмосферы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411760" y="4581128"/>
            <a:ext cx="1872208" cy="354202"/>
          </a:xfrm>
          <a:prstGeom prst="straightConnector1">
            <a:avLst/>
          </a:prstGeom>
          <a:ln w="1079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5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32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2829" r="6293" b="44736"/>
          <a:stretch/>
        </p:blipFill>
        <p:spPr bwMode="auto">
          <a:xfrm>
            <a:off x="0" y="0"/>
            <a:ext cx="9144000" cy="688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93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9075"/>
            <a:ext cx="9144000" cy="7077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550966"/>
              </p:ext>
            </p:extLst>
          </p:nvPr>
        </p:nvGraphicFramePr>
        <p:xfrm>
          <a:off x="104168" y="-7192"/>
          <a:ext cx="9004336" cy="58124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754"/>
                <a:gridCol w="3322600"/>
                <a:gridCol w="1332642"/>
                <a:gridCol w="1410079"/>
                <a:gridCol w="1296624"/>
                <a:gridCol w="1323637"/>
              </a:tblGrid>
              <a:tr h="354253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/>
                      </a:r>
                      <a:br>
                        <a:rPr lang="ru-RU" sz="800" dirty="0">
                          <a:effectLst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Сценарий 4Г+4И: разлив мазута (М-100, М-40) на водную поверхность с возгоранием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3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0301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Азота диоксид (Азот (IV) оксид)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133,40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499,20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322,83 ПДК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214,24 ПДК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3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0304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Азот (II) оксид (Азота оксид)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11,47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37,54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29,87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18,11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3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0317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Гидроцианид (Водород цианистый, Синильная кислота)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48,43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166,49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117,55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77,34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3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0328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Углерод (Сажа)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5720,11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8889,56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8710,92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8135,79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3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0330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Сера диоксид-Ангидрид сернистый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269,53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999,36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647,71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429,55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3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0333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Дигидросульфид (Сероводород)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605,52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2096,47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1467,44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945,68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3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0337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Углерод оксид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81,23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282,13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196,20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134,98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3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0703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Бенз/а/пирен (3,4-Бензпирен)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0,38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0,40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0,40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0,39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3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1325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Формальдегид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137,74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502,02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333,27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220,34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3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1555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Этановая кислота (Уксусная кислота)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360,32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1248,02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973,92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600,24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3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2732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Керосин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0,12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0,16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0,15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0,14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3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2754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Углеводороды предельные C12-C19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8,23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32,57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18,81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12,95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3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6035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Сероводород + Формальдегид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743,26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2572,45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1800,71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1237,64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3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6043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Серы диоксид + Сероводород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872,68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3021,92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2115,15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1453,55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3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6204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Серы диоксид + Азота диоксид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264,07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970,35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496" marR="7496" marT="749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606,59 ПДК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402,39 ПДК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6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E3AF"/>
        </a:solidFill>
        <a:ln w="3175">
          <a:solidFill>
            <a:srgbClr val="002F8E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12873</TotalTime>
  <Words>953</Words>
  <Application>Microsoft Office PowerPoint</Application>
  <PresentationFormat>Экран (4:3)</PresentationFormat>
  <Paragraphs>151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Оформление по умолчанию</vt:lpstr>
      <vt:lpstr>Презентация PowerPoint</vt:lpstr>
      <vt:lpstr>Практический опыт прохождения государственной экологической экспертизы Планов ПЛРН. Анализ эффективности и целесообразности</vt:lpstr>
      <vt:lpstr>Новая редакция Федерального закона от 31 июля 1998 г. № 155-ФЗ «О внутренних морских водах, территориальном море и прилежащей зоне Российской Федерации» определяет, что объектами государственной экологической экспертизы являются:</vt:lpstr>
      <vt:lpstr>В соответствии с п. 1 ст. 14 Федерального закона от 23 ноября 1995 г. № 174-ФЗ «Об экологической экспертизе», подлежащие экспертизе материалы должны включать:</vt:lpstr>
      <vt:lpstr>ЧТО ТАКОЕ ОВОС ?</vt:lpstr>
      <vt:lpstr>Основные принципы ОВОС</vt:lpstr>
      <vt:lpstr>Презентация PowerPoint</vt:lpstr>
      <vt:lpstr>Презентация PowerPoint</vt:lpstr>
      <vt:lpstr>Презентация PowerPoint</vt:lpstr>
      <vt:lpstr>Презентация PowerPoint</vt:lpstr>
      <vt:lpstr>Оценка воздействия на ВБР</vt:lpstr>
      <vt:lpstr>Презентация PowerPoint</vt:lpstr>
      <vt:lpstr>Материалы общественного обсуждения</vt:lpstr>
      <vt:lpstr>ВЫВОДЫ</vt:lpstr>
      <vt:lpstr>ПРЕДЛОЖЕНИЯ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samsung</cp:lastModifiedBy>
  <cp:revision>115</cp:revision>
  <dcterms:created xsi:type="dcterms:W3CDTF">2013-01-30T12:01:46Z</dcterms:created>
  <dcterms:modified xsi:type="dcterms:W3CDTF">2014-06-19T20:48:47Z</dcterms:modified>
</cp:coreProperties>
</file>