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256" r:id="rId3"/>
    <p:sldId id="269" r:id="rId4"/>
    <p:sldId id="271" r:id="rId5"/>
    <p:sldId id="267" r:id="rId6"/>
    <p:sldId id="282" r:id="rId7"/>
    <p:sldId id="283" r:id="rId8"/>
    <p:sldId id="284" r:id="rId9"/>
    <p:sldId id="268" r:id="rId10"/>
    <p:sldId id="288" r:id="rId11"/>
    <p:sldId id="273" r:id="rId12"/>
    <p:sldId id="285" r:id="rId13"/>
    <p:sldId id="296" r:id="rId14"/>
    <p:sldId id="291" r:id="rId15"/>
    <p:sldId id="276" r:id="rId16"/>
    <p:sldId id="292" r:id="rId17"/>
    <p:sldId id="293" r:id="rId18"/>
    <p:sldId id="290" r:id="rId19"/>
    <p:sldId id="295" r:id="rId20"/>
    <p:sldId id="289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0C5"/>
    <a:srgbClr val="7C95BE"/>
    <a:srgbClr val="728DBA"/>
    <a:srgbClr val="E9EFF7"/>
    <a:srgbClr val="F6F9FC"/>
    <a:srgbClr val="FFF9DD"/>
    <a:srgbClr val="3B6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9" autoAdjust="0"/>
  </p:normalViewPr>
  <p:slideViewPr>
    <p:cSldViewPr>
      <p:cViewPr varScale="1">
        <p:scale>
          <a:sx n="84" d="100"/>
          <a:sy n="84" d="100"/>
        </p:scale>
        <p:origin x="14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751BE-DDEC-4C82-A781-D5B0BBAB33E7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663D7-C60A-4652-91DE-F50E4070D2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1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B17B9-5AC8-49B5-BD1A-C808FC5338A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0B84-9819-46C0-ACEF-740C4B0A6E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12" Type="http://schemas.openxmlformats.org/officeDocument/2006/relationships/hyperlink" Target="http://www.lr.org/" TargetMode="External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5.png"/><Relationship Id="rId10" Type="http://schemas.openxmlformats.org/officeDocument/2006/relationships/image" Target="../media/image11.jpeg"/><Relationship Id="rId4" Type="http://schemas.openxmlformats.org/officeDocument/2006/relationships/image" Target="../media/image2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 rot="10800000">
            <a:off x="573750" y="5229200"/>
            <a:ext cx="8108963" cy="50563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10800000" lIns="119082" tIns="59543" rIns="119082" bIns="59543" anchor="ctr"/>
          <a:lstStyle/>
          <a:p>
            <a:pPr defTabSz="1182688">
              <a:defRPr/>
            </a:pPr>
            <a:endParaRPr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74052" y="5229221"/>
            <a:ext cx="3583468" cy="101922"/>
          </a:xfrm>
          <a:prstGeom prst="rect">
            <a:avLst/>
          </a:prstGeom>
          <a:solidFill>
            <a:schemeClr val="tx1">
              <a:alpha val="1098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48070" y="2204864"/>
            <a:ext cx="8247860" cy="4062651"/>
          </a:xfrm>
          <a:prstGeom prst="rect">
            <a:avLst/>
          </a:prstGeom>
          <a:noFill/>
          <a:effectLst>
            <a:outerShdw blurRad="63500" dist="25400" dir="2700000" algn="tl" rotWithShape="0">
              <a:prstClr val="black">
                <a:alpha val="31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Плюсы и минусы использования оборудования для снижения содержания окислов серы и азота в выхлопных газах судовых дизелей.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1200" b="1" dirty="0" smtClean="0">
                <a:solidFill>
                  <a:srgbClr val="7C95BE"/>
                </a:solidFill>
              </a:rPr>
              <a:t>Санкт-Петербург</a:t>
            </a:r>
            <a:r>
              <a:rPr lang="ru-RU" sz="1200" dirty="0" smtClean="0">
                <a:solidFill>
                  <a:srgbClr val="728DBA"/>
                </a:solidFill>
                <a:latin typeface="+mj-lt"/>
              </a:rPr>
              <a:t>, </a:t>
            </a:r>
            <a:r>
              <a:rPr lang="en-US" sz="1200" dirty="0" smtClean="0">
                <a:solidFill>
                  <a:srgbClr val="728DBA"/>
                </a:solidFill>
                <a:latin typeface="+mj-lt"/>
              </a:rPr>
              <a:t>19-20 </a:t>
            </a:r>
            <a:r>
              <a:rPr lang="ru-RU" sz="1200" dirty="0" smtClean="0">
                <a:solidFill>
                  <a:srgbClr val="728DBA"/>
                </a:solidFill>
                <a:latin typeface="+mj-lt"/>
              </a:rPr>
              <a:t>июня</a:t>
            </a:r>
            <a:r>
              <a:rPr lang="ru-RU" sz="1200" dirty="0" smtClean="0">
                <a:solidFill>
                  <a:srgbClr val="728DBA"/>
                </a:solidFill>
                <a:latin typeface="+mj-lt"/>
              </a:rPr>
              <a:t> 2014 </a:t>
            </a:r>
            <a:r>
              <a:rPr lang="ru-RU" sz="1200" dirty="0" smtClean="0">
                <a:solidFill>
                  <a:srgbClr val="728DBA"/>
                </a:solidFill>
                <a:latin typeface="+mj-lt"/>
              </a:rPr>
              <a:t>г.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Старший эксперт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Катагаров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Николай Алексеевич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2614" y="1092194"/>
            <a:ext cx="5941347" cy="893164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203" y="1052736"/>
            <a:ext cx="7649237" cy="534272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643042" y="28572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081310"/>
            <a:ext cx="7488831" cy="23476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203" y="2924944"/>
            <a:ext cx="7577228" cy="352839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643042" y="28572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2357430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129520"/>
            <a:ext cx="7746084" cy="14353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2726761"/>
            <a:ext cx="7674076" cy="3708733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643042" y="28572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2357430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903194"/>
            <a:ext cx="7746084" cy="23817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3158354"/>
            <a:ext cx="7746083" cy="3222974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643042" y="28572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2357430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99765" y="714356"/>
            <a:ext cx="27444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985352"/>
            <a:ext cx="7488832" cy="5467983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594" y="1124744"/>
            <a:ext cx="7560841" cy="195416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433" y="3078909"/>
            <a:ext cx="7669539" cy="3312368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5000636"/>
            <a:ext cx="3426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044694"/>
            <a:ext cx="7776864" cy="5336634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28" y="1196752"/>
            <a:ext cx="7776864" cy="16561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2996952"/>
            <a:ext cx="7749284" cy="316835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214422"/>
            <a:ext cx="7858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     </a:t>
            </a: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399982"/>
            <a:ext cx="7920880" cy="476532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7" y="1124744"/>
            <a:ext cx="7632848" cy="26642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7" y="3789040"/>
            <a:ext cx="7632847" cy="144016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K:\Презентации\rs ppt\95 лет - Презентация Решетов\Графика\1913 rusregister_m.pn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0" y="620688"/>
            <a:ext cx="9144000" cy="595610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95536" y="1457489"/>
            <a:ext cx="82089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Общество «Русский Регистр» основано 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1913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году по инициативе русских акционерных страховых обществ для установления классификации торговых судов в целях определения их качеств для перевозки грузов и благонадежности для плавания.</a:t>
            </a: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503229" y="4064009"/>
            <a:ext cx="18473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kumimoji="0" lang="ru-RU" sz="2000" dirty="0">
              <a:latin typeface="Garamond" pitchFamily="18" charset="0"/>
            </a:endParaRPr>
          </a:p>
          <a:p>
            <a:endParaRPr kumimoji="0" lang="ru-RU" sz="2000" dirty="0">
              <a:latin typeface="Garamond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960" y="1196752"/>
            <a:ext cx="7700464" cy="3456384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 rot="10800000">
            <a:off x="573750" y="4336393"/>
            <a:ext cx="8108963" cy="50563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10800000" lIns="119082" tIns="59543" rIns="119082" bIns="59543" anchor="ctr"/>
          <a:lstStyle/>
          <a:p>
            <a:pPr defTabSz="1182688">
              <a:defRPr/>
            </a:pPr>
            <a:endParaRPr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74052" y="4336414"/>
            <a:ext cx="3583468" cy="101922"/>
          </a:xfrm>
          <a:prstGeom prst="rect">
            <a:avLst/>
          </a:prstGeom>
          <a:solidFill>
            <a:schemeClr val="tx1">
              <a:alpha val="1098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67544" y="4005064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89A0C5"/>
                </a:solidFill>
                <a:latin typeface="+mj-lt"/>
              </a:rPr>
              <a:t>Контакты</a:t>
            </a:r>
            <a:endParaRPr lang="ru-RU" sz="1600" dirty="0">
              <a:solidFill>
                <a:srgbClr val="89A0C5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4437112"/>
            <a:ext cx="82089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www.rs-class.org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pobox@rs-class.org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Генеральный директор:   Седов Сергей Николаевич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0" y="3143248"/>
            <a:ext cx="9144000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K:\Презентации\rs ppt\2009\element\map.pn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35496" y="620688"/>
            <a:ext cx="8991601" cy="46577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95536" y="3913312"/>
            <a:ext cx="82089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 настоящее время Российский морской регистр судоходства - одно из ведущих классификационных обществ.</a:t>
            </a:r>
          </a:p>
          <a:p>
            <a:pPr algn="just" eaLnBrk="0" hangingPunct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Член Международной ассоциации классификационных обществ (МАКО) с 1969 года.</a:t>
            </a:r>
          </a:p>
          <a:p>
            <a:pPr algn="just" eaLnBrk="0" hangingPunct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На данной карте отмечены места расположений Представительств Регистра в мире.</a:t>
            </a: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691680" y="5877272"/>
            <a:ext cx="5976664" cy="404711"/>
            <a:chOff x="1979712" y="5890941"/>
            <a:chExt cx="5976664" cy="404711"/>
          </a:xfrm>
        </p:grpSpPr>
        <p:pic>
          <p:nvPicPr>
            <p:cNvPr id="3076" name="Picture 4" descr="C:\Users\Igor\Pictures\bv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87880" y="5890941"/>
              <a:ext cx="324710" cy="404711"/>
            </a:xfrm>
            <a:prstGeom prst="rect">
              <a:avLst/>
            </a:prstGeom>
            <a:noFill/>
          </p:spPr>
        </p:pic>
        <p:pic>
          <p:nvPicPr>
            <p:cNvPr id="3075" name="Picture 3" descr="C:\Users\Igor\Pictures\abs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79712" y="5996265"/>
              <a:ext cx="504056" cy="194062"/>
            </a:xfrm>
            <a:prstGeom prst="rect">
              <a:avLst/>
            </a:prstGeom>
            <a:noFill/>
          </p:spPr>
        </p:pic>
        <p:pic>
          <p:nvPicPr>
            <p:cNvPr id="3077" name="Picture 5" descr="C:\Users\Igor\Pictures\ccs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16702" y="6006777"/>
              <a:ext cx="325438" cy="173038"/>
            </a:xfrm>
            <a:prstGeom prst="rect">
              <a:avLst/>
            </a:prstGeom>
            <a:noFill/>
          </p:spPr>
        </p:pic>
        <p:pic>
          <p:nvPicPr>
            <p:cNvPr id="3078" name="Picture 6" descr="C:\Users\Igor\Pictures\dnv.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67522" y="5930366"/>
              <a:ext cx="211121" cy="325860"/>
            </a:xfrm>
            <a:prstGeom prst="rect">
              <a:avLst/>
            </a:prstGeom>
            <a:noFill/>
          </p:spPr>
        </p:pic>
        <p:pic>
          <p:nvPicPr>
            <p:cNvPr id="3079" name="Picture 7" descr="C:\Users\Igor\Pictures\gl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182755" y="6009679"/>
              <a:ext cx="388916" cy="167234"/>
            </a:xfrm>
            <a:prstGeom prst="rect">
              <a:avLst/>
            </a:prstGeom>
            <a:noFill/>
          </p:spPr>
        </p:pic>
        <p:pic>
          <p:nvPicPr>
            <p:cNvPr id="3080" name="Picture 8" descr="C:\Users\Igor\Pictures\rina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220789" y="5921573"/>
              <a:ext cx="343446" cy="343446"/>
            </a:xfrm>
            <a:prstGeom prst="rect">
              <a:avLst/>
            </a:prstGeom>
            <a:noFill/>
          </p:spPr>
        </p:pic>
        <p:pic>
          <p:nvPicPr>
            <p:cNvPr id="3081" name="Picture 9" descr="C:\Users\Igor\Pictures\nk.gi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220624" y="5976507"/>
              <a:ext cx="494407" cy="233578"/>
            </a:xfrm>
            <a:prstGeom prst="rect">
              <a:avLst/>
            </a:prstGeom>
            <a:noFill/>
          </p:spPr>
        </p:pic>
        <p:pic>
          <p:nvPicPr>
            <p:cNvPr id="3083" name="Picture 11" descr="LR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684464" y="5950974"/>
              <a:ext cx="432048" cy="284644"/>
            </a:xfrm>
            <a:prstGeom prst="rect">
              <a:avLst/>
            </a:prstGeom>
            <a:noFill/>
          </p:spPr>
        </p:pic>
        <p:pic>
          <p:nvPicPr>
            <p:cNvPr id="3084" name="Picture 12" descr="C:\Users\Igor\Pictures\korean.pn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084496" y="5938589"/>
              <a:ext cx="495856" cy="309414"/>
            </a:xfrm>
            <a:prstGeom prst="rect">
              <a:avLst/>
            </a:prstGeom>
            <a:noFill/>
          </p:spPr>
        </p:pic>
        <p:pic>
          <p:nvPicPr>
            <p:cNvPr id="3085" name="Picture 13" descr="C:\Users\Igor\Pictures\irs2.pn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675783" y="5940996"/>
              <a:ext cx="304601" cy="304601"/>
            </a:xfrm>
            <a:prstGeom prst="rect">
              <a:avLst/>
            </a:prstGeom>
            <a:noFill/>
          </p:spPr>
        </p:pic>
        <p:pic>
          <p:nvPicPr>
            <p:cNvPr id="32" name="Рисунок 31" descr="rs_logo_ru2m.png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668344" y="5948697"/>
              <a:ext cx="288032" cy="289199"/>
            </a:xfrm>
            <a:prstGeom prst="rect">
              <a:avLst/>
            </a:prstGeom>
            <a:effectLst/>
          </p:spPr>
        </p:pic>
        <p:pic>
          <p:nvPicPr>
            <p:cNvPr id="21" name="Рисунок 20" descr="crs-logo.png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446252" y="5901120"/>
              <a:ext cx="317158" cy="384353"/>
            </a:xfrm>
            <a:prstGeom prst="rect">
              <a:avLst/>
            </a:prstGeom>
          </p:spPr>
        </p:pic>
        <p:pic>
          <p:nvPicPr>
            <p:cNvPr id="1027" name="Picture 3" descr="C:\Users\Igor\Pictures\iso-prs-9001.JPG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6819143" y="5898381"/>
              <a:ext cx="297534" cy="38983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285984" y="4093331"/>
            <a:ext cx="66064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Главное управление</a:t>
            </a:r>
          </a:p>
          <a:p>
            <a:pPr eaLnBrk="0" hangingPunct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расположено в Санкт-Петербурге.</a:t>
            </a:r>
          </a:p>
          <a:p>
            <a:pPr eaLnBrk="0" hangingPunct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Более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100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филиалов и представительств</a:t>
            </a:r>
          </a:p>
          <a:p>
            <a:pPr eaLnBrk="0" hangingPunct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 России и за рубежом.</a:t>
            </a:r>
          </a:p>
          <a:p>
            <a:pPr eaLnBrk="0" hangingPunct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Более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1600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высококвалифицированных специалистов.</a:t>
            </a: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pic>
        <p:nvPicPr>
          <p:cNvPr id="21" name="Picture 1" descr="X:\Архив\Презентации\001.0906 - Презентация к NK\Графика\rs_building_1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14678" y="1428736"/>
            <a:ext cx="3714776" cy="2357454"/>
          </a:xfrm>
          <a:prstGeom prst="rect">
            <a:avLst/>
          </a:prstGeom>
          <a:ln>
            <a:noFill/>
          </a:ln>
          <a:effectLst>
            <a:outerShdw blurRad="177800" dist="63500" dir="2700000" algn="tl" rotWithShape="0">
              <a:srgbClr val="333333">
                <a:alpha val="6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1040" y="1268760"/>
            <a:ext cx="3518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</a:rPr>
              <a:t>1913 - 2011</a:t>
            </a:r>
            <a:endParaRPr lang="ru-RU" sz="5400" b="0" cap="none" spc="0" dirty="0">
              <a:ln w="18415" cmpd="sng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43808" y="2760022"/>
            <a:ext cx="56886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РС признан Европейским Союзом,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0" hangingPunct="0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имеет поручения от 6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морских администраций.</a:t>
            </a:r>
          </a:p>
          <a:p>
            <a:pPr algn="just" eaLnBrk="0" hangingPunct="0"/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2" name="Picture 12" descr="IMO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23998" y="1268760"/>
            <a:ext cx="1964140" cy="144016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2843808" y="1391870"/>
            <a:ext cx="57606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 составе делегаций Российской Федерации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специалисты РС участвуют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 работе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различных комитетов и подкомитетов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Международной морской организации (ИМО)</a:t>
            </a:r>
          </a:p>
        </p:txBody>
      </p:sp>
      <p:pic>
        <p:nvPicPr>
          <p:cNvPr id="5121" name="Picture 1" descr="D:\ARCHIVE\Графика\Клипарты\Символика Евросоюза\shutterstock_25363153.jpg"/>
          <p:cNvPicPr>
            <a:picLocks noChangeAspect="1" noChangeArrowheads="1"/>
          </p:cNvPicPr>
          <p:nvPr/>
        </p:nvPicPr>
        <p:blipFill>
          <a:blip r:embed="rId6" cstate="print">
            <a:lum bright="10000"/>
          </a:blip>
          <a:srcRect/>
          <a:stretch>
            <a:fillRect/>
          </a:stretch>
        </p:blipFill>
        <p:spPr bwMode="auto">
          <a:xfrm>
            <a:off x="1259632" y="2780928"/>
            <a:ext cx="1152128" cy="8640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043608" y="3717031"/>
            <a:ext cx="756084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20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РС является членом многих международных морских организаций:</a:t>
            </a:r>
          </a:p>
          <a:p>
            <a:pPr lvl="4" algn="just" eaLnBrk="0" hangingPunct="0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ISO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Technical committees;</a:t>
            </a:r>
          </a:p>
          <a:p>
            <a:pPr lvl="4" algn="just" eaLnBrk="0" hangingPunct="0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EFQM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(European Foundation for Quality Management);</a:t>
            </a:r>
          </a:p>
          <a:p>
            <a:pPr lvl="4" algn="just" eaLnBrk="0" hangingPunct="0"/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TSCF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(Tanker Structure Co-operative Forum);</a:t>
            </a:r>
          </a:p>
          <a:p>
            <a:pPr lvl="4" algn="just" eaLnBrk="0" hangingPunct="0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ITCO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(International Tank Container Organization);</a:t>
            </a:r>
          </a:p>
          <a:p>
            <a:pPr lvl="4" algn="just" eaLnBrk="0" hangingPunct="0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INTERTANKO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International Association of Tanker Owners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4" algn="just" eaLnBrk="0" hangingPunct="0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INTERCARGO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International Association of Dry Cargo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Shipowners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4" algn="just" eaLnBrk="0" hangingPunct="0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BIMCO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(The Baltic and International Maritime Council);</a:t>
            </a:r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4" algn="just" eaLnBrk="0" hangingPunct="0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Российский союз промышленников и предпринимателей;</a:t>
            </a:r>
          </a:p>
          <a:p>
            <a:pPr lvl="4" algn="just" eaLnBrk="0" hangingPunct="0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Торгово-промышленная палата РФ;</a:t>
            </a:r>
          </a:p>
          <a:p>
            <a:pPr lvl="4" algn="just" eaLnBrk="0" hangingPunct="0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Союз российских судовладельцев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1326" y="898623"/>
            <a:ext cx="5941347" cy="5060753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087" y="1166765"/>
            <a:ext cx="7848872" cy="23762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338" y="3556594"/>
            <a:ext cx="8018789" cy="289674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053411"/>
            <a:ext cx="7776864" cy="554394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www.rs-class.org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>
          <a:xfrm>
            <a:off x="1727684" y="260648"/>
            <a:ext cx="5688632" cy="360040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2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морской регистр судоходства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rs_logo_ru2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74" y="296830"/>
            <a:ext cx="752858" cy="755906"/>
          </a:xfrm>
          <a:prstGeom prst="rect">
            <a:avLst/>
          </a:prstGeom>
          <a:effectLst>
            <a:outerShdw blurRad="38100" sx="102000" sy="102000" algn="ctr" rotWithShape="0">
              <a:prstClr val="black">
                <a:alpha val="33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80312" y="6597352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89A0C5"/>
                </a:solidFill>
              </a:rPr>
              <a:t>pobox@rs-class.org</a:t>
            </a:r>
            <a:endParaRPr lang="ru-RU" sz="1100" dirty="0">
              <a:solidFill>
                <a:srgbClr val="89A0C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311" y="1196752"/>
            <a:ext cx="8152145" cy="15121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312" y="2574652"/>
            <a:ext cx="8152144" cy="3446636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64CAF4C4-93A7-4FD6-9BFC-384D5DDAAF61}&quot;/&gt;&lt;filename val=&quot;C:\Users\Igor\Documents\My Adobe Presentations\Презентация общая RU-EN 04_2008\data\asimages\{64CAF4C4-93A7-4FD6-9BFC-384D5DDAAF61}.png&quot;/&gt;&lt;hasEffects val=&quot;1&quot;/&gt;&lt;left val=&quot;537&quot;/&gt;&lt;top val=&quot;133.56&quot;/&gt;&lt;width val=&quot;393.84&quot;/&gt;&lt;height val=&quot;289.56&quot;/&gt;&lt;/ThreeDShapeInfo&gt;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3756</TotalTime>
  <Words>383</Words>
  <Application>Microsoft Office PowerPoint</Application>
  <PresentationFormat>Экран (4:3)</PresentationFormat>
  <Paragraphs>105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Garamond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ресурс РС</dc:title>
  <dc:creator>054</dc:creator>
  <cp:lastModifiedBy>Катагаров Николай Алексеевич</cp:lastModifiedBy>
  <cp:revision>366</cp:revision>
  <dcterms:created xsi:type="dcterms:W3CDTF">2011-02-03T07:33:02Z</dcterms:created>
  <dcterms:modified xsi:type="dcterms:W3CDTF">2014-06-09T06:23:45Z</dcterms:modified>
</cp:coreProperties>
</file>