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6458" autoAdjust="0"/>
  </p:normalViewPr>
  <p:slideViewPr>
    <p:cSldViewPr snapToGrid="0">
      <p:cViewPr varScale="1">
        <p:scale>
          <a:sx n="67" d="100"/>
          <a:sy n="67" d="100"/>
        </p:scale>
        <p:origin x="-6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230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539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990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27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54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494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017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151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133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015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09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EFB18-E3B7-4A19-AD6D-8EBB24B20ABA}" type="datetimeFigureOut">
              <a:rPr lang="en-GB" smtClean="0"/>
              <a:pPr/>
              <a:t>20/06/2014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7B251-CA43-48A7-9AFF-5BE645B890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489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DERKATCH@TECHNOINFO.RU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4835" y="390939"/>
            <a:ext cx="803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Оптимизация качества нефтепродуктов после добычи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5617" y="2905780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Евгений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Деркач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426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6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2180493"/>
            <a:ext cx="3048000" cy="229772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06033" y="385306"/>
            <a:ext cx="65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Процесс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9853" y="212598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Образец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4946076" y="2387590"/>
            <a:ext cx="1294704" cy="0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40780" y="1577230"/>
            <a:ext cx="2415540" cy="1620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383995" y="2125979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Подготовка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656320" y="2387589"/>
            <a:ext cx="3535680" cy="1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656320" y="1760109"/>
            <a:ext cx="3535680" cy="1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656320" y="3015069"/>
            <a:ext cx="3535680" cy="1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96048" y="970081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Спектры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390899" y="3372890"/>
            <a:ext cx="1988822" cy="27826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426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79721" y="4363013"/>
            <a:ext cx="2415540" cy="742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843537" y="4472491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Модель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795261" y="4734101"/>
            <a:ext cx="1294704" cy="0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990905" y="4463986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РЕЗУЛЬТАТЫ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264" cy="5951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6032" y="385306"/>
            <a:ext cx="721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Газойли и дизельные топлива</a:t>
            </a:r>
          </a:p>
        </p:txBody>
      </p:sp>
      <p:pic>
        <p:nvPicPr>
          <p:cNvPr id="9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51" y="6035174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9960" y="1173480"/>
            <a:ext cx="8092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	</a:t>
            </a: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ДИАПАЗОН</a:t>
            </a:r>
            <a:r>
              <a:rPr lang="ru-RU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ТОЧНОСТЬ</a:t>
            </a:r>
          </a:p>
          <a:p>
            <a:endParaRPr lang="ru-RU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ЦИТАНОВОЕ ЧИСЛО	</a:t>
            </a:r>
            <a:r>
              <a:rPr lang="ru-RU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44.8 - 53.3		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1.16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CN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ЦИТАНОВЫЙ ИНДЕКС</a:t>
            </a:r>
            <a:r>
              <a:rPr lang="en-GB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 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49.0 – 53.3</a:t>
            </a:r>
            <a:r>
              <a:rPr lang="en-GB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      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0.2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ВЯЗКОСТЬ</a:t>
            </a:r>
            <a:r>
              <a:rPr lang="en-GB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 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1.05 – 4.3</a:t>
            </a:r>
            <a:r>
              <a:rPr lang="en-GB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GB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      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0.4</a:t>
            </a:r>
            <a:r>
              <a:rPr lang="ru-RU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  </a:t>
            </a:r>
            <a:endParaRPr lang="en-GB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ПЛОТНОСТЬ</a:t>
            </a:r>
            <a:r>
              <a:rPr lang="en-GB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 	            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790.2 – 877.8</a:t>
            </a:r>
            <a:r>
              <a:rPr lang="en-GB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        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ВСПЫШКА</a:t>
            </a:r>
            <a:r>
              <a:rPr lang="en-GB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ru-RU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   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56 – 68 ᵒ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</a:t>
            </a:r>
            <a:r>
              <a:rPr lang="ru-RU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1.3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ᵒ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  </a:t>
            </a: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ДИСТИЛЛЯЦИЯ</a:t>
            </a:r>
            <a:r>
              <a:rPr lang="ru-RU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 	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60 %... 95 %</a:t>
            </a:r>
            <a:r>
              <a:rPr lang="ru-RU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2… 3 %</a:t>
            </a:r>
            <a:endParaRPr lang="en-GB" sz="2000" dirty="0" smtClean="0">
              <a:solidFill>
                <a:schemeClr val="accent5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АРОМАТИКА</a:t>
            </a:r>
            <a:r>
              <a:rPr lang="ru-RU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6 % - 49 %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ПОЛИАРОМАТИКА</a:t>
            </a:r>
            <a:r>
              <a:rPr lang="ru-RU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  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3.0 % - 7.2 %</a:t>
            </a:r>
            <a:r>
              <a:rPr lang="ru-RU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0.3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%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СВОЙСТВА ТЕКУЧЕСТИ     </a:t>
            </a:r>
            <a:r>
              <a:rPr lang="ru-RU" sz="20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УЛУЧШИТЕЛЬ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9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0513" y="469126"/>
            <a:ext cx="307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Наши системы</a:t>
            </a:r>
            <a:endParaRPr lang="en-GB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320" y="1271739"/>
            <a:ext cx="72667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Установка </a:t>
            </a:r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для подготовки и </a:t>
            </a: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контроля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Проточная </a:t>
            </a:r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ячейка и </a:t>
            </a:r>
            <a:r>
              <a:rPr lang="ru-RU" sz="280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контроль потока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Интерферометры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Компьютер </a:t>
            </a:r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для </a:t>
            </a: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контроля системы</a:t>
            </a:r>
            <a:endParaRPr lang="en-GB" sz="28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Программное обеспечение</a:t>
            </a:r>
            <a:endParaRPr lang="en-GB" sz="28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Модели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Установка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Обучение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Постоянная поддержка</a:t>
            </a:r>
            <a:endParaRPr lang="en-GB" sz="2800" b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411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736" y="0"/>
            <a:ext cx="304826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1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7654" y="682486"/>
            <a:ext cx="2768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Наш партнер</a:t>
            </a:r>
            <a:endParaRPr lang="en-GB" sz="32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411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ontact-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86" y="2038897"/>
            <a:ext cx="2032364" cy="15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7359" y="2225156"/>
            <a:ext cx="5472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8F0808"/>
                </a:solidFill>
                <a:latin typeface="Copperplate Gothic Bold" panose="020E0705020206020404" pitchFamily="34" charset="0"/>
              </a:rPr>
              <a:t>L</a:t>
            </a:r>
            <a:r>
              <a:rPr lang="en-GB" sz="3200" b="1" dirty="0" smtClean="0">
                <a:solidFill>
                  <a:srgbClr val="8F0808"/>
                </a:solidFill>
                <a:latin typeface="Copperplate Gothic Bold" panose="020E0705020206020404" pitchFamily="34" charset="0"/>
              </a:rPr>
              <a:t>ABOR</a:t>
            </a:r>
            <a:r>
              <a:rPr lang="en-GB" sz="3600" b="1" dirty="0" smtClean="0">
                <a:solidFill>
                  <a:srgbClr val="8F0808"/>
                </a:solidFill>
                <a:latin typeface="Copperplate Gothic Bold" panose="020E0705020206020404" pitchFamily="34" charset="0"/>
              </a:rPr>
              <a:t>C</a:t>
            </a:r>
            <a:r>
              <a:rPr lang="en-GB" sz="3200" b="1" dirty="0" smtClean="0">
                <a:solidFill>
                  <a:srgbClr val="8F0808"/>
                </a:solidFill>
                <a:latin typeface="Copperplate Gothic Bold" panose="020E0705020206020404" pitchFamily="34" charset="0"/>
              </a:rPr>
              <a:t>HEMIE</a:t>
            </a:r>
            <a:r>
              <a:rPr lang="en-GB" sz="6000" b="1" dirty="0" smtClean="0">
                <a:solidFill>
                  <a:srgbClr val="8F0808"/>
                </a:solidFill>
                <a:latin typeface="Copperplate Gothic Bold" panose="020E0705020206020404" pitchFamily="34" charset="0"/>
              </a:rPr>
              <a:t> </a:t>
            </a:r>
            <a:r>
              <a:rPr lang="en-GB" sz="3600" b="1" dirty="0" smtClean="0">
                <a:solidFill>
                  <a:srgbClr val="8F0808"/>
                </a:solidFill>
                <a:latin typeface="Copperplate Gothic Bold" panose="020E0705020206020404" pitchFamily="34" charset="0"/>
              </a:rPr>
              <a:t>G</a:t>
            </a:r>
            <a:r>
              <a:rPr lang="en-GB" sz="3200" b="1" dirty="0" smtClean="0">
                <a:solidFill>
                  <a:srgbClr val="8F0808"/>
                </a:solidFill>
                <a:latin typeface="Copperplate Gothic Bold" panose="020E0705020206020404" pitchFamily="34" charset="0"/>
              </a:rPr>
              <a:t>MB</a:t>
            </a:r>
            <a:r>
              <a:rPr lang="en-GB" sz="3600" b="1" dirty="0" smtClean="0">
                <a:solidFill>
                  <a:srgbClr val="8F0808"/>
                </a:solidFill>
                <a:latin typeface="Copperplate Gothic Bold" panose="020E0705020206020404" pitchFamily="34" charset="0"/>
              </a:rPr>
              <a:t>H</a:t>
            </a:r>
            <a:endParaRPr lang="en-GB" sz="3600" b="1" dirty="0">
              <a:solidFill>
                <a:srgbClr val="8F0808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736" y="0"/>
            <a:ext cx="3048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7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.bp.blogspot.com/_bBAgIcNP1VE/TLYd1-NVV6I/AAAAAAAAAK0/wL-48ADw2qo/s1600/IMG_4764S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33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653" y="682486"/>
            <a:ext cx="518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Предварительный анализ</a:t>
            </a:r>
            <a:endParaRPr lang="en-GB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736" y="0"/>
            <a:ext cx="304826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4248" y="1702097"/>
            <a:ext cx="1497265" cy="576328"/>
          </a:xfrm>
          <a:prstGeom prst="rect">
            <a:avLst/>
          </a:prstGeom>
        </p:spPr>
      </p:pic>
      <p:pic>
        <p:nvPicPr>
          <p:cNvPr id="15368" name="Picture 8" descr="http://www.magritek.com/wp-content/themes/magritek-main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333" y="1414506"/>
            <a:ext cx="1381125" cy="8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58998" y="2681727"/>
            <a:ext cx="592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Разведка месторождений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Сопровождение бурения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Прогнозирование </a:t>
            </a:r>
            <a:r>
              <a:rPr lang="ru-RU" sz="2800" dirty="0" err="1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нефтеотдачи</a:t>
            </a:r>
            <a:endParaRPr lang="ru-RU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1297" y="1690023"/>
            <a:ext cx="35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endParaRPr lang="en-GB" sz="3200" b="1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411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0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977" y="676195"/>
            <a:ext cx="3657733" cy="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8071" y="2197634"/>
            <a:ext cx="6773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ЕВГЕНИЙ ДЕРКАЧ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hlinkClick r:id="rId3"/>
              </a:rPr>
              <a:t>EDERKATCH@TECHNOINFO.RU</a:t>
            </a:r>
            <a:endParaRPr lang="en-GB" sz="32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+7 (400) 855-09-76</a:t>
            </a:r>
          </a:p>
          <a:p>
            <a:pPr algn="ctr"/>
            <a:endParaRPr lang="en-GB" sz="32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121248 </a:t>
            </a:r>
            <a:r>
              <a:rPr lang="ru-RU" sz="32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МОСКВА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КУТУЗОВСКИЙ ПР-КТ, Д. 9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КОРП. 2А, ОФИС 77</a:t>
            </a:r>
            <a:endParaRPr lang="en-GB" sz="32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653" y="682486"/>
            <a:ext cx="357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Нефть, от А до Я</a:t>
            </a:r>
            <a:r>
              <a:rPr lang="en-GB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en-GB" sz="32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9357" y="1610139"/>
            <a:ext cx="3642344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Разведка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Добыча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Транспортировка</a:t>
            </a:r>
            <a:endParaRPr lang="en-GB" sz="28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Рафинирование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8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Анализ</a:t>
            </a:r>
            <a:endParaRPr lang="en-GB" sz="2800" b="1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8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Смешение</a:t>
            </a:r>
            <a:endParaRPr lang="en-GB" sz="2800" b="1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800" b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Продажа</a:t>
            </a:r>
            <a:endParaRPr lang="en-GB" sz="2800" b="1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411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1635" y="649357"/>
            <a:ext cx="329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Эффективность</a:t>
            </a:r>
            <a:endParaRPr lang="en-GB" sz="32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35" y="1643269"/>
            <a:ext cx="4725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РАСХОДЫ И ДОХОДЫ</a:t>
            </a:r>
            <a:endParaRPr lang="en-GB" sz="3200" b="1" u="sng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0295" y="2637181"/>
            <a:ext cx="70647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Непосредственное выполнение задач</a:t>
            </a: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Производство</a:t>
            </a: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Сбережение сырья</a:t>
            </a: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Экономия</a:t>
            </a: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Правовые требования</a:t>
            </a:r>
          </a:p>
        </p:txBody>
      </p:sp>
      <p:pic>
        <p:nvPicPr>
          <p:cNvPr id="9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411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 Arrow 9"/>
          <p:cNvSpPr/>
          <p:nvPr/>
        </p:nvSpPr>
        <p:spPr>
          <a:xfrm>
            <a:off x="9144000" y="0"/>
            <a:ext cx="3048000" cy="6858000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51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4835" y="390939"/>
            <a:ext cx="80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Качество</a:t>
            </a:r>
            <a:endParaRPr lang="en-GB" sz="32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4835" y="122489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err="1" smtClean="0">
                <a:solidFill>
                  <a:srgbClr val="FF0000"/>
                </a:solidFill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Цетановое</a:t>
            </a: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 число</a:t>
            </a: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Ароматика</a:t>
            </a:r>
            <a:endParaRPr lang="ru-RU" sz="2800" dirty="0" smtClean="0">
              <a:solidFill>
                <a:srgbClr val="FF0000"/>
              </a:solidFill>
              <a:effectLst/>
              <a:latin typeface="Microsoft Sans Serif" panose="020B0604020202020204" pitchFamily="34" charset="0"/>
              <a:ea typeface="Batang" panose="02030600000101010101" pitchFamily="18" charset="-127"/>
              <a:cs typeface="Microsoft Sans Serif" panose="020B0604020202020204" pitchFamily="34" charset="0"/>
            </a:endParaRP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Свойства текучести</a:t>
            </a:r>
            <a:endParaRPr lang="ru-RU" sz="2800" dirty="0">
              <a:solidFill>
                <a:srgbClr val="FF0000"/>
              </a:solidFill>
              <a:latin typeface="Microsoft Sans Serif" panose="020B0604020202020204" pitchFamily="34" charset="0"/>
              <a:ea typeface="Batang" panose="02030600000101010101" pitchFamily="18" charset="-127"/>
              <a:cs typeface="Microsoft Sans Serif" panose="020B0604020202020204" pitchFamily="34" charset="0"/>
            </a:endParaRP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Октановое число</a:t>
            </a: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Плотность API</a:t>
            </a: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solidFill>
                  <a:srgbClr val="FF0000"/>
                </a:solidFill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Бензоль</a:t>
            </a:r>
            <a:endParaRPr lang="en-GB" sz="2800" dirty="0" smtClean="0">
              <a:effectLst/>
              <a:latin typeface="Microsoft Sans Serif" panose="020B0604020202020204" pitchFamily="34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Концентрация </a:t>
            </a:r>
            <a:r>
              <a:rPr lang="en-GB" sz="2800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Br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, </a:t>
            </a:r>
            <a:r>
              <a:rPr lang="en-GB" sz="2800" dirty="0" err="1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Pb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 и S</a:t>
            </a:r>
            <a:endParaRPr lang="en-GB" sz="2800" dirty="0">
              <a:effectLst/>
              <a:latin typeface="Microsoft Sans Serif" panose="020B0604020202020204" pitchFamily="34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426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02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4835" y="390939"/>
            <a:ext cx="8037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Сегодня, двигатели</a:t>
            </a:r>
            <a:endParaRPr lang="en-GB" sz="32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4835" y="122489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ASTM 2699-84 и ASTM 2700-84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en-GB" sz="28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Зависимость</a:t>
            </a:r>
            <a:r>
              <a:rPr lang="en-GB" sz="2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от</a:t>
            </a:r>
            <a:r>
              <a:rPr lang="en-GB" sz="2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оператора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Частая калибровка </a:t>
            </a: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оборудования</a:t>
            </a: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ru-RU" sz="2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20+минут на образец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Microsoft Sans Serif" panose="020B0604020202020204" pitchFamily="34" charset="0"/>
              <a:buChar char="‒"/>
            </a:pPr>
            <a:r>
              <a:rPr lang="en-GB" sz="2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$ 100,000+</a:t>
            </a:r>
            <a:endParaRPr lang="en-GB" sz="2800" dirty="0">
              <a:solidFill>
                <a:srgbClr val="FF0000"/>
              </a:solidFill>
              <a:effectLst/>
              <a:latin typeface="Microsoft Sans Serif" panose="020B0604020202020204" pitchFamily="34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426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37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653" y="682486"/>
            <a:ext cx="357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Нефтепродукты</a:t>
            </a:r>
            <a:endParaRPr lang="en-GB" sz="32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653" y="1668780"/>
            <a:ext cx="55723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Химические композиции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Химические группы</a:t>
            </a:r>
            <a:endParaRPr lang="en-GB" sz="2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Углеводородные соединения</a:t>
            </a:r>
            <a:endParaRPr lang="en-GB" sz="28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653" y="3806152"/>
            <a:ext cx="6336991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ПОГЛОЩЕНИЯ В </a:t>
            </a:r>
            <a:r>
              <a:rPr lang="en-GB" sz="3200" b="1" u="sng" dirty="0" smtClean="0">
                <a:solidFill>
                  <a:srgbClr val="FF0000"/>
                </a:solidFill>
                <a:effectLst/>
                <a:latin typeface="Microsoft Sans Serif" panose="020B0604020202020204" pitchFamily="34" charset="0"/>
                <a:ea typeface="Batang" panose="02030600000101010101" pitchFamily="18" charset="-127"/>
                <a:cs typeface="Microsoft Sans Serif" panose="020B0604020202020204" pitchFamily="34" charset="0"/>
              </a:rPr>
              <a:t>ИК-СПЕКТРЕ</a:t>
            </a:r>
            <a:endParaRPr lang="en-GB" sz="3200" dirty="0">
              <a:effectLst/>
              <a:latin typeface="Microsoft Sans Serif" panose="020B0604020202020204" pitchFamily="34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411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.encyclopedia.com/utility/image.aspx?id=2796058&amp;imagetype=H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3112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95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3" y="1558925"/>
            <a:ext cx="8094427" cy="43513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Microsoft Sans Serif" panose="020B0604020202020204" pitchFamily="34" charset="0"/>
              <a:buChar char="‒"/>
            </a:pPr>
            <a:r>
              <a:rPr lang="ru-RU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Большой </a:t>
            </a:r>
            <a:r>
              <a:rPr lang="ru-RU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спектральный </a:t>
            </a:r>
            <a:r>
              <a:rPr lang="ru-RU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диапазон</a:t>
            </a:r>
            <a:endParaRPr lang="en-GB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Microsoft Sans Serif" panose="020B0604020202020204" pitchFamily="34" charset="0"/>
              <a:buChar char="‒"/>
            </a:pPr>
            <a:r>
              <a:rPr lang="ru-RU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ысокая точность </a:t>
            </a:r>
            <a:r>
              <a:rPr lang="ru-RU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длины волны – </a:t>
            </a:r>
            <a:r>
              <a:rPr lang="ru-RU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условие </a:t>
            </a:r>
            <a:r>
              <a:rPr lang="ru-RU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калибровки</a:t>
            </a:r>
            <a:endParaRPr lang="en-GB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Microsoft Sans Serif" panose="020B0604020202020204" pitchFamily="34" charset="0"/>
              <a:buChar char="‒"/>
            </a:pPr>
            <a:r>
              <a:rPr lang="ru-RU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Высокая </a:t>
            </a:r>
            <a:r>
              <a:rPr lang="ru-RU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пропускная способность энергии</a:t>
            </a:r>
            <a:endParaRPr lang="en-GB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Microsoft Sans Serif" panose="020B0604020202020204" pitchFamily="34" charset="0"/>
              <a:buChar char="‒"/>
            </a:pPr>
            <a:r>
              <a:rPr lang="ru-RU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Высокая </a:t>
            </a:r>
            <a:r>
              <a:rPr lang="ru-RU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скорость </a:t>
            </a:r>
            <a:r>
              <a:rPr lang="ru-RU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сканирования</a:t>
            </a:r>
            <a:endParaRPr lang="en-GB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Tx/>
              <a:buChar char="-"/>
            </a:pPr>
            <a:endParaRPr lang="en-GB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ru-RU" sz="3200" b="1" u="sng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ЛЕГЧЕ, БЫСТРЕЕ, ДЕШЕВЛЕ</a:t>
            </a:r>
            <a:endParaRPr lang="en-GB" sz="32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27653" y="682486"/>
            <a:ext cx="7180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Завтра, ИК-Фурье интерферометры</a:t>
            </a:r>
            <a:endParaRPr lang="en-GB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736" y="0"/>
            <a:ext cx="3048264" cy="6858594"/>
          </a:xfrm>
          <a:prstGeom prst="rect">
            <a:avLst/>
          </a:prstGeom>
        </p:spPr>
      </p:pic>
      <p:pic>
        <p:nvPicPr>
          <p:cNvPr id="11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411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2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0053" y="834886"/>
            <a:ext cx="419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Области ИК-спектра</a:t>
            </a:r>
            <a:endParaRPr lang="en-GB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411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1" y="1623061"/>
            <a:ext cx="7848600" cy="373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736" y="0"/>
            <a:ext cx="3115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5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032" y="385306"/>
            <a:ext cx="492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Цифровые анализаторы</a:t>
            </a:r>
          </a:p>
        </p:txBody>
      </p:sp>
      <p:pic>
        <p:nvPicPr>
          <p:cNvPr id="8" name="Picture 2" descr="http://technoinfo.ru/technoinfo/img/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426" y="5459896"/>
            <a:ext cx="3114261" cy="5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83617" y="1263920"/>
            <a:ext cx="75875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Быстроразвивающаяся технология                                                                       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Гарантированная эффективность</a:t>
            </a:r>
            <a:endParaRPr lang="en-GB" sz="28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Финансовые сбережения</a:t>
            </a:r>
            <a:endParaRPr lang="en-GB" sz="28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Быстрые решения                                                                            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Безопасность</a:t>
            </a:r>
            <a:endParaRPr lang="en-GB" sz="28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89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190</Words>
  <Application>Microsoft Office PowerPoint</Application>
  <PresentationFormat>Произвольный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Derkatch</dc:creator>
  <cp:lastModifiedBy>Анна</cp:lastModifiedBy>
  <cp:revision>45</cp:revision>
  <dcterms:created xsi:type="dcterms:W3CDTF">2014-06-18T19:22:47Z</dcterms:created>
  <dcterms:modified xsi:type="dcterms:W3CDTF">2014-06-20T05:54:57Z</dcterms:modified>
</cp:coreProperties>
</file>