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8" r:id="rId3"/>
    <p:sldId id="259" r:id="rId4"/>
    <p:sldId id="289" r:id="rId5"/>
    <p:sldId id="285" r:id="rId6"/>
    <p:sldId id="290" r:id="rId7"/>
    <p:sldId id="293" r:id="rId8"/>
    <p:sldId id="269" r:id="rId9"/>
    <p:sldId id="294" r:id="rId10"/>
    <p:sldId id="288" r:id="rId11"/>
    <p:sldId id="287" r:id="rId12"/>
    <p:sldId id="267" r:id="rId13"/>
    <p:sldId id="268" r:id="rId14"/>
    <p:sldId id="270" r:id="rId15"/>
    <p:sldId id="276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Рынок</a:t>
            </a:r>
            <a:r>
              <a:rPr lang="ru-RU" baseline="0" dirty="0" smtClean="0"/>
              <a:t> сегодня</a:t>
            </a:r>
            <a:endParaRPr lang="en-US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baseline="0" dirty="0" smtClean="0">
                <a:effectLst/>
              </a:rPr>
              <a:t>(‘000 mts)</a:t>
            </a:r>
            <a:endParaRPr lang="en-US" sz="1200" dirty="0"/>
          </a:p>
        </c:rich>
      </c:tx>
      <c:layout>
        <c:manualLayout>
          <c:xMode val="edge"/>
          <c:yMode val="edge"/>
          <c:x val="0.2208337477861688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741205347105427"/>
          <c:y val="0.2617548848060659"/>
          <c:w val="0.40052816345773157"/>
          <c:h val="0.67081911636045499"/>
        </c:manualLayout>
      </c:layout>
      <c:pieChart>
        <c:varyColors val="1"/>
        <c:ser>
          <c:idx val="0"/>
          <c:order val="0"/>
          <c:tx>
            <c:strRef>
              <c:f>'Bunker market'!$BQ$5</c:f>
              <c:strCache>
                <c:ptCount val="1"/>
                <c:pt idx="0">
                  <c:v>Total NW Europe Market (28,1 mta)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'Bunker market'!$A$7:$A$10</c:f>
              <c:strCache>
                <c:ptCount val="4"/>
                <c:pt idx="0">
                  <c:v>LSFO ('000 mts)</c:v>
                </c:pt>
                <c:pt idx="1">
                  <c:v>HSFO ('000 mts)</c:v>
                </c:pt>
                <c:pt idx="2">
                  <c:v>MGO ('000 mts)</c:v>
                </c:pt>
                <c:pt idx="3">
                  <c:v>MDO ('000 mts)</c:v>
                </c:pt>
              </c:strCache>
            </c:strRef>
          </c:cat>
          <c:val>
            <c:numRef>
              <c:f>'Bunker market'!$BQ$7:$BQ$10</c:f>
              <c:numCache>
                <c:formatCode>#,##0</c:formatCode>
                <c:ptCount val="4"/>
                <c:pt idx="0">
                  <c:v>9950</c:v>
                </c:pt>
                <c:pt idx="1">
                  <c:v>15343</c:v>
                </c:pt>
                <c:pt idx="2">
                  <c:v>3389</c:v>
                </c:pt>
                <c:pt idx="3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Рынок после 2015 года</a:t>
            </a:r>
            <a:endParaRPr lang="en-US" dirty="0" smtClean="0"/>
          </a:p>
          <a:p>
            <a:pPr>
              <a:defRPr/>
            </a:pPr>
            <a:r>
              <a:rPr lang="en-US" sz="1200" b="0" dirty="0" smtClean="0"/>
              <a:t>(‘000 mts)</a:t>
            </a:r>
            <a:endParaRPr lang="en-US" sz="1200" b="0" dirty="0"/>
          </a:p>
        </c:rich>
      </c:tx>
      <c:layout>
        <c:manualLayout>
          <c:xMode val="edge"/>
          <c:yMode val="edge"/>
          <c:x val="0.206943392743923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184311547225531"/>
          <c:y val="0.26052529892096821"/>
          <c:w val="0.39826476125013638"/>
          <c:h val="0.6670282881306504"/>
        </c:manualLayout>
      </c:layout>
      <c:pieChart>
        <c:varyColors val="1"/>
        <c:ser>
          <c:idx val="0"/>
          <c:order val="0"/>
          <c:tx>
            <c:strRef>
              <c:f>'Bunker market'!$BR$5</c:f>
              <c:strCache>
                <c:ptCount val="1"/>
                <c:pt idx="0">
                  <c:v>Total NW Europe Market after 2015 </c:v>
                </c:pt>
              </c:strCache>
            </c:strRef>
          </c:tx>
          <c:dPt>
            <c:idx val="2"/>
            <c:bubble3D val="0"/>
            <c:spPr>
              <a:pattFill prst="wdUpDiag">
                <a:fgClr>
                  <a:srgbClr val="7030A0"/>
                </a:fgClr>
                <a:bgClr>
                  <a:schemeClr val="accent3">
                    <a:lumMod val="75000"/>
                  </a:schemeClr>
                </a:bgClr>
              </a:patt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'Bunker market'!$BS$7:$BS$10</c:f>
              <c:strCache>
                <c:ptCount val="4"/>
                <c:pt idx="0">
                  <c:v>LSFO</c:v>
                </c:pt>
                <c:pt idx="1">
                  <c:v>HSFO</c:v>
                </c:pt>
                <c:pt idx="2">
                  <c:v>MGO</c:v>
                </c:pt>
                <c:pt idx="3">
                  <c:v>MDO</c:v>
                </c:pt>
              </c:strCache>
            </c:strRef>
          </c:cat>
          <c:val>
            <c:numRef>
              <c:f>'Bunker market'!$BR$7:$BR$10</c:f>
              <c:numCache>
                <c:formatCode>#,##0</c:formatCode>
                <c:ptCount val="4"/>
                <c:pt idx="1">
                  <c:v>16338</c:v>
                </c:pt>
                <c:pt idx="2">
                  <c:v>12614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'Bunker market'!$BS$8</c:f>
              <c:strCache>
                <c:ptCount val="1"/>
                <c:pt idx="0">
                  <c:v>HSFO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('Bunker market'!$E$6;'Bunker market'!$Z$6;'Bunker market'!$AJ$6;'Bunker market'!$AN$6;'Bunker market'!$AV$6;'Bunker market'!$BA$6;'Bunker market'!$BK$6;'Bunker market'!$BP$6)</c:f>
              <c:strCache>
                <c:ptCount val="8"/>
                <c:pt idx="0">
                  <c:v>Estonia</c:v>
                </c:pt>
                <c:pt idx="1">
                  <c:v>Russian Baltic</c:v>
                </c:pt>
                <c:pt idx="2">
                  <c:v>German BS</c:v>
                </c:pt>
                <c:pt idx="3">
                  <c:v>Sweden W</c:v>
                </c:pt>
                <c:pt idx="4">
                  <c:v>Denmark</c:v>
                </c:pt>
                <c:pt idx="5">
                  <c:v>German NS</c:v>
                </c:pt>
                <c:pt idx="6">
                  <c:v>Holland</c:v>
                </c:pt>
                <c:pt idx="7">
                  <c:v>Belgium</c:v>
                </c:pt>
              </c:strCache>
            </c:strRef>
          </c:cat>
          <c:val>
            <c:numRef>
              <c:f>('Bunker market'!$E$8;'Bunker market'!$Z$8;'Bunker market'!$AJ$8;'Bunker market'!$AN$8;'Bunker market'!$AV$8;'Bunker market'!$BA$8;'Bunker market'!$BK$8;'Bunker market'!$BP$8)</c:f>
              <c:numCache>
                <c:formatCode>#,##0</c:formatCode>
                <c:ptCount val="8"/>
                <c:pt idx="0">
                  <c:v>76.400000000000006</c:v>
                </c:pt>
                <c:pt idx="1">
                  <c:v>585</c:v>
                </c:pt>
                <c:pt idx="2">
                  <c:v>81</c:v>
                </c:pt>
                <c:pt idx="3">
                  <c:v>667.5</c:v>
                </c:pt>
                <c:pt idx="4">
                  <c:v>123.3</c:v>
                </c:pt>
                <c:pt idx="5">
                  <c:v>882.2</c:v>
                </c:pt>
                <c:pt idx="6">
                  <c:v>9313.7000000000007</c:v>
                </c:pt>
                <c:pt idx="7">
                  <c:v>4554</c:v>
                </c:pt>
              </c:numCache>
            </c:numRef>
          </c:val>
        </c:ser>
        <c:ser>
          <c:idx val="1"/>
          <c:order val="1"/>
          <c:tx>
            <c:strRef>
              <c:f>'Bunker market'!$BY$12</c:f>
              <c:strCache>
                <c:ptCount val="1"/>
                <c:pt idx="0">
                  <c:v>MGO/MDO</c:v>
                </c:pt>
              </c:strCache>
            </c:strRef>
          </c:tx>
          <c:spPr>
            <a:pattFill prst="wdUpDiag">
              <a:fgClr>
                <a:schemeClr val="accent4">
                  <a:lumMod val="75000"/>
                </a:schemeClr>
              </a:fgClr>
              <a:bgClr>
                <a:schemeClr val="accent3">
                  <a:lumMod val="75000"/>
                </a:schemeClr>
              </a:bgClr>
            </a:pattFill>
          </c:spPr>
          <c:invertIfNegative val="0"/>
          <c:cat>
            <c:strRef>
              <c:f>('Bunker market'!$E$6;'Bunker market'!$Z$6;'Bunker market'!$AJ$6;'Bunker market'!$AN$6;'Bunker market'!$AV$6;'Bunker market'!$BA$6;'Bunker market'!$BK$6;'Bunker market'!$BP$6)</c:f>
              <c:strCache>
                <c:ptCount val="8"/>
                <c:pt idx="0">
                  <c:v>Estonia</c:v>
                </c:pt>
                <c:pt idx="1">
                  <c:v>Russian Baltic</c:v>
                </c:pt>
                <c:pt idx="2">
                  <c:v>German BS</c:v>
                </c:pt>
                <c:pt idx="3">
                  <c:v>Sweden W</c:v>
                </c:pt>
                <c:pt idx="4">
                  <c:v>Denmark</c:v>
                </c:pt>
                <c:pt idx="5">
                  <c:v>German NS</c:v>
                </c:pt>
                <c:pt idx="6">
                  <c:v>Holland</c:v>
                </c:pt>
                <c:pt idx="7">
                  <c:v>Belgium</c:v>
                </c:pt>
              </c:strCache>
            </c:strRef>
          </c:cat>
          <c:val>
            <c:numRef>
              <c:f>('Bunker market'!$E$9;'Bunker market'!$Z$9;'Bunker market'!$AJ$9;'Bunker market'!$AN$9;'Bunker market'!$AV$9;'Bunker market'!$BA$9;'Bunker market'!$BK$9;'Bunker market'!$BP$9)</c:f>
              <c:numCache>
                <c:formatCode>#,##0</c:formatCode>
                <c:ptCount val="8"/>
                <c:pt idx="0">
                  <c:v>332.6</c:v>
                </c:pt>
                <c:pt idx="1">
                  <c:v>2455</c:v>
                </c:pt>
                <c:pt idx="2">
                  <c:v>279</c:v>
                </c:pt>
                <c:pt idx="3">
                  <c:v>1287.5</c:v>
                </c:pt>
                <c:pt idx="4">
                  <c:v>241.70000000000002</c:v>
                </c:pt>
                <c:pt idx="5">
                  <c:v>779.8</c:v>
                </c:pt>
                <c:pt idx="6">
                  <c:v>4098.3</c:v>
                </c:pt>
                <c:pt idx="7">
                  <c:v>2466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43424"/>
        <c:axId val="186344960"/>
      </c:barChart>
      <c:catAx>
        <c:axId val="186343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86344960"/>
        <c:crosses val="autoZero"/>
        <c:auto val="1"/>
        <c:lblAlgn val="ctr"/>
        <c:lblOffset val="100"/>
        <c:noMultiLvlLbl val="0"/>
      </c:catAx>
      <c:valAx>
        <c:axId val="1863449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86343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r>
              <a:rPr lang="en-US" sz="900" dirty="0">
                <a:solidFill>
                  <a:schemeClr val="bg1"/>
                </a:solidFill>
              </a:rPr>
              <a:t>NWE markets distillate </a:t>
            </a:r>
            <a:r>
              <a:rPr lang="en-US" sz="900" dirty="0" smtClean="0">
                <a:solidFill>
                  <a:schemeClr val="bg1"/>
                </a:solidFill>
              </a:rPr>
              <a:t>demand in “000 mt </a:t>
            </a:r>
            <a:r>
              <a:rPr lang="en-US" sz="900" b="0" dirty="0" smtClean="0">
                <a:solidFill>
                  <a:schemeClr val="bg1"/>
                </a:solidFill>
              </a:rPr>
              <a:t>(75</a:t>
            </a:r>
            <a:r>
              <a:rPr lang="en-US" sz="900" b="0" dirty="0">
                <a:solidFill>
                  <a:schemeClr val="bg1"/>
                </a:solidFill>
              </a:rPr>
              <a:t>% </a:t>
            </a:r>
            <a:r>
              <a:rPr lang="en-US" sz="900" b="0" dirty="0" smtClean="0">
                <a:solidFill>
                  <a:schemeClr val="bg1"/>
                </a:solidFill>
              </a:rPr>
              <a:t>LSFO replaced)</a:t>
            </a:r>
            <a:endParaRPr lang="en-US" sz="900" b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3234104195282945"/>
          <c:y val="5.5857098032976692E-2"/>
        </c:manualLayout>
      </c:layout>
      <c:overlay val="0"/>
      <c:spPr>
        <a:solidFill>
          <a:srgbClr val="FF0000"/>
        </a:solidFill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'Bunker market'!$BZ$10</c:f>
              <c:strCache>
                <c:ptCount val="1"/>
                <c:pt idx="0">
                  <c:v>NWE markets distillate demand (75% LSFO replacement)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'Bunker market'!$BZ$11:$CA$11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'Bunker market'!$BZ$12:$CA$12</c:f>
              <c:numCache>
                <c:formatCode>#,##0</c:formatCode>
                <c:ptCount val="2"/>
                <c:pt idx="0">
                  <c:v>3593</c:v>
                </c:pt>
                <c:pt idx="1">
                  <c:v>13494.25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35680"/>
        <c:axId val="36137216"/>
      </c:barChart>
      <c:catAx>
        <c:axId val="36135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6137216"/>
        <c:crosses val="autoZero"/>
        <c:auto val="1"/>
        <c:lblAlgn val="ctr"/>
        <c:lblOffset val="100"/>
        <c:noMultiLvlLbl val="0"/>
      </c:catAx>
      <c:valAx>
        <c:axId val="3613721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6135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CDD9-8AD4-4C9B-8843-D643CA1CF9E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DC72B-50D6-4874-9547-7080D9BE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CF79-5845-7140-A549-47820E3D690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89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CF79-5845-7140-A549-47820E3D690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89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0CF79-5845-7140-A549-47820E3D690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89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7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6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643D-5C93-4369-944C-AC4DAE45D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6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1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84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6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22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8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m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98976" cy="864096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0"/>
            <a:ext cx="2448272" cy="8412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0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0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4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38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8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m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0"/>
            <a:ext cx="2426208" cy="84124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9291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7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3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0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m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0"/>
            <a:ext cx="2426208" cy="84124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9291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8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4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1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:\Users\rebbelmund\Communication\Logo\Bomin\Bominlogo_4c_Horizonta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188640"/>
            <a:ext cx="2428892" cy="838546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69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min.com/" TargetMode="External"/><Relationship Id="rId2" Type="http://schemas.openxmlformats.org/officeDocument/2006/relationships/hyperlink" Target="mailto:abelov@bominflot.e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bholding.de/" TargetMode="External"/><Relationship Id="rId4" Type="http://schemas.openxmlformats.org/officeDocument/2006/relationships/hyperlink" Target="http://www.mabanaft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83568" y="1988840"/>
            <a:ext cx="806489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ru-RU" b="1" dirty="0"/>
              <a:t>Бункерный рынок в регионе Балтийского и Северного морей</a:t>
            </a:r>
            <a:r>
              <a:rPr lang="ru-RU" sz="3600" dirty="0"/>
              <a:t>.  </a:t>
            </a:r>
            <a:r>
              <a:rPr lang="ru-RU" sz="3600" dirty="0" smtClean="0"/>
              <a:t>                               </a:t>
            </a:r>
            <a:r>
              <a:rPr lang="ru-RU" dirty="0" smtClean="0"/>
              <a:t>Кратко- </a:t>
            </a:r>
            <a:r>
              <a:rPr lang="ru-RU" dirty="0"/>
              <a:t>и среднесрочный прогноз</a:t>
            </a:r>
            <a:endParaRPr lang="en-US" b="1" dirty="0" smtClean="0"/>
          </a:p>
          <a:p>
            <a:pPr marL="0" indent="0" algn="ctr">
              <a:spcBef>
                <a:spcPct val="50000"/>
              </a:spcBef>
              <a:buNone/>
            </a:pPr>
            <a:endParaRPr lang="en-US" sz="2400" b="1" dirty="0" smtClean="0"/>
          </a:p>
          <a:p>
            <a:pPr marL="0" indent="0" algn="ctr">
              <a:spcBef>
                <a:spcPct val="50000"/>
              </a:spcBef>
              <a:buNone/>
            </a:pPr>
            <a:endParaRPr lang="en-US" sz="2400" b="1" dirty="0" smtClean="0"/>
          </a:p>
          <a:p>
            <a:pPr marL="0" indent="0" algn="ctr">
              <a:spcBef>
                <a:spcPct val="50000"/>
              </a:spcBef>
              <a:buNone/>
            </a:pPr>
            <a:r>
              <a:rPr lang="ru-RU" sz="2400" b="1" dirty="0" smtClean="0"/>
              <a:t>Анатолий Белов</a:t>
            </a:r>
            <a:endParaRPr lang="en-US" sz="2400" b="1" dirty="0" smtClean="0"/>
          </a:p>
          <a:p>
            <a:pPr marL="0" indent="0" algn="ctr">
              <a:spcBef>
                <a:spcPct val="50000"/>
              </a:spcBef>
              <a:buNone/>
            </a:pPr>
            <a:r>
              <a:rPr lang="ru-RU" sz="2000" dirty="0" smtClean="0">
                <a:latin typeface="Verdana" pitchFamily="34" charset="0"/>
              </a:rPr>
              <a:t>Санкт Петербург</a:t>
            </a:r>
            <a:r>
              <a:rPr lang="de-DE" sz="2000" dirty="0" smtClean="0">
                <a:latin typeface="Verdana" pitchFamily="34" charset="0"/>
              </a:rPr>
              <a:t>, </a:t>
            </a:r>
            <a:r>
              <a:rPr lang="ru-RU" sz="2000" dirty="0" smtClean="0">
                <a:latin typeface="Verdana" pitchFamily="34" charset="0"/>
              </a:rPr>
              <a:t>19</a:t>
            </a:r>
            <a:r>
              <a:rPr lang="de-DE" sz="2000" dirty="0" smtClean="0">
                <a:latin typeface="Verdana" pitchFamily="34" charset="0"/>
              </a:rPr>
              <a:t>.0</a:t>
            </a:r>
            <a:r>
              <a:rPr lang="ru-RU" sz="2000" dirty="0" smtClean="0">
                <a:latin typeface="Verdana" pitchFamily="34" charset="0"/>
              </a:rPr>
              <a:t>6</a:t>
            </a:r>
            <a:r>
              <a:rPr lang="de-DE" sz="2000" dirty="0" smtClean="0">
                <a:latin typeface="Verdana" pitchFamily="34" charset="0"/>
              </a:rPr>
              <a:t>.2014</a:t>
            </a:r>
          </a:p>
          <a:p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Вопросы качества стоят остро как для  судовладельцев так и для поставщиков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05/06/2014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363412"/>
              </p:ext>
            </p:extLst>
          </p:nvPr>
        </p:nvGraphicFramePr>
        <p:xfrm>
          <a:off x="251521" y="1423226"/>
          <a:ext cx="4968553" cy="4214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8730"/>
                <a:gridCol w="451659"/>
                <a:gridCol w="343800"/>
                <a:gridCol w="478624"/>
                <a:gridCol w="431435"/>
                <a:gridCol w="431435"/>
                <a:gridCol w="431435"/>
                <a:gridCol w="431435"/>
              </a:tblGrid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Characteristic</a:t>
                      </a:r>
                      <a:endParaRPr lang="en-US" sz="800" b="1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Units</a:t>
                      </a:r>
                      <a:endParaRPr lang="en-US" sz="800" b="1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Limits</a:t>
                      </a:r>
                      <a:endParaRPr lang="en-US" sz="800" b="1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DMA</a:t>
                      </a:r>
                      <a:endParaRPr lang="en-US" sz="800" b="1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DMB</a:t>
                      </a:r>
                      <a:endParaRPr lang="en-US" sz="800" b="1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RMA</a:t>
                      </a:r>
                      <a:endParaRPr lang="en-US" sz="800" b="1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RMB</a:t>
                      </a:r>
                      <a:endParaRPr lang="en-US" sz="800" b="1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RMG380</a:t>
                      </a:r>
                      <a:endParaRPr lang="en-US" sz="800" b="1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Density at 15°C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kg/m³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890.0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900.0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920.0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960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991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Viscosity at 40°C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mm2/s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min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1,50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Viscosity at 40°C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mm2/s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6.0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11.0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380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Flash Point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°C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min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Pour Point (upper)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Winter Quality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54585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°C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-6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Summer Quality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54585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°C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Cloud Point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°C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Sulphur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% (m/m)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CC0066"/>
                          </a:solidFill>
                          <a:effectLst/>
                        </a:rPr>
                        <a:t>1,50</a:t>
                      </a: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2.00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2.00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3,5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4,5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 err="1">
                          <a:effectLst/>
                        </a:rPr>
                        <a:t>Cetane</a:t>
                      </a:r>
                      <a:r>
                        <a:rPr lang="en-US" sz="800" u="none" strike="noStrike" dirty="0">
                          <a:effectLst/>
                        </a:rPr>
                        <a:t> Index</a:t>
                      </a:r>
                      <a:endParaRPr lang="en-US" sz="800" b="0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min</a:t>
                      </a:r>
                      <a:endParaRPr lang="en-US" sz="800" b="0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>
                    <a:solidFill>
                      <a:srgbClr val="99CCFF"/>
                    </a:solidFill>
                  </a:tcPr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Calculated Carbon </a:t>
                      </a:r>
                      <a:r>
                        <a:rPr lang="en-US" sz="800" u="none" strike="noStrike" dirty="0" err="1">
                          <a:effectLst/>
                        </a:rPr>
                        <a:t>Aromaticity</a:t>
                      </a:r>
                      <a:r>
                        <a:rPr lang="en-US" sz="800" u="none" strike="noStrike" dirty="0">
                          <a:effectLst/>
                        </a:rPr>
                        <a:t> Index (CCAI)</a:t>
                      </a:r>
                      <a:endParaRPr lang="en-US" sz="800" b="0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max</a:t>
                      </a:r>
                      <a:endParaRPr lang="en-US" sz="800" b="0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850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860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870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>
                    <a:solidFill>
                      <a:srgbClr val="99CCFF"/>
                    </a:solidFill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 dirty="0" err="1">
                          <a:effectLst/>
                        </a:rPr>
                        <a:t>Carbon</a:t>
                      </a:r>
                      <a:r>
                        <a:rPr lang="fr-FR" sz="800" u="none" strike="noStrike" dirty="0">
                          <a:effectLst/>
                        </a:rPr>
                        <a:t> </a:t>
                      </a:r>
                      <a:r>
                        <a:rPr lang="fr-FR" sz="800" u="none" strike="noStrike" dirty="0" err="1">
                          <a:effectLst/>
                        </a:rPr>
                        <a:t>residue</a:t>
                      </a:r>
                      <a:r>
                        <a:rPr lang="fr-FR" sz="800" u="none" strike="noStrike" dirty="0">
                          <a:effectLst/>
                        </a:rPr>
                        <a:t> on 10% (V/V) </a:t>
                      </a:r>
                      <a:endParaRPr lang="fr-FR" sz="800" b="0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% (m/m)</a:t>
                      </a:r>
                      <a:endParaRPr lang="en-US" sz="800" b="0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max</a:t>
                      </a:r>
                      <a:endParaRPr lang="en-US" sz="800" b="0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0.30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Carbon residue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% (m/m)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0.30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2,5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Ash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% (m/m)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0.01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0.01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0,04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0,15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Appearance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CC0066"/>
                          </a:solidFill>
                          <a:effectLst/>
                        </a:rPr>
                        <a:t>C &amp; B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Total sediment, existent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% (m/m)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0.10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0.10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Water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% (V/V)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0.3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0.3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0,5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0,5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Vanadium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mg/kg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150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350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Aluminium plus silicon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mg/kg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Used lubricating oil (ULO)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Zinc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54585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mg/kg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Phosphorus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54585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mg/kg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max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CC0066"/>
                          </a:solidFill>
                          <a:effectLst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CC0066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  <a:tr h="17458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Calcium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254585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mg/kg</a:t>
                      </a:r>
                      <a:endParaRPr lang="en-US" sz="800" b="0" i="0" u="none" strike="noStrike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max</a:t>
                      </a:r>
                      <a:endParaRPr lang="en-US" sz="800" b="0" i="0" u="none" strike="noStrike" dirty="0">
                        <a:solidFill>
                          <a:srgbClr val="555555"/>
                        </a:solidFill>
                        <a:effectLst/>
                        <a:latin typeface="Arial"/>
                      </a:endParaRPr>
                    </a:p>
                  </a:txBody>
                  <a:tcPr marL="84862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E63714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E63714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solidFill>
                            <a:srgbClr val="800000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solidFill>
                            <a:srgbClr val="800000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800000"/>
                        </a:solidFill>
                        <a:effectLst/>
                        <a:latin typeface="Arial"/>
                      </a:endParaRPr>
                    </a:p>
                  </a:txBody>
                  <a:tcPr marL="9429" marR="9429" marT="9429" marB="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Сегодня и Завтра Рынка Бунекровки, Боминфлот, ТрансБалтика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268760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Практически все судовые двигатели пригодны для сжигания дизельного топлива, важно его правильно подготовить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Аспекты связанные с вязкозтью и смазывающими свойствами топлива, а также момент переключения с тяжелого на легкое топливо вызывают основные вопросы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Отсутствие отдельного достаточного объема для отдельного хранения дизельного топлива также может ослажнить эксплуатацию в зоне </a:t>
            </a:r>
            <a:r>
              <a:rPr lang="et-EE" sz="1400" dirty="0" smtClean="0">
                <a:solidFill>
                  <a:prstClr val="black"/>
                </a:solidFill>
              </a:rPr>
              <a:t>ECA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Активно ведется поиск решений в части блендирования и понижения стоимости дизельного топлива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При смешении тяжелых и легких фракций нефтепродуктов могут возникнуть осложнения связанные со стабильностью смеси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Также проблемы могут возникнуть при использования в смеси «необычных» компонентов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1196752"/>
            <a:ext cx="1296144" cy="4680520"/>
          </a:xfrm>
          <a:prstGeom prst="rect">
            <a:avLst/>
          </a:prstGeom>
          <a:noFill/>
          <a:ln w="19050">
            <a:solidFill>
              <a:srgbClr val="00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77809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Глобальный торговый баланс и потенциальный спрос на дизельное топливо на бункерных рынках Северо-Западной Европы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3284984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Глобальный рынок дизельных продуктов (дизель и газойль) – 1,3 млрд тонн в </a:t>
            </a:r>
            <a:r>
              <a:rPr lang="ru-RU" sz="1400" dirty="0" smtClean="0"/>
              <a:t>год,</a:t>
            </a:r>
            <a:r>
              <a:rPr lang="ru-RU" sz="1400" dirty="0"/>
              <a:t> </a:t>
            </a:r>
            <a:r>
              <a:rPr lang="ru-RU" sz="1400" dirty="0" smtClean="0"/>
              <a:t>торговый </a:t>
            </a:r>
            <a:r>
              <a:rPr lang="ru-RU" sz="1400" dirty="0"/>
              <a:t>баланс </a:t>
            </a:r>
            <a:r>
              <a:rPr lang="ru-RU" sz="1400" dirty="0" smtClean="0"/>
              <a:t>позитивен </a:t>
            </a:r>
            <a:r>
              <a:rPr lang="en-US" sz="1400" dirty="0" smtClean="0"/>
              <a:t>(+26 million mt ) </a:t>
            </a:r>
            <a:r>
              <a:rPr lang="ru-RU" sz="1400" dirty="0" smtClean="0"/>
              <a:t>и продолжает расти</a:t>
            </a:r>
            <a:r>
              <a:rPr lang="en-US" sz="1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В Европейский рынок дефицитен по дизельному топливу</a:t>
            </a:r>
            <a:r>
              <a:rPr lang="en-US" sz="1400" dirty="0" smtClean="0"/>
              <a:t> (-45 million mt), </a:t>
            </a:r>
            <a:r>
              <a:rPr lang="ru-RU" sz="1400" dirty="0" smtClean="0"/>
              <a:t>значительные объемы импортируются в регион крупными трейдерами</a:t>
            </a:r>
            <a:r>
              <a:rPr lang="en-US" sz="1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Рынок бункеровки Северо-Западной Европы может вырасти на </a:t>
            </a:r>
            <a:r>
              <a:rPr lang="en-US" sz="1400" dirty="0" smtClean="0"/>
              <a:t> </a:t>
            </a:r>
            <a:r>
              <a:rPr lang="ru-RU" sz="1400" dirty="0" smtClean="0"/>
              <a:t>10 млн тонн в краткосрочной перспективе</a:t>
            </a:r>
            <a:r>
              <a:rPr lang="en-US" sz="1400" dirty="0" smtClean="0"/>
              <a:t> (</a:t>
            </a:r>
            <a:r>
              <a:rPr lang="ru-RU" sz="1400" dirty="0" smtClean="0"/>
              <a:t>дефицит вырастет до 55 млн тонн после 2015 года</a:t>
            </a:r>
            <a:r>
              <a:rPr lang="en-US" sz="1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Самый крупный позитивный дизельный баланс (+50 млн тонн) наблюдается в России и странах СНГ и этот регион наиболее вероятный источник насыщения Европейского дефицита.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Ожидается повышенное давление на разницу в цене между (спрэд) между газйлем и дизельным топливом</a:t>
            </a:r>
            <a:endParaRPr lang="en-US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2" y="1286001"/>
            <a:ext cx="3053932" cy="19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5478323"/>
            <a:ext cx="82089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В целом </a:t>
            </a:r>
            <a:r>
              <a:rPr lang="ru-RU" sz="1600" b="1" dirty="0"/>
              <a:t>баланс </a:t>
            </a:r>
            <a:r>
              <a:rPr lang="ru-RU" sz="1600" b="1" dirty="0" smtClean="0"/>
              <a:t>дизельного топлива позитивен, что не предполагает глобальных сдвигов, однако ситуация на региональных рынков может измениться, следуя новому соотношению спроса и предложения морскго топлива на местах </a:t>
            </a:r>
            <a:endParaRPr lang="en-US" sz="1600" b="1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122371"/>
              </p:ext>
            </p:extLst>
          </p:nvPr>
        </p:nvGraphicFramePr>
        <p:xfrm>
          <a:off x="4233656" y="1124745"/>
          <a:ext cx="4266220" cy="226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593366" y="1772816"/>
            <a:ext cx="939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 o r e c a s t 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63138" y="6525344"/>
            <a:ext cx="21092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Источник</a:t>
            </a:r>
            <a:r>
              <a:rPr lang="en-US" sz="600" dirty="0" smtClean="0"/>
              <a:t>: </a:t>
            </a:r>
            <a:r>
              <a:rPr lang="et-EE" sz="600" dirty="0" smtClean="0"/>
              <a:t>WoodMakenzie, </a:t>
            </a:r>
            <a:r>
              <a:rPr lang="ru-RU" sz="600" dirty="0" smtClean="0"/>
              <a:t>внутренняя информация </a:t>
            </a:r>
            <a:r>
              <a:rPr lang="et-EE" sz="600" dirty="0" smtClean="0"/>
              <a:t>Bomin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9529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Прогноз использования различных видов морского топлива на глобальном рынке.</a:t>
            </a:r>
            <a:endParaRPr lang="en-US" sz="14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8013258" cy="4349080"/>
          </a:xfrm>
        </p:spPr>
      </p:pic>
      <p:sp>
        <p:nvSpPr>
          <p:cNvPr id="5" name="TextBox 4"/>
          <p:cNvSpPr txBox="1"/>
          <p:nvPr/>
        </p:nvSpPr>
        <p:spPr>
          <a:xfrm>
            <a:off x="755576" y="544522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среднесрочной перспективе глобальный рынок бункерного топливо не претерпит серьезных изменений, но к 2020/2025 ожидается серьезный сдвиг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16217" y="6525344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Источник</a:t>
            </a:r>
            <a:r>
              <a:rPr lang="en-US" sz="600" dirty="0" smtClean="0"/>
              <a:t>: </a:t>
            </a:r>
            <a:r>
              <a:rPr lang="et-EE" sz="600" dirty="0" smtClean="0"/>
              <a:t>DNV repoort Shipping 2020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560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Ожидания связанные с использованием СПГ как судового топлива пока не оправдываются</a:t>
            </a:r>
          </a:p>
          <a:p>
            <a:r>
              <a:rPr lang="ru-RU" sz="2000" dirty="0" smtClean="0"/>
              <a:t>Внедрение технологий газоочистки окажет маргинальное влияние на рынок бункеровки в Северо-Западной Европе</a:t>
            </a:r>
          </a:p>
          <a:p>
            <a:r>
              <a:rPr lang="ru-RU" sz="2000" dirty="0" smtClean="0"/>
              <a:t>Основной </a:t>
            </a:r>
            <a:r>
              <a:rPr lang="ru-RU" sz="2000" dirty="0"/>
              <a:t>выбор судовладельцев на ближайшую перспективу – переход на </a:t>
            </a:r>
            <a:r>
              <a:rPr lang="ru-RU" sz="2000" dirty="0" smtClean="0"/>
              <a:t>легкое (дизельное) </a:t>
            </a:r>
            <a:r>
              <a:rPr lang="ru-RU" sz="2000" dirty="0" smtClean="0"/>
              <a:t>топливо с низким содержанием серы</a:t>
            </a:r>
            <a:endParaRPr lang="ru-RU" sz="2000" dirty="0" smtClean="0"/>
          </a:p>
          <a:p>
            <a:r>
              <a:rPr lang="ru-RU" sz="2000" dirty="0" smtClean="0"/>
              <a:t>Производители и поставщики в Европе оптимизируют цену путем блендирования дизельного топлива с более тяжелыми фракциями, но о серьезных дисконтах к газойлю пока никто не объявлял</a:t>
            </a:r>
            <a:endParaRPr lang="ru-RU" sz="2000" dirty="0"/>
          </a:p>
          <a:p>
            <a:r>
              <a:rPr lang="ru-RU" sz="2000" dirty="0" smtClean="0"/>
              <a:t>Морской транспорт в Северо-Западной Европе станет более дорогим и менее конкурентноспособным</a:t>
            </a:r>
          </a:p>
          <a:p>
            <a:r>
              <a:rPr lang="ru-RU" sz="2000" dirty="0" smtClean="0"/>
              <a:t>В глобальной перспективе бункерный рынок остается «мазутным» на ближайшие 5 или 10 </a:t>
            </a:r>
            <a:r>
              <a:rPr lang="ru-RU" sz="2000" dirty="0" smtClean="0"/>
              <a:t>лет, но более далекие прогнозы делать сложно</a:t>
            </a:r>
            <a:endParaRPr lang="ru-RU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5175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26511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eaLnBrk="0" hangingPunct="0"/>
            <a:endParaRPr lang="en-US" sz="1800" b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1" name="Picture 2" descr="C:\Dokumente und Einstellungen\rebbelmund\Eigene Dateien\Communication\Logo\Weltkarte081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8322993" cy="2857520"/>
          </a:xfrm>
          <a:prstGeom prst="rect">
            <a:avLst/>
          </a:prstGeom>
          <a:noFill/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500562" y="2643182"/>
            <a:ext cx="32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  <a:cs typeface="Arial" charset="0"/>
              </a:rPr>
              <a:t>•</a:t>
            </a:r>
            <a:endParaRPr lang="de-DE" sz="4000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rebbelmund\Communication\Logo\Bomin\Bominlogo_4c_Horizo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52"/>
            <a:ext cx="2428892" cy="8385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8921" y="1260588"/>
            <a:ext cx="543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Боминфлот снабжает своих клиентов во всех стратегических портах мира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23850" y="193675"/>
            <a:ext cx="5760317" cy="7150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2000" b="1" dirty="0" smtClean="0"/>
              <a:t>Боминфлот – глобальная сеть бункерных компаний со штаб-квартирой в Гамбурге</a:t>
            </a:r>
            <a:endParaRPr lang="de-DE" sz="2000" b="1" dirty="0" smtClean="0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4643D-5C93-4369-944C-AC4DAE45DB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1" y="5085184"/>
            <a:ext cx="49688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t-EE" sz="1000" dirty="0">
                <a:solidFill>
                  <a:schemeClr val="accent1">
                    <a:lumMod val="50000"/>
                  </a:schemeClr>
                </a:solidFill>
              </a:rPr>
              <a:t>ärnu mnt.21, 10141 Tallinn, Estonia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Tel. +372 6811550 Fax +372 6811551</a:t>
            </a:r>
          </a:p>
          <a:p>
            <a:pPr>
              <a:defRPr/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E-mail 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  <a:hlinkClick r:id="rId2"/>
              </a:rPr>
              <a:t>abelov@bominflot.ee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Bomin webpage: 		</a:t>
            </a:r>
            <a:r>
              <a:rPr lang="et-EE" sz="1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www.bomin.com</a:t>
            </a:r>
            <a:endParaRPr lang="et-E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Mabanaft AG webpage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t-EE" sz="10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www.mabanaft.de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Marquard &amp; Bahls AG webpage: 	</a:t>
            </a:r>
            <a:r>
              <a:rPr lang="et-EE" sz="10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www.mbholding.de</a:t>
            </a:r>
            <a:endParaRPr lang="et-EE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3568" y="278092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ru-RU" sz="3600" dirty="0" smtClean="0"/>
              <a:t>Спасибо за внимание!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7"/>
            <a:ext cx="3888431" cy="238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0" y="3874715"/>
            <a:ext cx="3872319" cy="22565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5332491" y="1412776"/>
            <a:ext cx="3494009" cy="3170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176213" lvl="2" indent="-174625" eaLnBrk="0" hangingPunct="0">
              <a:spcBef>
                <a:spcPts val="600"/>
              </a:spcBef>
              <a:buClr>
                <a:schemeClr val="accent1"/>
              </a:buClr>
              <a:buSzPct val="100000"/>
              <a:buFont typeface="Wingdings" charset="0"/>
              <a:buChar char="§"/>
              <a:defRPr/>
            </a:pPr>
            <a:r>
              <a:rPr lang="ru-RU" sz="1400" dirty="0" smtClean="0">
                <a:latin typeface="Lato Regular"/>
                <a:ea typeface="ＭＳ Ｐゴシック" charset="0"/>
              </a:rPr>
              <a:t>Более жесткие нормы в зонах контроля выбросов (</a:t>
            </a:r>
            <a:r>
              <a:rPr lang="en-US" sz="1400" dirty="0" smtClean="0">
                <a:latin typeface="Lato Regular"/>
                <a:ea typeface="ＭＳ Ｐゴシック" charset="0"/>
              </a:rPr>
              <a:t>Emission Control Areas</a:t>
            </a:r>
            <a:r>
              <a:rPr lang="ru-RU" sz="1400" dirty="0" smtClean="0">
                <a:latin typeface="Lato Regular"/>
                <a:ea typeface="ＭＳ Ｐゴシック" charset="0"/>
              </a:rPr>
              <a:t>)</a:t>
            </a:r>
            <a:endParaRPr lang="en-US" sz="1400" dirty="0" smtClean="0">
              <a:latin typeface="Lato Regular"/>
              <a:ea typeface="ＭＳ Ｐゴシック" charset="0"/>
            </a:endParaRPr>
          </a:p>
          <a:p>
            <a:pPr marL="633413" lvl="3" indent="-174625" eaLnBrk="0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charset="0"/>
              <a:buChar char="§"/>
              <a:defRPr/>
            </a:pPr>
            <a:r>
              <a:rPr lang="ru-RU" sz="1400" dirty="0" smtClean="0">
                <a:latin typeface="Lato Regular"/>
                <a:ea typeface="ＭＳ Ｐゴシック" charset="0"/>
              </a:rPr>
              <a:t>Северное Море</a:t>
            </a:r>
            <a:endParaRPr lang="en-US" sz="1400" dirty="0" smtClean="0">
              <a:latin typeface="Lato Regular"/>
              <a:ea typeface="ＭＳ Ｐゴシック" charset="0"/>
            </a:endParaRPr>
          </a:p>
          <a:p>
            <a:pPr marL="633413" lvl="3" indent="-174625" eaLnBrk="0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charset="0"/>
              <a:buChar char="§"/>
              <a:defRPr/>
            </a:pPr>
            <a:r>
              <a:rPr lang="ru-RU" sz="1400" dirty="0" smtClean="0">
                <a:latin typeface="Lato Regular"/>
                <a:ea typeface="ＭＳ Ｐゴシック" charset="0"/>
              </a:rPr>
              <a:t>Балтийское Море</a:t>
            </a:r>
            <a:endParaRPr lang="en-US" sz="1400" dirty="0" smtClean="0">
              <a:latin typeface="Lato Regular"/>
              <a:ea typeface="ＭＳ Ｐゴシック" charset="0"/>
            </a:endParaRPr>
          </a:p>
          <a:p>
            <a:pPr marL="633413" lvl="3" indent="-174625" eaLnBrk="0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charset="0"/>
              <a:buChar char="§"/>
              <a:defRPr/>
            </a:pPr>
            <a:r>
              <a:rPr lang="ru-RU" sz="1400" dirty="0" smtClean="0">
                <a:latin typeface="Lato Regular"/>
                <a:ea typeface="ＭＳ Ｐゴシック" charset="0"/>
              </a:rPr>
              <a:t>Пролив Ла-Манш</a:t>
            </a:r>
            <a:endParaRPr lang="en-US" sz="1400" dirty="0" smtClean="0">
              <a:latin typeface="Lato Regular"/>
              <a:ea typeface="ＭＳ Ｐゴシック" charset="0"/>
            </a:endParaRPr>
          </a:p>
          <a:p>
            <a:pPr marL="633413" lvl="3" indent="-174625" eaLnBrk="0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charset="0"/>
              <a:buChar char="§"/>
              <a:defRPr/>
            </a:pPr>
            <a:r>
              <a:rPr lang="ru-RU" sz="1400" dirty="0" smtClean="0">
                <a:latin typeface="Lato Regular"/>
                <a:ea typeface="ＭＳ Ｐゴシック" charset="0"/>
              </a:rPr>
              <a:t>Побережье США и Канады</a:t>
            </a:r>
            <a:endParaRPr lang="en-US" sz="1400" dirty="0" smtClean="0">
              <a:latin typeface="Lato Regular"/>
              <a:ea typeface="ＭＳ Ｐゴシック" charset="0"/>
            </a:endParaRPr>
          </a:p>
          <a:p>
            <a:pPr marL="176213" lvl="2" indent="-174625" eaLnBrk="0" hangingPunct="0">
              <a:spcBef>
                <a:spcPts val="600"/>
              </a:spcBef>
              <a:buClr>
                <a:schemeClr val="accent1"/>
              </a:buClr>
              <a:buSzPct val="100000"/>
              <a:buFont typeface="Wingdings" charset="0"/>
              <a:buChar char="§"/>
              <a:defRPr/>
            </a:pPr>
            <a:r>
              <a:rPr lang="ru-RU" sz="1400" dirty="0" smtClean="0">
                <a:latin typeface="Lato Regular"/>
                <a:ea typeface="ＭＳ Ｐゴシック" charset="0"/>
              </a:rPr>
              <a:t>Сокращение сернистых соединений в выбросах</a:t>
            </a:r>
            <a:r>
              <a:rPr lang="en-US" sz="1400" dirty="0" smtClean="0">
                <a:latin typeface="Lato Regular"/>
                <a:ea typeface="ＭＳ Ｐゴシック" charset="0"/>
              </a:rPr>
              <a:t>:</a:t>
            </a:r>
          </a:p>
          <a:p>
            <a:pPr marL="633413" lvl="3" indent="-174625" eaLnBrk="0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charset="0"/>
              <a:buChar char="§"/>
              <a:defRPr/>
            </a:pPr>
            <a:r>
              <a:rPr lang="en-US" sz="1400" dirty="0" smtClean="0">
                <a:latin typeface="Lato Regular"/>
                <a:ea typeface="ＭＳ Ｐゴシック" charset="0"/>
              </a:rPr>
              <a:t>ECA: </a:t>
            </a:r>
            <a:r>
              <a:rPr lang="ru-RU" sz="1400" dirty="0" smtClean="0">
                <a:latin typeface="Lato Regular"/>
                <a:ea typeface="ＭＳ Ｐゴシック" charset="0"/>
              </a:rPr>
              <a:t>к </a:t>
            </a:r>
            <a:r>
              <a:rPr lang="en-US" sz="1400" dirty="0" smtClean="0">
                <a:latin typeface="Lato Regular"/>
                <a:ea typeface="ＭＳ Ｐゴシック" charset="0"/>
              </a:rPr>
              <a:t>2015 </a:t>
            </a:r>
            <a:r>
              <a:rPr lang="ru-RU" sz="1400" dirty="0" smtClean="0">
                <a:latin typeface="Lato Regular"/>
                <a:ea typeface="ＭＳ Ｐゴシック" charset="0"/>
              </a:rPr>
              <a:t>году с </a:t>
            </a:r>
            <a:r>
              <a:rPr lang="en-US" sz="1400" dirty="0" smtClean="0">
                <a:latin typeface="Lato Regular"/>
                <a:ea typeface="ＭＳ Ｐゴシック" charset="0"/>
              </a:rPr>
              <a:t>1% </a:t>
            </a:r>
            <a:r>
              <a:rPr lang="ru-RU" sz="1400" dirty="0" smtClean="0">
                <a:latin typeface="Lato Regular"/>
                <a:ea typeface="ＭＳ Ｐゴシック" charset="0"/>
              </a:rPr>
              <a:t>до</a:t>
            </a:r>
            <a:r>
              <a:rPr lang="en-US" sz="1400" dirty="0" smtClean="0">
                <a:latin typeface="Lato Regular"/>
                <a:ea typeface="ＭＳ Ｐゴシック" charset="0"/>
              </a:rPr>
              <a:t> 0.1%</a:t>
            </a:r>
          </a:p>
          <a:p>
            <a:pPr marL="633413" lvl="3" indent="-174625" eaLnBrk="0" hangingPunc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charset="0"/>
              <a:buChar char="§"/>
              <a:defRPr/>
            </a:pPr>
            <a:r>
              <a:rPr lang="ru-RU" sz="1400" dirty="0" smtClean="0">
                <a:latin typeface="Lato Regular"/>
                <a:ea typeface="ＭＳ Ｐゴシック" charset="0"/>
              </a:rPr>
              <a:t>Во всем мире</a:t>
            </a:r>
            <a:r>
              <a:rPr lang="en-US" sz="1400" dirty="0" smtClean="0">
                <a:latin typeface="Lato Regular"/>
                <a:ea typeface="ＭＳ Ｐゴシック" charset="0"/>
              </a:rPr>
              <a:t> (</a:t>
            </a:r>
            <a:r>
              <a:rPr lang="ru-RU" sz="1400" dirty="0" smtClean="0">
                <a:latin typeface="Lato Regular"/>
                <a:ea typeface="ＭＳ Ｐゴシック" charset="0"/>
              </a:rPr>
              <a:t>план)</a:t>
            </a:r>
            <a:r>
              <a:rPr lang="en-US" sz="1400" dirty="0" smtClean="0">
                <a:latin typeface="Lato Regular"/>
                <a:ea typeface="ＭＳ Ｐゴシック" charset="0"/>
              </a:rPr>
              <a:t>: </a:t>
            </a:r>
            <a:r>
              <a:rPr lang="ru-RU" sz="1400" dirty="0" smtClean="0">
                <a:latin typeface="Lato Regular"/>
                <a:ea typeface="ＭＳ Ｐゴシック" charset="0"/>
              </a:rPr>
              <a:t>к</a:t>
            </a:r>
            <a:r>
              <a:rPr lang="en-US" sz="1400" dirty="0" smtClean="0">
                <a:latin typeface="Lato Regular"/>
                <a:ea typeface="ＭＳ Ｐゴシック" charset="0"/>
              </a:rPr>
              <a:t> 2020 </a:t>
            </a:r>
            <a:r>
              <a:rPr lang="ru-RU" sz="1400" dirty="0" smtClean="0">
                <a:latin typeface="Lato Regular"/>
                <a:ea typeface="ＭＳ Ｐゴシック" charset="0"/>
              </a:rPr>
              <a:t>(2025) с</a:t>
            </a:r>
            <a:r>
              <a:rPr lang="en-US" sz="1400" dirty="0" smtClean="0">
                <a:latin typeface="Lato Regular"/>
                <a:ea typeface="ＭＳ Ｐゴシック" charset="0"/>
              </a:rPr>
              <a:t> 3.5% </a:t>
            </a:r>
            <a:r>
              <a:rPr lang="ru-RU" sz="1400" dirty="0" smtClean="0">
                <a:latin typeface="Lato Regular"/>
                <a:ea typeface="ＭＳ Ｐゴシック" charset="0"/>
              </a:rPr>
              <a:t>до</a:t>
            </a:r>
            <a:r>
              <a:rPr lang="en-US" sz="1400" dirty="0" smtClean="0">
                <a:latin typeface="Lato Regular"/>
                <a:ea typeface="ＭＳ Ｐゴシック" charset="0"/>
              </a:rPr>
              <a:t> 0.5%</a:t>
            </a:r>
          </a:p>
          <a:p>
            <a:pPr marL="176213" lvl="2" indent="-174625" eaLnBrk="0" hangingPunct="0">
              <a:spcBef>
                <a:spcPts val="600"/>
              </a:spcBef>
              <a:buClr>
                <a:schemeClr val="accent1"/>
              </a:buClr>
              <a:buSzPct val="100000"/>
              <a:buFont typeface="Wingdings" charset="0"/>
              <a:buChar char="§"/>
              <a:defRPr/>
            </a:pPr>
            <a:r>
              <a:rPr lang="ru-RU" sz="1400" dirty="0" smtClean="0">
                <a:latin typeface="Lato Regular"/>
                <a:ea typeface="ＭＳ Ｐゴシック" charset="0"/>
              </a:rPr>
              <a:t>Также обсуждается дата введения ограничения выбросов азотистых соединений</a:t>
            </a:r>
            <a:endParaRPr lang="en-US" sz="1400" dirty="0" smtClean="0">
              <a:latin typeface="Lato Regular"/>
              <a:ea typeface="ＭＳ Ｐゴシック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5329393" y="4941168"/>
            <a:ext cx="3494009" cy="115950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82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latin typeface="Lato Regular" charset="0"/>
              </a:rPr>
              <a:t>Мазут как топливо обеспечивающее 90% сегодняшнего морского транспорта не отвечает новым нормам</a:t>
            </a:r>
            <a:endParaRPr lang="en-US" sz="1400" b="1" dirty="0">
              <a:latin typeface="Lato Regular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698976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Суть вопроса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Зоны контроля выбросов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16217" y="6525344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Источник</a:t>
            </a:r>
            <a:r>
              <a:rPr lang="en-US" sz="600" dirty="0" smtClean="0"/>
              <a:t>: </a:t>
            </a:r>
            <a:r>
              <a:rPr lang="ru-RU" sz="600" dirty="0" smtClean="0"/>
              <a:t>внутренняя информация </a:t>
            </a:r>
            <a:r>
              <a:rPr lang="et-EE" sz="600" dirty="0" smtClean="0"/>
              <a:t>Bomin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4142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132939" y="1487873"/>
            <a:ext cx="2864571" cy="474943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727" y="2089898"/>
            <a:ext cx="1397809" cy="147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11" descr="http://www.ipahl.com/nauticus/seaeagle2.jp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3" b="4310"/>
          <a:stretch>
            <a:fillRect/>
          </a:stretch>
        </p:blipFill>
        <p:spPr bwMode="auto">
          <a:xfrm>
            <a:off x="3198833" y="2089898"/>
            <a:ext cx="2732783" cy="143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89"/>
          <a:stretch>
            <a:fillRect/>
          </a:stretch>
        </p:blipFill>
        <p:spPr bwMode="auto">
          <a:xfrm>
            <a:off x="6094346" y="2089898"/>
            <a:ext cx="1358381" cy="145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3198833" y="3645024"/>
            <a:ext cx="2732783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defRPr/>
            </a:pPr>
            <a:r>
              <a:rPr lang="ru-RU" sz="1400" dirty="0" smtClean="0">
                <a:latin typeface="Lato Regular"/>
              </a:rPr>
              <a:t>Природный газ охлажденный до </a:t>
            </a:r>
            <a:r>
              <a:rPr lang="en-US" sz="1400" dirty="0" smtClean="0">
                <a:latin typeface="Lato Regular"/>
              </a:rPr>
              <a:t> -160° C, </a:t>
            </a:r>
            <a:r>
              <a:rPr lang="ru-RU" sz="1400" dirty="0" smtClean="0">
                <a:latin typeface="Lato Regular"/>
              </a:rPr>
              <a:t>температура при которой газ становится жидким</a:t>
            </a:r>
            <a:endParaRPr lang="en-US" sz="1400" dirty="0">
              <a:latin typeface="Lato Regular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283035" y="3645024"/>
            <a:ext cx="2732783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defRPr/>
            </a:pPr>
            <a:r>
              <a:rPr lang="ru-RU" sz="1400" dirty="0" smtClean="0">
                <a:latin typeface="Lato Regular"/>
              </a:rPr>
              <a:t>Нефтепродукт с низким содержанием серы</a:t>
            </a:r>
            <a:r>
              <a:rPr lang="en-US" sz="1400" dirty="0" smtClean="0">
                <a:latin typeface="Lato Regular"/>
              </a:rPr>
              <a:t> (&lt;0.1%) 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6094346" y="3645024"/>
            <a:ext cx="2732783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defRPr/>
            </a:pPr>
            <a:r>
              <a:rPr lang="ru-RU" sz="1400" dirty="0" smtClean="0">
                <a:latin typeface="Lato Regular"/>
              </a:rPr>
              <a:t>Скраббер</a:t>
            </a:r>
            <a:r>
              <a:rPr lang="en-US" sz="1400" dirty="0" smtClean="0">
                <a:latin typeface="Lato Regular"/>
              </a:rPr>
              <a:t>: </a:t>
            </a:r>
            <a:r>
              <a:rPr lang="ru-RU" sz="1400" dirty="0" smtClean="0">
                <a:latin typeface="Lato Regular"/>
              </a:rPr>
              <a:t>стационарная установка для очистки выхлопных газов от серы</a:t>
            </a:r>
            <a:endParaRPr lang="en-US" sz="1400" dirty="0" smtClean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3035" y="161925"/>
            <a:ext cx="5945150" cy="1020763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Три основных решения вопроса для судовладельцев</a:t>
            </a:r>
            <a:r>
              <a:rPr lang="en-US" sz="2000" b="1" dirty="0" smtClean="0"/>
              <a:t>: </a:t>
            </a:r>
            <a:r>
              <a:rPr lang="ru-RU" sz="2000" b="1" dirty="0" smtClean="0"/>
              <a:t>МГО</a:t>
            </a:r>
            <a:r>
              <a:rPr lang="en-US" sz="2000" b="1" dirty="0" smtClean="0"/>
              <a:t>, </a:t>
            </a:r>
            <a:r>
              <a:rPr lang="ru-RU" sz="2000" b="1" dirty="0" smtClean="0"/>
              <a:t>СПГ и газоочистка</a:t>
            </a:r>
            <a:endParaRPr lang="en-US" sz="2000" b="1" dirty="0"/>
          </a:p>
        </p:txBody>
      </p:sp>
      <p:pic>
        <p:nvPicPr>
          <p:cNvPr id="10242" name="Picture 2" descr="http://altragroup.ru/wp-content/uploads/2013/01/JET_FUEL_JP5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92"/>
          <a:stretch/>
        </p:blipFill>
        <p:spPr bwMode="auto">
          <a:xfrm>
            <a:off x="283035" y="2089898"/>
            <a:ext cx="2732783" cy="14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3"/>
          <p:cNvSpPr txBox="1">
            <a:spLocks noChangeArrowheads="1"/>
          </p:cNvSpPr>
          <p:nvPr/>
        </p:nvSpPr>
        <p:spPr bwMode="auto">
          <a:xfrm>
            <a:off x="3198833" y="1488230"/>
            <a:ext cx="2732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b="1" dirty="0" smtClean="0">
                <a:latin typeface="Lato Regular"/>
              </a:rPr>
              <a:t>Сжиженный Природный Газ </a:t>
            </a:r>
            <a:r>
              <a:rPr lang="de-DE" b="1" dirty="0" smtClean="0">
                <a:latin typeface="Lato Regular"/>
              </a:rPr>
              <a:t>(LNG)</a:t>
            </a:r>
          </a:p>
        </p:txBody>
      </p:sp>
      <p:sp>
        <p:nvSpPr>
          <p:cNvPr id="25" name="Textfeld 3"/>
          <p:cNvSpPr txBox="1">
            <a:spLocks noChangeArrowheads="1"/>
          </p:cNvSpPr>
          <p:nvPr/>
        </p:nvSpPr>
        <p:spPr bwMode="auto">
          <a:xfrm>
            <a:off x="295021" y="1487873"/>
            <a:ext cx="2732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b="1" dirty="0" smtClean="0">
                <a:latin typeface="Lato Regular"/>
              </a:rPr>
              <a:t>Морское Дизельное Топливо</a:t>
            </a:r>
            <a:r>
              <a:rPr lang="de-DE" b="1" dirty="0" smtClean="0">
                <a:latin typeface="Lato Regular"/>
              </a:rPr>
              <a:t> (MGO)</a:t>
            </a:r>
            <a:endParaRPr lang="de-DE" b="1" baseline="30000" dirty="0">
              <a:latin typeface="Lato Regular"/>
            </a:endParaRPr>
          </a:p>
        </p:txBody>
      </p:sp>
      <p:sp>
        <p:nvSpPr>
          <p:cNvPr id="28" name="Textfeld 3"/>
          <p:cNvSpPr txBox="1">
            <a:spLocks noChangeArrowheads="1"/>
          </p:cNvSpPr>
          <p:nvPr/>
        </p:nvSpPr>
        <p:spPr bwMode="auto">
          <a:xfrm>
            <a:off x="6094346" y="1500541"/>
            <a:ext cx="2732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b="1" dirty="0" smtClean="0">
                <a:latin typeface="Lato Regular"/>
              </a:rPr>
              <a:t>Тяжелый Мазут </a:t>
            </a:r>
            <a:r>
              <a:rPr lang="de-DE" b="1" dirty="0" smtClean="0">
                <a:latin typeface="Lato Regular"/>
              </a:rPr>
              <a:t>+ </a:t>
            </a:r>
            <a:r>
              <a:rPr lang="ru-RU" b="1" dirty="0" smtClean="0">
                <a:latin typeface="Lato Regular"/>
              </a:rPr>
              <a:t>Газоочистка (Скраббер)</a:t>
            </a:r>
            <a:endParaRPr lang="de-DE" b="1" dirty="0">
              <a:latin typeface="Lato Regular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3198832" y="4365105"/>
            <a:ext cx="2732784" cy="201622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Решение всех вопросов связанных с экологией надолго вперед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Возможное значительное удешевление стоимости топлива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Значительные первичные инвестиции связанные со строительством новых или переоборудованием имеющихся судов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Недостаточно ликвидный рынок СПГ и отсутствие действующей инфраструктуры снабжения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299792" y="4365105"/>
            <a:ext cx="2732784" cy="201622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Относительно небольшие первичные инвестиции</a:t>
            </a: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Действующие логистика и инфраструктура, отработанные каналы поставок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 smtClean="0">
                <a:latin typeface="Arial" pitchFamily="34" charset="0"/>
                <a:cs typeface="Arial" pitchFamily="34" charset="0"/>
              </a:rPr>
              <a:t>Значительное </a:t>
            </a: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удорожание операционных расходов </a:t>
            </a:r>
            <a:r>
              <a:rPr lang="ru-RU" altLang="en-US" sz="800" dirty="0">
                <a:latin typeface="Arial" pitchFamily="34" charset="0"/>
                <a:cs typeface="Arial" pitchFamily="34" charset="0"/>
              </a:rPr>
              <a:t>(разница в цене с мазутом мин. 250 долларов за тонну</a:t>
            </a:r>
            <a:r>
              <a:rPr lang="ru-RU" altLang="en-US" sz="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Необходимые дополнительные инвестиции в будущем</a:t>
            </a:r>
            <a:r>
              <a:rPr lang="ru-RU" altLang="en-US" sz="800" dirty="0">
                <a:latin typeface="Arial" pitchFamily="34" charset="0"/>
                <a:cs typeface="Arial" pitchFamily="34" charset="0"/>
              </a:rPr>
              <a:t> (для снижения выбросов </a:t>
            </a:r>
            <a:r>
              <a:rPr lang="et-EE" altLang="en-US" sz="800" dirty="0">
                <a:latin typeface="Arial" pitchFamily="34" charset="0"/>
                <a:cs typeface="Arial" pitchFamily="34" charset="0"/>
              </a:rPr>
              <a:t>NOx</a:t>
            </a:r>
            <a:r>
              <a:rPr lang="ru-RU" altLang="en-US" sz="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alt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116099" y="4365106"/>
            <a:ext cx="2732784" cy="201622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Наличие действующей инфраструктуры поставок топлива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 smtClean="0">
                <a:latin typeface="Arial" pitchFamily="34" charset="0"/>
                <a:cs typeface="Arial" pitchFamily="34" charset="0"/>
              </a:rPr>
              <a:t>Относительно </a:t>
            </a: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невысокая цена топлива, привычные риски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 smtClean="0">
                <a:latin typeface="Arial" pitchFamily="34" charset="0"/>
                <a:cs typeface="Arial" pitchFamily="34" charset="0"/>
              </a:rPr>
              <a:t>Значительные </a:t>
            </a: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первичные инвестиции связанные с  приобретением и установкой оборудования (</a:t>
            </a:r>
            <a:r>
              <a:rPr lang="ru-RU" altLang="en-US" sz="800" dirty="0">
                <a:latin typeface="Arial" pitchFamily="34" charset="0"/>
                <a:cs typeface="Arial" pitchFamily="34" charset="0"/>
              </a:rPr>
              <a:t>2–6 млн. евро</a:t>
            </a: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 smtClean="0">
                <a:latin typeface="Arial" pitchFamily="34" charset="0"/>
                <a:cs typeface="Arial" pitchFamily="34" charset="0"/>
              </a:rPr>
              <a:t>Значительное количество открытых вопросов: большой вес оборудования, утилизация отходов, дополнительные операционные и т.д.</a:t>
            </a:r>
            <a:endParaRPr lang="en-US" alt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16217" y="6525344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Источник</a:t>
            </a:r>
            <a:r>
              <a:rPr lang="en-US" sz="600" dirty="0" smtClean="0"/>
              <a:t>: </a:t>
            </a:r>
            <a:r>
              <a:rPr lang="ru-RU" sz="600" dirty="0" smtClean="0"/>
              <a:t>внутренняя информация </a:t>
            </a:r>
            <a:r>
              <a:rPr lang="et-EE" sz="600" dirty="0" smtClean="0"/>
              <a:t>Bomin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300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altLang="en-US" sz="2400" dirty="0" smtClean="0"/>
              <a:t>Факторы влияния и тенденции в развитии рынка бункеровки СПГ</a:t>
            </a:r>
            <a:endParaRPr lang="en-US" altLang="en-US" sz="2400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7" y="1916832"/>
            <a:ext cx="5184626" cy="281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459408" y="5229200"/>
            <a:ext cx="814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30000"/>
              </a:spcBef>
              <a:defRPr sz="16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chemeClr val="hlink"/>
              </a:buClr>
              <a:buFont typeface="Arial" pitchFamily="34" charset="0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indent="0" algn="just" eaLnBrk="1" hangingPunct="1">
              <a:spcBef>
                <a:spcPct val="0"/>
              </a:spcBef>
            </a:pPr>
            <a:r>
              <a:rPr lang="ru-RU" altLang="en-US" sz="1800" dirty="0" smtClean="0">
                <a:latin typeface="Arial" pitchFamily="34" charset="0"/>
              </a:rPr>
              <a:t>СПГ – самое чистое ископаемое топливо, но его массовое использование ожидается к концу текущего десятилентия</a:t>
            </a: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24128" y="1761197"/>
            <a:ext cx="31683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Улучшение </a:t>
            </a:r>
            <a:r>
              <a:rPr lang="ru-RU" sz="1400" dirty="0" smtClean="0"/>
              <a:t>ликвидности </a:t>
            </a:r>
            <a:r>
              <a:rPr lang="ru-RU" sz="1400" dirty="0" smtClean="0"/>
              <a:t>на глобальных рынках СПГ ожидается не ранее 2018 года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«Малая инфраструктура» СПГ в Европе развивается скромными </a:t>
            </a:r>
            <a:r>
              <a:rPr lang="ru-RU" sz="1400" dirty="0" smtClean="0"/>
              <a:t>темпами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Из-за значительных первичных инвестиций внедрение СПГ как топлива целесообразно только при строительстве новых судов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Сегодняшнее состояние судоходного бизнеса ограничивает потенциал судовладельцев к обновлению флота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9113" y="1268760"/>
            <a:ext cx="5194920" cy="533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1400" dirty="0" smtClean="0"/>
              <a:t>The LNG bunker demand trend by example of one of regions of Baltic Sea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6217" y="6525344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Источник</a:t>
            </a:r>
            <a:r>
              <a:rPr lang="en-US" sz="600" dirty="0" smtClean="0"/>
              <a:t>: </a:t>
            </a:r>
            <a:r>
              <a:rPr lang="ru-RU" sz="600" dirty="0" smtClean="0"/>
              <a:t>внутренняя информация </a:t>
            </a:r>
            <a:r>
              <a:rPr lang="et-EE" sz="600" dirty="0" smtClean="0"/>
              <a:t>Bomin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3656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256584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en-US" sz="1800" dirty="0" smtClean="0"/>
              <a:t>Некоторые элементы существующей и планируемой инфраструктуры СПГ в Северо-Западной Европе</a:t>
            </a:r>
            <a:endParaRPr lang="en-US" altLang="en-US" sz="1800" dirty="0" smtClean="0"/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611981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087563" y="4616450"/>
            <a:ext cx="215900" cy="217488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924300" y="4360863"/>
            <a:ext cx="215900" cy="209550"/>
          </a:xfrm>
          <a:prstGeom prst="star5">
            <a:avLst/>
          </a:prstGeom>
          <a:solidFill>
            <a:srgbClr val="CC0099"/>
          </a:solidFill>
          <a:ln w="1587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619625" y="3233738"/>
            <a:ext cx="101600" cy="90487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303463" y="4540250"/>
            <a:ext cx="215900" cy="217488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841500" y="4432300"/>
            <a:ext cx="215900" cy="217488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962525" y="2892425"/>
            <a:ext cx="101600" cy="90488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3714750" y="3463925"/>
            <a:ext cx="101600" cy="92075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23850" y="5373688"/>
            <a:ext cx="215900" cy="217487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323850" y="5627688"/>
            <a:ext cx="215900" cy="209550"/>
          </a:xfrm>
          <a:prstGeom prst="star5">
            <a:avLst/>
          </a:prstGeom>
          <a:solidFill>
            <a:srgbClr val="CC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81000" y="5930800"/>
            <a:ext cx="101600" cy="90488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381000" y="6165850"/>
            <a:ext cx="101600" cy="9048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3132138" y="4478338"/>
            <a:ext cx="101600" cy="92075"/>
          </a:xfrm>
          <a:prstGeom prst="flowChartConnector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635375" y="4351338"/>
            <a:ext cx="101600" cy="92075"/>
          </a:xfrm>
          <a:prstGeom prst="flowChartConnector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2965450" y="4360863"/>
            <a:ext cx="101600" cy="92075"/>
          </a:xfrm>
          <a:prstGeom prst="flowChartConnector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2435225" y="4519613"/>
            <a:ext cx="101600" cy="92075"/>
          </a:xfrm>
          <a:prstGeom prst="flowChartConnector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3859439" y="5661248"/>
            <a:ext cx="101600" cy="92075"/>
          </a:xfrm>
          <a:prstGeom prst="flowChartConnector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663950" y="3170238"/>
            <a:ext cx="101600" cy="9048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01" name="TextBox 1"/>
          <p:cNvSpPr txBox="1">
            <a:spLocks noChangeArrowheads="1"/>
          </p:cNvSpPr>
          <p:nvPr/>
        </p:nvSpPr>
        <p:spPr bwMode="auto">
          <a:xfrm>
            <a:off x="482600" y="5343525"/>
            <a:ext cx="35496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- </a:t>
            </a:r>
            <a:r>
              <a:rPr lang="ru-RU" sz="900" kern="0" dirty="0" smtClean="0"/>
              <a:t>Действующие крупные терминалы СПГ</a:t>
            </a:r>
            <a:endParaRPr lang="en-US" sz="900" dirty="0" smtClean="0"/>
          </a:p>
        </p:txBody>
      </p:sp>
      <p:sp>
        <p:nvSpPr>
          <p:cNvPr id="20502" name="TextBox 31"/>
          <p:cNvSpPr txBox="1">
            <a:spLocks noChangeArrowheads="1"/>
          </p:cNvSpPr>
          <p:nvPr/>
        </p:nvSpPr>
        <p:spPr bwMode="auto">
          <a:xfrm>
            <a:off x="482600" y="5589240"/>
            <a:ext cx="36575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- </a:t>
            </a:r>
            <a:r>
              <a:rPr lang="ru-RU" sz="900" kern="0" dirty="0" smtClean="0"/>
              <a:t>Планируемые / строящиеся крупные терминалы СПГ</a:t>
            </a:r>
            <a:endParaRPr lang="en-US" sz="900" dirty="0" smtClean="0"/>
          </a:p>
        </p:txBody>
      </p:sp>
      <p:sp>
        <p:nvSpPr>
          <p:cNvPr id="20503" name="TextBox 37"/>
          <p:cNvSpPr txBox="1">
            <a:spLocks noChangeArrowheads="1"/>
          </p:cNvSpPr>
          <p:nvPr/>
        </p:nvSpPr>
        <p:spPr bwMode="auto">
          <a:xfrm>
            <a:off x="482600" y="5838825"/>
            <a:ext cx="2751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- </a:t>
            </a:r>
            <a:r>
              <a:rPr lang="ru-RU" sz="900" kern="0" dirty="0" smtClean="0"/>
              <a:t>Действующие малые терминалы СПГ</a:t>
            </a:r>
            <a:endParaRPr lang="en-US" sz="900" dirty="0" smtClean="0"/>
          </a:p>
        </p:txBody>
      </p:sp>
      <p:sp>
        <p:nvSpPr>
          <p:cNvPr id="20504" name="TextBox 38"/>
          <p:cNvSpPr txBox="1">
            <a:spLocks noChangeArrowheads="1"/>
          </p:cNvSpPr>
          <p:nvPr/>
        </p:nvSpPr>
        <p:spPr bwMode="auto">
          <a:xfrm>
            <a:off x="482600" y="6088063"/>
            <a:ext cx="2751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- </a:t>
            </a:r>
            <a:r>
              <a:rPr lang="ru-RU" sz="900" kern="0" dirty="0" smtClean="0"/>
              <a:t>Планируемые малые терминалы СПГ</a:t>
            </a:r>
            <a:endParaRPr lang="en-US" sz="900" dirty="0" smtClean="0"/>
          </a:p>
        </p:txBody>
      </p:sp>
      <p:sp>
        <p:nvSpPr>
          <p:cNvPr id="20505" name="TextBox 39"/>
          <p:cNvSpPr txBox="1">
            <a:spLocks noChangeArrowheads="1"/>
          </p:cNvSpPr>
          <p:nvPr/>
        </p:nvSpPr>
        <p:spPr bwMode="auto">
          <a:xfrm>
            <a:off x="3963292" y="5589240"/>
            <a:ext cx="49291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- </a:t>
            </a:r>
            <a:r>
              <a:rPr lang="ru-RU" sz="900" kern="0" dirty="0" smtClean="0"/>
              <a:t>Планируемые терминалы СПГ </a:t>
            </a:r>
            <a:r>
              <a:rPr lang="et-EE" sz="900" kern="0" dirty="0" smtClean="0"/>
              <a:t>Bomin Linde LNG</a:t>
            </a:r>
            <a:r>
              <a:rPr lang="en-US" sz="900" dirty="0" smtClean="0"/>
              <a:t> (</a:t>
            </a:r>
            <a:r>
              <a:rPr lang="ru-RU" sz="900" dirty="0" smtClean="0"/>
              <a:t>малые</a:t>
            </a:r>
            <a:r>
              <a:rPr lang="en-US" sz="900" dirty="0" smtClean="0"/>
              <a:t>)</a:t>
            </a:r>
          </a:p>
        </p:txBody>
      </p:sp>
      <p:sp>
        <p:nvSpPr>
          <p:cNvPr id="3" name="Freeform 2"/>
          <p:cNvSpPr/>
          <p:nvPr/>
        </p:nvSpPr>
        <p:spPr>
          <a:xfrm>
            <a:off x="322263" y="4711700"/>
            <a:ext cx="1784350" cy="298450"/>
          </a:xfrm>
          <a:custGeom>
            <a:avLst/>
            <a:gdLst>
              <a:gd name="connsiteX0" fmla="*/ 0 w 1784909"/>
              <a:gd name="connsiteY0" fmla="*/ 299923 h 299923"/>
              <a:gd name="connsiteX1" fmla="*/ 365760 w 1784909"/>
              <a:gd name="connsiteY1" fmla="*/ 138989 h 299923"/>
              <a:gd name="connsiteX2" fmla="*/ 738835 w 1784909"/>
              <a:gd name="connsiteY2" fmla="*/ 65837 h 299923"/>
              <a:gd name="connsiteX3" fmla="*/ 1075334 w 1784909"/>
              <a:gd name="connsiteY3" fmla="*/ 51206 h 299923"/>
              <a:gd name="connsiteX4" fmla="*/ 1565453 w 1784909"/>
              <a:gd name="connsiteY4" fmla="*/ 73152 h 299923"/>
              <a:gd name="connsiteX5" fmla="*/ 1784909 w 1784909"/>
              <a:gd name="connsiteY5" fmla="*/ 0 h 2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909" h="299923">
                <a:moveTo>
                  <a:pt x="0" y="299923"/>
                </a:moveTo>
                <a:cubicBezTo>
                  <a:pt x="121310" y="238963"/>
                  <a:pt x="242621" y="178003"/>
                  <a:pt x="365760" y="138989"/>
                </a:cubicBezTo>
                <a:cubicBezTo>
                  <a:pt x="488899" y="99975"/>
                  <a:pt x="620573" y="80467"/>
                  <a:pt x="738835" y="65837"/>
                </a:cubicBezTo>
                <a:cubicBezTo>
                  <a:pt x="857097" y="51207"/>
                  <a:pt x="937564" y="49987"/>
                  <a:pt x="1075334" y="51206"/>
                </a:cubicBezTo>
                <a:cubicBezTo>
                  <a:pt x="1213104" y="52425"/>
                  <a:pt x="1447190" y="81686"/>
                  <a:pt x="1565453" y="73152"/>
                </a:cubicBezTo>
                <a:cubicBezTo>
                  <a:pt x="1683716" y="64618"/>
                  <a:pt x="1750772" y="12192"/>
                  <a:pt x="1784909" y="0"/>
                </a:cubicBez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11363" y="4572000"/>
            <a:ext cx="114300" cy="190500"/>
          </a:xfrm>
          <a:custGeom>
            <a:avLst/>
            <a:gdLst>
              <a:gd name="connsiteX0" fmla="*/ 21946 w 113507"/>
              <a:gd name="connsiteY0" fmla="*/ 189919 h 189919"/>
              <a:gd name="connsiteX1" fmla="*/ 109728 w 113507"/>
              <a:gd name="connsiteY1" fmla="*/ 80191 h 189919"/>
              <a:gd name="connsiteX2" fmla="*/ 87782 w 113507"/>
              <a:gd name="connsiteY2" fmla="*/ 7039 h 189919"/>
              <a:gd name="connsiteX3" fmla="*/ 0 w 113507"/>
              <a:gd name="connsiteY3" fmla="*/ 7039 h 18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07" h="189919">
                <a:moveTo>
                  <a:pt x="21946" y="189919"/>
                </a:moveTo>
                <a:cubicBezTo>
                  <a:pt x="60350" y="150295"/>
                  <a:pt x="98755" y="110671"/>
                  <a:pt x="109728" y="80191"/>
                </a:cubicBezTo>
                <a:cubicBezTo>
                  <a:pt x="120701" y="49711"/>
                  <a:pt x="106070" y="19231"/>
                  <a:pt x="87782" y="7039"/>
                </a:cubicBezTo>
                <a:cubicBezTo>
                  <a:pt x="69494" y="-5153"/>
                  <a:pt x="34747" y="943"/>
                  <a:pt x="0" y="7039"/>
                </a:cubicBez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14550" y="4535488"/>
            <a:ext cx="241300" cy="153987"/>
          </a:xfrm>
          <a:custGeom>
            <a:avLst/>
            <a:gdLst>
              <a:gd name="connsiteX0" fmla="*/ 0 w 241401"/>
              <a:gd name="connsiteY0" fmla="*/ 153901 h 153901"/>
              <a:gd name="connsiteX1" fmla="*/ 51206 w 241401"/>
              <a:gd name="connsiteY1" fmla="*/ 36858 h 153901"/>
              <a:gd name="connsiteX2" fmla="*/ 146304 w 241401"/>
              <a:gd name="connsiteY2" fmla="*/ 282 h 153901"/>
              <a:gd name="connsiteX3" fmla="*/ 241401 w 241401"/>
              <a:gd name="connsiteY3" fmla="*/ 51488 h 15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01" h="153901">
                <a:moveTo>
                  <a:pt x="0" y="153901"/>
                </a:moveTo>
                <a:cubicBezTo>
                  <a:pt x="13411" y="108181"/>
                  <a:pt x="26822" y="62461"/>
                  <a:pt x="51206" y="36858"/>
                </a:cubicBezTo>
                <a:cubicBezTo>
                  <a:pt x="75590" y="11255"/>
                  <a:pt x="114605" y="-2156"/>
                  <a:pt x="146304" y="282"/>
                </a:cubicBezTo>
                <a:cubicBezTo>
                  <a:pt x="178003" y="2720"/>
                  <a:pt x="220675" y="36858"/>
                  <a:pt x="241401" y="51488"/>
                </a:cubicBez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3016250" y="2938463"/>
            <a:ext cx="101600" cy="92075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09888" y="2998788"/>
            <a:ext cx="534987" cy="457200"/>
          </a:xfrm>
          <a:custGeom>
            <a:avLst/>
            <a:gdLst>
              <a:gd name="connsiteX0" fmla="*/ 96024 w 534936"/>
              <a:gd name="connsiteY0" fmla="*/ 0 h 456015"/>
              <a:gd name="connsiteX1" fmla="*/ 927 w 534936"/>
              <a:gd name="connsiteY1" fmla="*/ 160934 h 456015"/>
              <a:gd name="connsiteX2" fmla="*/ 147231 w 534936"/>
              <a:gd name="connsiteY2" fmla="*/ 446227 h 456015"/>
              <a:gd name="connsiteX3" fmla="*/ 534936 w 534936"/>
              <a:gd name="connsiteY3" fmla="*/ 387706 h 4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936" h="456015">
                <a:moveTo>
                  <a:pt x="96024" y="0"/>
                </a:moveTo>
                <a:cubicBezTo>
                  <a:pt x="44208" y="43281"/>
                  <a:pt x="-7607" y="86563"/>
                  <a:pt x="927" y="160934"/>
                </a:cubicBezTo>
                <a:cubicBezTo>
                  <a:pt x="9461" y="235305"/>
                  <a:pt x="58229" y="408432"/>
                  <a:pt x="147231" y="446227"/>
                </a:cubicBezTo>
                <a:cubicBezTo>
                  <a:pt x="236233" y="484022"/>
                  <a:pt x="470319" y="401117"/>
                  <a:pt x="534936" y="387706"/>
                </a:cubicBezTo>
              </a:path>
            </a:pathLst>
          </a:custGeom>
          <a:noFill/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3859113" y="5412903"/>
            <a:ext cx="101600" cy="92075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2" name="TextBox 42"/>
          <p:cNvSpPr txBox="1">
            <a:spLocks noChangeArrowheads="1"/>
          </p:cNvSpPr>
          <p:nvPr/>
        </p:nvSpPr>
        <p:spPr bwMode="auto">
          <a:xfrm>
            <a:off x="3960713" y="5343525"/>
            <a:ext cx="32035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- </a:t>
            </a:r>
            <a:r>
              <a:rPr lang="ru-RU" sz="900" kern="0" dirty="0" smtClean="0"/>
              <a:t>Действующие заводы СПГ</a:t>
            </a:r>
            <a:r>
              <a:rPr lang="en-US" sz="900" dirty="0" smtClean="0"/>
              <a:t> (</a:t>
            </a:r>
            <a:r>
              <a:rPr lang="en-US" sz="900" dirty="0" err="1" smtClean="0"/>
              <a:t>Skangass</a:t>
            </a:r>
            <a:r>
              <a:rPr lang="en-US" sz="900" dirty="0" smtClean="0"/>
              <a:t>)</a:t>
            </a:r>
          </a:p>
        </p:txBody>
      </p:sp>
      <p:sp>
        <p:nvSpPr>
          <p:cNvPr id="11" name="Freeform 10"/>
          <p:cNvSpPr/>
          <p:nvPr/>
        </p:nvSpPr>
        <p:spPr>
          <a:xfrm>
            <a:off x="2128838" y="3394075"/>
            <a:ext cx="1889125" cy="1214438"/>
          </a:xfrm>
          <a:custGeom>
            <a:avLst/>
            <a:gdLst>
              <a:gd name="connsiteX0" fmla="*/ 0 w 1889492"/>
              <a:gd name="connsiteY0" fmla="*/ 1214519 h 1214519"/>
              <a:gd name="connsiteX1" fmla="*/ 585216 w 1889492"/>
              <a:gd name="connsiteY1" fmla="*/ 512260 h 1214519"/>
              <a:gd name="connsiteX2" fmla="*/ 1126541 w 1889492"/>
              <a:gd name="connsiteY2" fmla="*/ 102609 h 1214519"/>
              <a:gd name="connsiteX3" fmla="*/ 1455725 w 1889492"/>
              <a:gd name="connsiteY3" fmla="*/ 196 h 1214519"/>
              <a:gd name="connsiteX4" fmla="*/ 1536192 w 1889492"/>
              <a:gd name="connsiteY4" fmla="*/ 117239 h 1214519"/>
              <a:gd name="connsiteX5" fmla="*/ 1638605 w 1889492"/>
              <a:gd name="connsiteY5" fmla="*/ 314749 h 1214519"/>
              <a:gd name="connsiteX6" fmla="*/ 1697127 w 1889492"/>
              <a:gd name="connsiteY6" fmla="*/ 629303 h 1214519"/>
              <a:gd name="connsiteX7" fmla="*/ 1682496 w 1889492"/>
              <a:gd name="connsiteY7" fmla="*/ 775607 h 1214519"/>
              <a:gd name="connsiteX8" fmla="*/ 1872691 w 1889492"/>
              <a:gd name="connsiteY8" fmla="*/ 914596 h 1214519"/>
              <a:gd name="connsiteX9" fmla="*/ 1880007 w 1889492"/>
              <a:gd name="connsiteY9" fmla="*/ 1031639 h 12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9492" h="1214519">
                <a:moveTo>
                  <a:pt x="0" y="1214519"/>
                </a:moveTo>
                <a:cubicBezTo>
                  <a:pt x="198729" y="956048"/>
                  <a:pt x="397459" y="697578"/>
                  <a:pt x="585216" y="512260"/>
                </a:cubicBezTo>
                <a:cubicBezTo>
                  <a:pt x="772973" y="326942"/>
                  <a:pt x="981456" y="187953"/>
                  <a:pt x="1126541" y="102609"/>
                </a:cubicBezTo>
                <a:cubicBezTo>
                  <a:pt x="1271626" y="17265"/>
                  <a:pt x="1387450" y="-2242"/>
                  <a:pt x="1455725" y="196"/>
                </a:cubicBezTo>
                <a:cubicBezTo>
                  <a:pt x="1524000" y="2634"/>
                  <a:pt x="1505712" y="64814"/>
                  <a:pt x="1536192" y="117239"/>
                </a:cubicBezTo>
                <a:cubicBezTo>
                  <a:pt x="1566672" y="169664"/>
                  <a:pt x="1611783" y="229405"/>
                  <a:pt x="1638605" y="314749"/>
                </a:cubicBezTo>
                <a:cubicBezTo>
                  <a:pt x="1665427" y="400093"/>
                  <a:pt x="1689812" y="552493"/>
                  <a:pt x="1697127" y="629303"/>
                </a:cubicBezTo>
                <a:cubicBezTo>
                  <a:pt x="1704442" y="706113"/>
                  <a:pt x="1653235" y="728058"/>
                  <a:pt x="1682496" y="775607"/>
                </a:cubicBezTo>
                <a:cubicBezTo>
                  <a:pt x="1711757" y="823156"/>
                  <a:pt x="1839773" y="871924"/>
                  <a:pt x="1872691" y="914596"/>
                </a:cubicBezTo>
                <a:cubicBezTo>
                  <a:pt x="1905609" y="957268"/>
                  <a:pt x="1880007" y="1031639"/>
                  <a:pt x="1880007" y="1031639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84425" y="2984500"/>
            <a:ext cx="2998788" cy="1601788"/>
          </a:xfrm>
          <a:custGeom>
            <a:avLst/>
            <a:gdLst>
              <a:gd name="connsiteX0" fmla="*/ 0 w 2999232"/>
              <a:gd name="connsiteY0" fmla="*/ 1602826 h 1602826"/>
              <a:gd name="connsiteX1" fmla="*/ 248717 w 2999232"/>
              <a:gd name="connsiteY1" fmla="*/ 1163914 h 1602826"/>
              <a:gd name="connsiteX2" fmla="*/ 1002183 w 2999232"/>
              <a:gd name="connsiteY2" fmla="*/ 439710 h 1602826"/>
              <a:gd name="connsiteX3" fmla="*/ 1294791 w 2999232"/>
              <a:gd name="connsiteY3" fmla="*/ 264145 h 1602826"/>
              <a:gd name="connsiteX4" fmla="*/ 1221639 w 2999232"/>
              <a:gd name="connsiteY4" fmla="*/ 373873 h 1602826"/>
              <a:gd name="connsiteX5" fmla="*/ 1316736 w 2999232"/>
              <a:gd name="connsiteY5" fmla="*/ 542122 h 1602826"/>
              <a:gd name="connsiteX6" fmla="*/ 1411834 w 2999232"/>
              <a:gd name="connsiteY6" fmla="*/ 929828 h 1602826"/>
              <a:gd name="connsiteX7" fmla="*/ 1411834 w 2999232"/>
              <a:gd name="connsiteY7" fmla="*/ 1171230 h 1602826"/>
              <a:gd name="connsiteX8" fmla="*/ 1324051 w 2999232"/>
              <a:gd name="connsiteY8" fmla="*/ 1376055 h 1602826"/>
              <a:gd name="connsiteX9" fmla="*/ 1441095 w 2999232"/>
              <a:gd name="connsiteY9" fmla="*/ 1207806 h 1602826"/>
              <a:gd name="connsiteX10" fmla="*/ 1631290 w 2999232"/>
              <a:gd name="connsiteY10" fmla="*/ 1280958 h 1602826"/>
              <a:gd name="connsiteX11" fmla="*/ 1836115 w 2999232"/>
              <a:gd name="connsiteY11" fmla="*/ 1310218 h 1602826"/>
              <a:gd name="connsiteX12" fmla="*/ 1997050 w 2999232"/>
              <a:gd name="connsiteY12" fmla="*/ 1207806 h 1602826"/>
              <a:gd name="connsiteX13" fmla="*/ 2545690 w 2999232"/>
              <a:gd name="connsiteY13" fmla="*/ 1193175 h 1602826"/>
              <a:gd name="connsiteX14" fmla="*/ 2377440 w 2999232"/>
              <a:gd name="connsiteY14" fmla="*/ 768894 h 1602826"/>
              <a:gd name="connsiteX15" fmla="*/ 2392071 w 2999232"/>
              <a:gd name="connsiteY15" fmla="*/ 593329 h 1602826"/>
              <a:gd name="connsiteX16" fmla="*/ 2340864 w 2999232"/>
              <a:gd name="connsiteY16" fmla="*/ 322666 h 1602826"/>
              <a:gd name="connsiteX17" fmla="*/ 2516429 w 2999232"/>
              <a:gd name="connsiteY17" fmla="*/ 249514 h 1602826"/>
              <a:gd name="connsiteX18" fmla="*/ 2604211 w 2999232"/>
              <a:gd name="connsiteY18" fmla="*/ 798 h 1602826"/>
              <a:gd name="connsiteX19" fmla="*/ 2691994 w 2999232"/>
              <a:gd name="connsiteY19" fmla="*/ 169047 h 1602826"/>
              <a:gd name="connsiteX20" fmla="*/ 2918765 w 2999232"/>
              <a:gd name="connsiteY20" fmla="*/ 132471 h 1602826"/>
              <a:gd name="connsiteX21" fmla="*/ 2999232 w 2999232"/>
              <a:gd name="connsiteY21" fmla="*/ 190993 h 160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99232" h="1602826">
                <a:moveTo>
                  <a:pt x="0" y="1602826"/>
                </a:moveTo>
                <a:cubicBezTo>
                  <a:pt x="40843" y="1480296"/>
                  <a:pt x="81687" y="1357767"/>
                  <a:pt x="248717" y="1163914"/>
                </a:cubicBezTo>
                <a:cubicBezTo>
                  <a:pt x="415748" y="970061"/>
                  <a:pt x="827837" y="589671"/>
                  <a:pt x="1002183" y="439710"/>
                </a:cubicBezTo>
                <a:cubicBezTo>
                  <a:pt x="1176529" y="289749"/>
                  <a:pt x="1258215" y="275118"/>
                  <a:pt x="1294791" y="264145"/>
                </a:cubicBezTo>
                <a:cubicBezTo>
                  <a:pt x="1331367" y="253172"/>
                  <a:pt x="1217982" y="327544"/>
                  <a:pt x="1221639" y="373873"/>
                </a:cubicBezTo>
                <a:cubicBezTo>
                  <a:pt x="1225296" y="420202"/>
                  <a:pt x="1285037" y="449463"/>
                  <a:pt x="1316736" y="542122"/>
                </a:cubicBezTo>
                <a:cubicBezTo>
                  <a:pt x="1348435" y="634781"/>
                  <a:pt x="1395984" y="824977"/>
                  <a:pt x="1411834" y="929828"/>
                </a:cubicBezTo>
                <a:cubicBezTo>
                  <a:pt x="1427684" y="1034679"/>
                  <a:pt x="1426465" y="1096859"/>
                  <a:pt x="1411834" y="1171230"/>
                </a:cubicBezTo>
                <a:cubicBezTo>
                  <a:pt x="1397204" y="1245601"/>
                  <a:pt x="1319174" y="1369959"/>
                  <a:pt x="1324051" y="1376055"/>
                </a:cubicBezTo>
                <a:cubicBezTo>
                  <a:pt x="1328928" y="1382151"/>
                  <a:pt x="1389889" y="1223655"/>
                  <a:pt x="1441095" y="1207806"/>
                </a:cubicBezTo>
                <a:cubicBezTo>
                  <a:pt x="1492301" y="1191957"/>
                  <a:pt x="1565453" y="1263889"/>
                  <a:pt x="1631290" y="1280958"/>
                </a:cubicBezTo>
                <a:cubicBezTo>
                  <a:pt x="1697127" y="1298027"/>
                  <a:pt x="1775155" y="1322410"/>
                  <a:pt x="1836115" y="1310218"/>
                </a:cubicBezTo>
                <a:cubicBezTo>
                  <a:pt x="1897075" y="1298026"/>
                  <a:pt x="1878788" y="1227313"/>
                  <a:pt x="1997050" y="1207806"/>
                </a:cubicBezTo>
                <a:cubicBezTo>
                  <a:pt x="2115312" y="1188299"/>
                  <a:pt x="2482292" y="1266327"/>
                  <a:pt x="2545690" y="1193175"/>
                </a:cubicBezTo>
                <a:cubicBezTo>
                  <a:pt x="2609088" y="1120023"/>
                  <a:pt x="2403043" y="868868"/>
                  <a:pt x="2377440" y="768894"/>
                </a:cubicBezTo>
                <a:cubicBezTo>
                  <a:pt x="2351837" y="668920"/>
                  <a:pt x="2398167" y="667700"/>
                  <a:pt x="2392071" y="593329"/>
                </a:cubicBezTo>
                <a:cubicBezTo>
                  <a:pt x="2385975" y="518958"/>
                  <a:pt x="2320138" y="379968"/>
                  <a:pt x="2340864" y="322666"/>
                </a:cubicBezTo>
                <a:cubicBezTo>
                  <a:pt x="2361590" y="265364"/>
                  <a:pt x="2472538" y="303159"/>
                  <a:pt x="2516429" y="249514"/>
                </a:cubicBezTo>
                <a:cubicBezTo>
                  <a:pt x="2560320" y="195869"/>
                  <a:pt x="2574950" y="14209"/>
                  <a:pt x="2604211" y="798"/>
                </a:cubicBezTo>
                <a:cubicBezTo>
                  <a:pt x="2633472" y="-12613"/>
                  <a:pt x="2639568" y="147102"/>
                  <a:pt x="2691994" y="169047"/>
                </a:cubicBezTo>
                <a:cubicBezTo>
                  <a:pt x="2744420" y="190992"/>
                  <a:pt x="2867559" y="128813"/>
                  <a:pt x="2918765" y="132471"/>
                </a:cubicBezTo>
                <a:cubicBezTo>
                  <a:pt x="2969971" y="136129"/>
                  <a:pt x="2988259" y="181239"/>
                  <a:pt x="2999232" y="190993"/>
                </a:cubicBezTo>
              </a:path>
            </a:pathLst>
          </a:custGeom>
          <a:noFill/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Subtitle 2"/>
          <p:cNvSpPr txBox="1">
            <a:spLocks/>
          </p:cNvSpPr>
          <p:nvPr/>
        </p:nvSpPr>
        <p:spPr bwMode="gray">
          <a:xfrm>
            <a:off x="6500813" y="1485900"/>
            <a:ext cx="24844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30000"/>
              </a:spcBef>
              <a:defRPr sz="16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265113" indent="-263525" eaLnBrk="0" hangingPunct="0"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536575" indent="-269875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801688" indent="-263525" eaLnBrk="0" hangingPunct="0">
              <a:spcBef>
                <a:spcPct val="30000"/>
              </a:spcBef>
              <a:buClr>
                <a:schemeClr val="hlink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260600" indent="-377825" eaLnBrk="0" hangingPunct="0">
              <a:spcBef>
                <a:spcPct val="30000"/>
              </a:spcBef>
              <a:buClr>
                <a:schemeClr val="hlink"/>
              </a:buClr>
              <a:buFont typeface="Arial" pitchFamily="34" charset="0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717800" indent="-377825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3175000" indent="-377825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632200" indent="-377825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4089400" indent="-377825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defRPr sz="1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000" b="0"/>
              <a:t>Действующие терминалы СПГ</a:t>
            </a:r>
            <a:r>
              <a:rPr lang="en-US" altLang="en-US" sz="1000" b="0"/>
              <a:t>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Isle of Grain – 1,000,000 cbm, Grain LNG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Zeebrugge – 380,000 cbm, Fluxis LNG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Gate - 540,000 cbm, Gasunie+Vopak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Nynashamn  - 20,000 cbm, Linde AG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Lysekil (to be completed 2014) – 30,000 cbm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1000" b="0"/>
          </a:p>
          <a:p>
            <a:pPr>
              <a:spcBef>
                <a:spcPct val="0"/>
              </a:spcBef>
            </a:pPr>
            <a:r>
              <a:rPr lang="ru-RU" altLang="en-US" sz="1000" b="0"/>
              <a:t>Планируемые / строящиеся терминалы СПГ</a:t>
            </a:r>
            <a:r>
              <a:rPr lang="en-US" altLang="en-US" sz="1000" b="0"/>
              <a:t>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Tallinn – 20,000 – 90,000 cbm, Elering AS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Paldiski – 90,000 - 180,000cbm, Balti Gaas AS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Klaipeda – 160,000 cbm, Klaipedos Nafta 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Swinoujscie – 320,000 cbm, Polski LNG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Turku – 30,000 cbm, Gasum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Inkoo or Porvoo – 150,000 cbm, Gasum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1000" b="0"/>
          </a:p>
          <a:p>
            <a:pPr>
              <a:spcBef>
                <a:spcPct val="0"/>
              </a:spcBef>
            </a:pPr>
            <a:r>
              <a:rPr lang="ru-RU" altLang="en-US" sz="1000" b="0"/>
              <a:t>Действующие заводы СПГ</a:t>
            </a:r>
            <a:r>
              <a:rPr lang="en-US" altLang="en-US" sz="1000" b="0"/>
              <a:t>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Risavika – 300 kt p.a., Skangass</a:t>
            </a:r>
            <a:endParaRPr lang="ru-RU" altLang="en-US" sz="1000" b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Kaliningrad – 200 kt p.a., Gazprom</a:t>
            </a:r>
          </a:p>
          <a:p>
            <a:pPr>
              <a:spcBef>
                <a:spcPct val="0"/>
              </a:spcBef>
            </a:pPr>
            <a:endParaRPr lang="en-US" altLang="en-US" sz="1000" b="0"/>
          </a:p>
          <a:p>
            <a:pPr>
              <a:spcBef>
                <a:spcPct val="0"/>
              </a:spcBef>
            </a:pPr>
            <a:r>
              <a:rPr lang="ru-RU" altLang="en-US" sz="1000" b="0"/>
              <a:t>Планируемые заводы СПГ</a:t>
            </a:r>
            <a:r>
              <a:rPr lang="en-US" altLang="en-US" sz="1000" b="0"/>
              <a:t>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t-EE" altLang="en-US" sz="1000" b="0"/>
              <a:t>East Gulf of Finland</a:t>
            </a:r>
            <a:r>
              <a:rPr lang="en-US" altLang="en-US" sz="1000" b="0"/>
              <a:t> -  1</a:t>
            </a:r>
            <a:r>
              <a:rPr lang="ru-RU" altLang="en-US" sz="1000" b="0"/>
              <a:t>0</a:t>
            </a:r>
            <a:r>
              <a:rPr lang="en-US" altLang="en-US" sz="1000" b="0"/>
              <a:t>,000 kt p.a., Gazprom</a:t>
            </a:r>
          </a:p>
          <a:p>
            <a:pPr>
              <a:spcBef>
                <a:spcPct val="0"/>
              </a:spcBef>
            </a:pPr>
            <a:endParaRPr lang="en-US" altLang="en-US" sz="1000" b="0"/>
          </a:p>
          <a:p>
            <a:pPr>
              <a:spcBef>
                <a:spcPct val="0"/>
              </a:spcBef>
            </a:pPr>
            <a:r>
              <a:rPr lang="ru-RU" altLang="en-US" sz="1000" b="0"/>
              <a:t>Планируемые терминалы СПГ </a:t>
            </a:r>
            <a:r>
              <a:rPr lang="et-EE" altLang="en-US" sz="1000" b="0"/>
              <a:t>Bomin Linde LNG</a:t>
            </a:r>
            <a:r>
              <a:rPr lang="ru-RU" altLang="en-US" sz="1000" b="0"/>
              <a:t>:</a:t>
            </a:r>
            <a:r>
              <a:rPr lang="en-US" altLang="en-US" sz="1000" b="0"/>
              <a:t>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Hamburg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Bremerhaven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000" b="0"/>
              <a:t>Rotterdam</a:t>
            </a:r>
          </a:p>
          <a:p>
            <a:pPr>
              <a:spcBef>
                <a:spcPct val="0"/>
              </a:spcBef>
            </a:pPr>
            <a:endParaRPr lang="en-US" altLang="en-US" sz="1000" b="0"/>
          </a:p>
          <a:p>
            <a:pPr>
              <a:buFont typeface="Wingdings" pitchFamily="2" charset="2"/>
              <a:buChar char="§"/>
            </a:pPr>
            <a:endParaRPr lang="en-US" altLang="en-US" sz="1000" b="0"/>
          </a:p>
        </p:txBody>
      </p:sp>
      <p:sp>
        <p:nvSpPr>
          <p:cNvPr id="39" name="Flowchart: Connector 38"/>
          <p:cNvSpPr/>
          <p:nvPr/>
        </p:nvSpPr>
        <p:spPr>
          <a:xfrm>
            <a:off x="2536825" y="4405313"/>
            <a:ext cx="101600" cy="92075"/>
          </a:xfrm>
          <a:prstGeom prst="flowChartConnector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230438" y="4386263"/>
            <a:ext cx="1427162" cy="441325"/>
          </a:xfrm>
          <a:custGeom>
            <a:avLst/>
            <a:gdLst>
              <a:gd name="connsiteX0" fmla="*/ 0 w 1426464"/>
              <a:gd name="connsiteY0" fmla="*/ 382651 h 441270"/>
              <a:gd name="connsiteX1" fmla="*/ 65837 w 1426464"/>
              <a:gd name="connsiteY1" fmla="*/ 389967 h 441270"/>
              <a:gd name="connsiteX2" fmla="*/ 285293 w 1426464"/>
              <a:gd name="connsiteY2" fmla="*/ 441173 h 441270"/>
              <a:gd name="connsiteX3" fmla="*/ 365760 w 1426464"/>
              <a:gd name="connsiteY3" fmla="*/ 375336 h 441270"/>
              <a:gd name="connsiteX4" fmla="*/ 299923 w 1426464"/>
              <a:gd name="connsiteY4" fmla="*/ 199771 h 441270"/>
              <a:gd name="connsiteX5" fmla="*/ 431597 w 1426464"/>
              <a:gd name="connsiteY5" fmla="*/ 229032 h 441270"/>
              <a:gd name="connsiteX6" fmla="*/ 409651 w 1426464"/>
              <a:gd name="connsiteY6" fmla="*/ 111989 h 441270"/>
              <a:gd name="connsiteX7" fmla="*/ 563270 w 1426464"/>
              <a:gd name="connsiteY7" fmla="*/ 141250 h 441270"/>
              <a:gd name="connsiteX8" fmla="*/ 731520 w 1426464"/>
              <a:gd name="connsiteY8" fmla="*/ 82728 h 441270"/>
              <a:gd name="connsiteX9" fmla="*/ 738835 w 1426464"/>
              <a:gd name="connsiteY9" fmla="*/ 68098 h 441270"/>
              <a:gd name="connsiteX10" fmla="*/ 782726 w 1426464"/>
              <a:gd name="connsiteY10" fmla="*/ 163195 h 441270"/>
              <a:gd name="connsiteX11" fmla="*/ 885139 w 1426464"/>
              <a:gd name="connsiteY11" fmla="*/ 141250 h 441270"/>
              <a:gd name="connsiteX12" fmla="*/ 972922 w 1426464"/>
              <a:gd name="connsiteY12" fmla="*/ 2261 h 441270"/>
              <a:gd name="connsiteX13" fmla="*/ 1243584 w 1426464"/>
              <a:gd name="connsiteY13" fmla="*/ 53467 h 441270"/>
              <a:gd name="connsiteX14" fmla="*/ 1426464 w 1426464"/>
              <a:gd name="connsiteY14" fmla="*/ 31522 h 44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6464" h="441270">
                <a:moveTo>
                  <a:pt x="0" y="382651"/>
                </a:moveTo>
                <a:cubicBezTo>
                  <a:pt x="9144" y="381432"/>
                  <a:pt x="18288" y="380213"/>
                  <a:pt x="65837" y="389967"/>
                </a:cubicBezTo>
                <a:cubicBezTo>
                  <a:pt x="113386" y="399721"/>
                  <a:pt x="235306" y="443611"/>
                  <a:pt x="285293" y="441173"/>
                </a:cubicBezTo>
                <a:cubicBezTo>
                  <a:pt x="335280" y="438735"/>
                  <a:pt x="363322" y="415570"/>
                  <a:pt x="365760" y="375336"/>
                </a:cubicBezTo>
                <a:cubicBezTo>
                  <a:pt x="368198" y="335102"/>
                  <a:pt x="288950" y="224155"/>
                  <a:pt x="299923" y="199771"/>
                </a:cubicBezTo>
                <a:cubicBezTo>
                  <a:pt x="310896" y="175387"/>
                  <a:pt x="413309" y="243662"/>
                  <a:pt x="431597" y="229032"/>
                </a:cubicBezTo>
                <a:cubicBezTo>
                  <a:pt x="449885" y="214402"/>
                  <a:pt x="387705" y="126619"/>
                  <a:pt x="409651" y="111989"/>
                </a:cubicBezTo>
                <a:cubicBezTo>
                  <a:pt x="431597" y="97359"/>
                  <a:pt x="509625" y="146127"/>
                  <a:pt x="563270" y="141250"/>
                </a:cubicBezTo>
                <a:cubicBezTo>
                  <a:pt x="616915" y="136373"/>
                  <a:pt x="702259" y="94920"/>
                  <a:pt x="731520" y="82728"/>
                </a:cubicBezTo>
                <a:cubicBezTo>
                  <a:pt x="760781" y="70536"/>
                  <a:pt x="730301" y="54687"/>
                  <a:pt x="738835" y="68098"/>
                </a:cubicBezTo>
                <a:cubicBezTo>
                  <a:pt x="747369" y="81509"/>
                  <a:pt x="758342" y="151003"/>
                  <a:pt x="782726" y="163195"/>
                </a:cubicBezTo>
                <a:cubicBezTo>
                  <a:pt x="807110" y="175387"/>
                  <a:pt x="853440" y="168072"/>
                  <a:pt x="885139" y="141250"/>
                </a:cubicBezTo>
                <a:cubicBezTo>
                  <a:pt x="916838" y="114428"/>
                  <a:pt x="913181" y="16891"/>
                  <a:pt x="972922" y="2261"/>
                </a:cubicBezTo>
                <a:cubicBezTo>
                  <a:pt x="1032663" y="-12369"/>
                  <a:pt x="1167994" y="48590"/>
                  <a:pt x="1243584" y="53467"/>
                </a:cubicBezTo>
                <a:cubicBezTo>
                  <a:pt x="1319174" y="58344"/>
                  <a:pt x="1426464" y="31522"/>
                  <a:pt x="1426464" y="31522"/>
                </a:cubicBezTo>
              </a:path>
            </a:pathLst>
          </a:custGeom>
          <a:noFill/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38563" y="4448175"/>
            <a:ext cx="233362" cy="88900"/>
          </a:xfrm>
          <a:custGeom>
            <a:avLst/>
            <a:gdLst>
              <a:gd name="connsiteX0" fmla="*/ 234087 w 234087"/>
              <a:gd name="connsiteY0" fmla="*/ 43891 h 89050"/>
              <a:gd name="connsiteX1" fmla="*/ 117043 w 234087"/>
              <a:gd name="connsiteY1" fmla="*/ 87782 h 89050"/>
              <a:gd name="connsiteX2" fmla="*/ 0 w 234087"/>
              <a:gd name="connsiteY2" fmla="*/ 0 h 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87" h="89050">
                <a:moveTo>
                  <a:pt x="234087" y="43891"/>
                </a:moveTo>
                <a:cubicBezTo>
                  <a:pt x="195072" y="69494"/>
                  <a:pt x="156057" y="95097"/>
                  <a:pt x="117043" y="87782"/>
                </a:cubicBezTo>
                <a:cubicBezTo>
                  <a:pt x="78029" y="80467"/>
                  <a:pt x="17069" y="14630"/>
                  <a:pt x="0" y="0"/>
                </a:cubicBezTo>
              </a:path>
            </a:pathLst>
          </a:custGeom>
          <a:noFill/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67175" y="3111500"/>
            <a:ext cx="1344613" cy="1338263"/>
          </a:xfrm>
          <a:custGeom>
            <a:avLst/>
            <a:gdLst>
              <a:gd name="connsiteX0" fmla="*/ 0 w 1344255"/>
              <a:gd name="connsiteY0" fmla="*/ 1337480 h 1337480"/>
              <a:gd name="connsiteX1" fmla="*/ 136477 w 1344255"/>
              <a:gd name="connsiteY1" fmla="*/ 1091820 h 1337480"/>
              <a:gd name="connsiteX2" fmla="*/ 395785 w 1344255"/>
              <a:gd name="connsiteY2" fmla="*/ 982638 h 1337480"/>
              <a:gd name="connsiteX3" fmla="*/ 614149 w 1344255"/>
              <a:gd name="connsiteY3" fmla="*/ 982638 h 1337480"/>
              <a:gd name="connsiteX4" fmla="*/ 900752 w 1344255"/>
              <a:gd name="connsiteY4" fmla="*/ 1064525 h 1337480"/>
              <a:gd name="connsiteX5" fmla="*/ 846161 w 1344255"/>
              <a:gd name="connsiteY5" fmla="*/ 696035 h 1337480"/>
              <a:gd name="connsiteX6" fmla="*/ 873457 w 1344255"/>
              <a:gd name="connsiteY6" fmla="*/ 423080 h 1337480"/>
              <a:gd name="connsiteX7" fmla="*/ 914400 w 1344255"/>
              <a:gd name="connsiteY7" fmla="*/ 177420 h 1337480"/>
              <a:gd name="connsiteX8" fmla="*/ 1146412 w 1344255"/>
              <a:gd name="connsiteY8" fmla="*/ 95534 h 1337480"/>
              <a:gd name="connsiteX9" fmla="*/ 1337480 w 1344255"/>
              <a:gd name="connsiteY9" fmla="*/ 95534 h 1337480"/>
              <a:gd name="connsiteX10" fmla="*/ 1282889 w 1344255"/>
              <a:gd name="connsiteY10" fmla="*/ 0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4255" h="1337480">
                <a:moveTo>
                  <a:pt x="0" y="1337480"/>
                </a:moveTo>
                <a:cubicBezTo>
                  <a:pt x="35256" y="1244220"/>
                  <a:pt x="70513" y="1150960"/>
                  <a:pt x="136477" y="1091820"/>
                </a:cubicBezTo>
                <a:cubicBezTo>
                  <a:pt x="202441" y="1032680"/>
                  <a:pt x="316173" y="1000835"/>
                  <a:pt x="395785" y="982638"/>
                </a:cubicBezTo>
                <a:cubicBezTo>
                  <a:pt x="475397" y="964441"/>
                  <a:pt x="529988" y="968990"/>
                  <a:pt x="614149" y="982638"/>
                </a:cubicBezTo>
                <a:cubicBezTo>
                  <a:pt x="698310" y="996286"/>
                  <a:pt x="862083" y="1112292"/>
                  <a:pt x="900752" y="1064525"/>
                </a:cubicBezTo>
                <a:cubicBezTo>
                  <a:pt x="939421" y="1016758"/>
                  <a:pt x="850710" y="802942"/>
                  <a:pt x="846161" y="696035"/>
                </a:cubicBezTo>
                <a:cubicBezTo>
                  <a:pt x="841612" y="589127"/>
                  <a:pt x="862084" y="509516"/>
                  <a:pt x="873457" y="423080"/>
                </a:cubicBezTo>
                <a:cubicBezTo>
                  <a:pt x="884830" y="336644"/>
                  <a:pt x="868908" y="232011"/>
                  <a:pt x="914400" y="177420"/>
                </a:cubicBezTo>
                <a:cubicBezTo>
                  <a:pt x="959892" y="122829"/>
                  <a:pt x="1075899" y="109182"/>
                  <a:pt x="1146412" y="95534"/>
                </a:cubicBezTo>
                <a:cubicBezTo>
                  <a:pt x="1216925" y="81886"/>
                  <a:pt x="1314734" y="111456"/>
                  <a:pt x="1337480" y="95534"/>
                </a:cubicBezTo>
                <a:cubicBezTo>
                  <a:pt x="1360226" y="79612"/>
                  <a:pt x="1321557" y="39806"/>
                  <a:pt x="1282889" y="0"/>
                </a:cubicBezTo>
              </a:path>
            </a:pathLst>
          </a:custGeom>
          <a:noFill/>
          <a:ln w="158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094163" y="3316288"/>
            <a:ext cx="712787" cy="1092200"/>
          </a:xfrm>
          <a:custGeom>
            <a:avLst/>
            <a:gdLst>
              <a:gd name="connsiteX0" fmla="*/ 0 w 712034"/>
              <a:gd name="connsiteY0" fmla="*/ 1091821 h 1091821"/>
              <a:gd name="connsiteX1" fmla="*/ 150126 w 712034"/>
              <a:gd name="connsiteY1" fmla="*/ 818866 h 1091821"/>
              <a:gd name="connsiteX2" fmla="*/ 313899 w 712034"/>
              <a:gd name="connsiteY2" fmla="*/ 709684 h 1091821"/>
              <a:gd name="connsiteX3" fmla="*/ 504968 w 712034"/>
              <a:gd name="connsiteY3" fmla="*/ 573206 h 1091821"/>
              <a:gd name="connsiteX4" fmla="*/ 655093 w 712034"/>
              <a:gd name="connsiteY4" fmla="*/ 477672 h 1091821"/>
              <a:gd name="connsiteX5" fmla="*/ 709684 w 712034"/>
              <a:gd name="connsiteY5" fmla="*/ 313898 h 1091821"/>
              <a:gd name="connsiteX6" fmla="*/ 696036 w 712034"/>
              <a:gd name="connsiteY6" fmla="*/ 81887 h 1091821"/>
              <a:gd name="connsiteX7" fmla="*/ 641445 w 712034"/>
              <a:gd name="connsiteY7" fmla="*/ 0 h 109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034" h="1091821">
                <a:moveTo>
                  <a:pt x="0" y="1091821"/>
                </a:moveTo>
                <a:cubicBezTo>
                  <a:pt x="48905" y="987188"/>
                  <a:pt x="97810" y="882555"/>
                  <a:pt x="150126" y="818866"/>
                </a:cubicBezTo>
                <a:cubicBezTo>
                  <a:pt x="202442" y="755177"/>
                  <a:pt x="254759" y="750627"/>
                  <a:pt x="313899" y="709684"/>
                </a:cubicBezTo>
                <a:cubicBezTo>
                  <a:pt x="373039" y="668741"/>
                  <a:pt x="448102" y="611875"/>
                  <a:pt x="504968" y="573206"/>
                </a:cubicBezTo>
                <a:cubicBezTo>
                  <a:pt x="561834" y="534537"/>
                  <a:pt x="620974" y="520890"/>
                  <a:pt x="655093" y="477672"/>
                </a:cubicBezTo>
                <a:cubicBezTo>
                  <a:pt x="689212" y="434454"/>
                  <a:pt x="702860" y="379862"/>
                  <a:pt x="709684" y="313898"/>
                </a:cubicBezTo>
                <a:cubicBezTo>
                  <a:pt x="716508" y="247934"/>
                  <a:pt x="707409" y="134203"/>
                  <a:pt x="696036" y="81887"/>
                </a:cubicBezTo>
                <a:cubicBezTo>
                  <a:pt x="684663" y="29571"/>
                  <a:pt x="663054" y="14785"/>
                  <a:pt x="641445" y="0"/>
                </a:cubicBezTo>
              </a:path>
            </a:pathLst>
          </a:custGeom>
          <a:noFill/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4854575" y="4076700"/>
            <a:ext cx="215900" cy="209550"/>
          </a:xfrm>
          <a:prstGeom prst="star5">
            <a:avLst/>
          </a:prstGeom>
          <a:solidFill>
            <a:srgbClr val="CC0099"/>
          </a:solidFill>
          <a:ln w="1587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5303838" y="3106738"/>
            <a:ext cx="215900" cy="209550"/>
          </a:xfrm>
          <a:prstGeom prst="star5">
            <a:avLst/>
          </a:prstGeom>
          <a:solidFill>
            <a:srgbClr val="CC0099"/>
          </a:solidFill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5184775" y="2925763"/>
            <a:ext cx="215900" cy="209550"/>
          </a:xfrm>
          <a:prstGeom prst="star5">
            <a:avLst/>
          </a:prstGeom>
          <a:solidFill>
            <a:srgbClr val="CC0099"/>
          </a:solidFill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5186363" y="3155950"/>
            <a:ext cx="215900" cy="209550"/>
          </a:xfrm>
          <a:prstGeom prst="star5">
            <a:avLst/>
          </a:prstGeom>
          <a:solidFill>
            <a:srgbClr val="CC0099"/>
          </a:solidFill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4756150" y="4305300"/>
            <a:ext cx="101600" cy="92075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05/06/2014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5</a:t>
            </a:fld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516217" y="6525344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Источник</a:t>
            </a:r>
            <a:r>
              <a:rPr lang="en-US" sz="600" dirty="0" smtClean="0"/>
              <a:t>: </a:t>
            </a:r>
            <a:r>
              <a:rPr lang="ru-RU" sz="600" dirty="0" smtClean="0"/>
              <a:t>внутренняя информация </a:t>
            </a:r>
            <a:r>
              <a:rPr lang="et-EE" sz="600" dirty="0" smtClean="0"/>
              <a:t>Bomin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8233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132939" y="1487873"/>
            <a:ext cx="2864571" cy="474943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727" y="2089898"/>
            <a:ext cx="1397809" cy="147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89"/>
          <a:stretch>
            <a:fillRect/>
          </a:stretch>
        </p:blipFill>
        <p:spPr bwMode="auto">
          <a:xfrm>
            <a:off x="6094346" y="2089898"/>
            <a:ext cx="1358381" cy="145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283035" y="3645024"/>
            <a:ext cx="2732783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defRPr/>
            </a:pPr>
            <a:r>
              <a:rPr lang="ru-RU" sz="1400" dirty="0" smtClean="0">
                <a:latin typeface="Lato Regular"/>
              </a:rPr>
              <a:t>Нефтепродукт с низким содержанием серы</a:t>
            </a:r>
            <a:r>
              <a:rPr lang="en-US" sz="1400" dirty="0" smtClean="0">
                <a:latin typeface="Lato Regular"/>
              </a:rPr>
              <a:t> (&lt;0.1%) 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6094346" y="3645024"/>
            <a:ext cx="2732783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defRPr/>
            </a:pPr>
            <a:r>
              <a:rPr lang="ru-RU" sz="1400" dirty="0" smtClean="0">
                <a:latin typeface="Lato Regular"/>
              </a:rPr>
              <a:t>Скраббер</a:t>
            </a:r>
            <a:r>
              <a:rPr lang="en-US" sz="1400" dirty="0" smtClean="0">
                <a:latin typeface="Lato Regular"/>
              </a:rPr>
              <a:t>: </a:t>
            </a:r>
            <a:r>
              <a:rPr lang="ru-RU" sz="1400" dirty="0" smtClean="0">
                <a:latin typeface="Lato Regular"/>
              </a:rPr>
              <a:t>стационарная установка для очистки выхлопных газов от серы</a:t>
            </a:r>
            <a:endParaRPr lang="en-US" sz="1400" dirty="0" smtClean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3035" y="161925"/>
            <a:ext cx="5945150" cy="1020763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Три основных решения вопроса для судовладельцев</a:t>
            </a:r>
            <a:r>
              <a:rPr lang="en-US" sz="2000" b="1" dirty="0" smtClean="0"/>
              <a:t>: </a:t>
            </a:r>
            <a:r>
              <a:rPr lang="ru-RU" sz="2000" b="1" dirty="0" smtClean="0"/>
              <a:t>МГО</a:t>
            </a:r>
            <a:r>
              <a:rPr lang="en-US" sz="2000" b="1" dirty="0" smtClean="0"/>
              <a:t>, </a:t>
            </a:r>
            <a:r>
              <a:rPr lang="ru-RU" sz="2000" b="1" dirty="0" smtClean="0"/>
              <a:t>СПГ и газоочистка</a:t>
            </a:r>
            <a:endParaRPr lang="en-US" sz="2000" b="1" dirty="0"/>
          </a:p>
        </p:txBody>
      </p:sp>
      <p:pic>
        <p:nvPicPr>
          <p:cNvPr id="10242" name="Picture 2" descr="http://altragroup.ru/wp-content/uploads/2013/01/JET_FUEL_JP5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92"/>
          <a:stretch/>
        </p:blipFill>
        <p:spPr bwMode="auto">
          <a:xfrm>
            <a:off x="283035" y="2089898"/>
            <a:ext cx="2732783" cy="14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3"/>
          <p:cNvSpPr txBox="1">
            <a:spLocks noChangeArrowheads="1"/>
          </p:cNvSpPr>
          <p:nvPr/>
        </p:nvSpPr>
        <p:spPr bwMode="auto">
          <a:xfrm>
            <a:off x="295021" y="1487873"/>
            <a:ext cx="2732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b="1" dirty="0" smtClean="0">
                <a:latin typeface="Lato Regular"/>
              </a:rPr>
              <a:t>Морское Дизельное Топливо</a:t>
            </a:r>
            <a:r>
              <a:rPr lang="de-DE" b="1" dirty="0" smtClean="0">
                <a:latin typeface="Lato Regular"/>
              </a:rPr>
              <a:t> (MGO)</a:t>
            </a:r>
            <a:endParaRPr lang="de-DE" b="1" baseline="30000" dirty="0">
              <a:latin typeface="Lato Regular"/>
            </a:endParaRPr>
          </a:p>
        </p:txBody>
      </p:sp>
      <p:sp>
        <p:nvSpPr>
          <p:cNvPr id="28" name="Textfeld 3"/>
          <p:cNvSpPr txBox="1">
            <a:spLocks noChangeArrowheads="1"/>
          </p:cNvSpPr>
          <p:nvPr/>
        </p:nvSpPr>
        <p:spPr bwMode="auto">
          <a:xfrm>
            <a:off x="6094346" y="1500541"/>
            <a:ext cx="2732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b="1" dirty="0" smtClean="0">
                <a:latin typeface="Lato Regular"/>
              </a:rPr>
              <a:t>Тяжелый Мазут </a:t>
            </a:r>
            <a:r>
              <a:rPr lang="de-DE" b="1" dirty="0" smtClean="0">
                <a:latin typeface="Lato Regular"/>
              </a:rPr>
              <a:t>+ </a:t>
            </a:r>
            <a:r>
              <a:rPr lang="ru-RU" b="1" dirty="0" smtClean="0">
                <a:latin typeface="Lato Regular"/>
              </a:rPr>
              <a:t>Газоочистка (Скраббер)</a:t>
            </a:r>
            <a:endParaRPr lang="de-DE" b="1" dirty="0">
              <a:latin typeface="Lato 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98833" y="1488230"/>
            <a:ext cx="2759337" cy="4893099"/>
            <a:chOff x="3198833" y="1488230"/>
            <a:chExt cx="2759337" cy="4893099"/>
          </a:xfrm>
        </p:grpSpPr>
        <p:pic>
          <p:nvPicPr>
            <p:cNvPr id="11273" name="Picture 11" descr="http://www.ipahl.com/nauticus/seaeagle2.jpg"/>
            <p:cNvPicPr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93" b="4310"/>
            <a:stretch>
              <a:fillRect/>
            </a:stretch>
          </p:blipFill>
          <p:spPr bwMode="auto">
            <a:xfrm>
              <a:off x="3198833" y="2089898"/>
              <a:ext cx="2732783" cy="1436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gray">
            <a:xfrm>
              <a:off x="3198833" y="3645024"/>
              <a:ext cx="2732783" cy="6463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Bef>
                  <a:spcPts val="600"/>
                </a:spcBef>
                <a:buClr>
                  <a:schemeClr val="accent1"/>
                </a:buClr>
                <a:defRPr/>
              </a:pPr>
              <a:r>
                <a:rPr lang="ru-RU" sz="1400" dirty="0" smtClean="0">
                  <a:latin typeface="Lato Regular"/>
                </a:rPr>
                <a:t>Природный газ охлажденный до </a:t>
              </a:r>
              <a:r>
                <a:rPr lang="en-US" sz="1400" dirty="0" smtClean="0">
                  <a:latin typeface="Lato Regular"/>
                </a:rPr>
                <a:t> -160° C, </a:t>
              </a:r>
              <a:r>
                <a:rPr lang="ru-RU" sz="1400" dirty="0" smtClean="0">
                  <a:latin typeface="Lato Regular"/>
                </a:rPr>
                <a:t>температура при которой газ становится жидким</a:t>
              </a:r>
              <a:endParaRPr lang="en-US" sz="1400" dirty="0">
                <a:latin typeface="Lato Regular"/>
              </a:endParaRPr>
            </a:p>
          </p:txBody>
        </p:sp>
        <p:sp>
          <p:nvSpPr>
            <p:cNvPr id="17" name="Textfeld 3"/>
            <p:cNvSpPr txBox="1">
              <a:spLocks noChangeArrowheads="1"/>
            </p:cNvSpPr>
            <p:nvPr/>
          </p:nvSpPr>
          <p:spPr bwMode="auto">
            <a:xfrm>
              <a:off x="3198833" y="1488230"/>
              <a:ext cx="273278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ru-RU" b="1" dirty="0" smtClean="0">
                  <a:latin typeface="Lato Regular"/>
                </a:rPr>
                <a:t>Сжиженный Природный Газ </a:t>
              </a:r>
              <a:r>
                <a:rPr lang="de-DE" b="1" dirty="0" smtClean="0">
                  <a:latin typeface="Lato Regular"/>
                </a:rPr>
                <a:t>(LNG)</a:t>
              </a:r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3225386" y="4365106"/>
              <a:ext cx="2732784" cy="20162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82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altLang="en-US" sz="800" b="1" dirty="0">
                  <a:latin typeface="Arial" pitchFamily="34" charset="0"/>
                  <a:cs typeface="Arial" pitchFamily="34" charset="0"/>
                </a:rPr>
                <a:t>Решение всех вопросов связанных с экологией надолго вперед</a:t>
              </a: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endParaRPr lang="ru-RU" altLang="en-US" sz="800" b="1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altLang="en-US" sz="800" b="1" dirty="0">
                  <a:latin typeface="Arial" pitchFamily="34" charset="0"/>
                  <a:cs typeface="Arial" pitchFamily="34" charset="0"/>
                </a:rPr>
                <a:t>Возможное значительное удешевление стоимости топлива</a:t>
              </a: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endParaRPr lang="ru-RU" altLang="en-US" sz="800" b="1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endParaRPr lang="ru-RU" altLang="en-US" sz="800" b="1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altLang="en-US" sz="800" b="1" dirty="0">
                  <a:latin typeface="Arial" pitchFamily="34" charset="0"/>
                  <a:cs typeface="Arial" pitchFamily="34" charset="0"/>
                </a:rPr>
                <a:t>Значительные первичные инвестиции связанные со строительством новых или переоборудованием имеющихся судов</a:t>
              </a: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endParaRPr lang="en-US" altLang="en-US" sz="800" b="1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altLang="en-US" sz="800" b="1" dirty="0">
                  <a:latin typeface="Arial" pitchFamily="34" charset="0"/>
                  <a:cs typeface="Arial" pitchFamily="34" charset="0"/>
                </a:rPr>
                <a:t>Недостаточно ликвидный рынок СПГ и отсутствие действующей инфраструктуры снабжения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>
            <a:spLocks/>
          </p:cNvSpPr>
          <p:nvPr/>
        </p:nvSpPr>
        <p:spPr bwMode="auto">
          <a:xfrm>
            <a:off x="299792" y="4365105"/>
            <a:ext cx="2732784" cy="201622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Относительно небольшие первичные инвестиции</a:t>
            </a: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Действующие логистика и инфраструктура, отработанные каналы поставок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 smtClean="0">
                <a:latin typeface="Arial" pitchFamily="34" charset="0"/>
                <a:cs typeface="Arial" pitchFamily="34" charset="0"/>
              </a:rPr>
              <a:t>Значительное </a:t>
            </a: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удорожание операционных расходов </a:t>
            </a:r>
            <a:r>
              <a:rPr lang="ru-RU" altLang="en-US" sz="800" dirty="0">
                <a:latin typeface="Arial" pitchFamily="34" charset="0"/>
                <a:cs typeface="Arial" pitchFamily="34" charset="0"/>
              </a:rPr>
              <a:t>(разница в цене с мазутом мин. 250 долларов за тонну</a:t>
            </a:r>
            <a:r>
              <a:rPr lang="ru-RU" altLang="en-US" sz="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Необходимые дополнительные инвестиции в будущем</a:t>
            </a:r>
            <a:r>
              <a:rPr lang="ru-RU" altLang="en-US" sz="800" dirty="0">
                <a:latin typeface="Arial" pitchFamily="34" charset="0"/>
                <a:cs typeface="Arial" pitchFamily="34" charset="0"/>
              </a:rPr>
              <a:t> (для снижения выбросов </a:t>
            </a:r>
            <a:r>
              <a:rPr lang="et-EE" altLang="en-US" sz="800" dirty="0">
                <a:latin typeface="Arial" pitchFamily="34" charset="0"/>
                <a:cs typeface="Arial" pitchFamily="34" charset="0"/>
              </a:rPr>
              <a:t>NOx</a:t>
            </a:r>
            <a:r>
              <a:rPr lang="ru-RU" altLang="en-US" sz="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alt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116099" y="4365106"/>
            <a:ext cx="2732784" cy="201622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Наличие действующей инфраструктуры поставок топлива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 smtClean="0">
                <a:latin typeface="Arial" pitchFamily="34" charset="0"/>
                <a:cs typeface="Arial" pitchFamily="34" charset="0"/>
              </a:rPr>
              <a:t>Относительно </a:t>
            </a: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невысокая цена топлива, привычные риски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 smtClean="0">
                <a:latin typeface="Arial" pitchFamily="34" charset="0"/>
                <a:cs typeface="Arial" pitchFamily="34" charset="0"/>
              </a:rPr>
              <a:t>Значительные </a:t>
            </a: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первичные инвестиции связанные с  приобретением и установкой оборудования (</a:t>
            </a:r>
            <a:r>
              <a:rPr lang="ru-RU" altLang="en-US" sz="800" dirty="0">
                <a:latin typeface="Arial" pitchFamily="34" charset="0"/>
                <a:cs typeface="Arial" pitchFamily="34" charset="0"/>
              </a:rPr>
              <a:t>2–6 млн. евро</a:t>
            </a: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 smtClean="0">
                <a:latin typeface="Arial" pitchFamily="34" charset="0"/>
                <a:cs typeface="Arial" pitchFamily="34" charset="0"/>
              </a:rPr>
              <a:t>Значительное количество открытых вопросов: большой вес оборудования, утилизация отходов, дополнительные операционные и т.д.</a:t>
            </a:r>
            <a:endParaRPr lang="en-US" alt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16217" y="6525344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Источник</a:t>
            </a:r>
            <a:r>
              <a:rPr lang="en-US" sz="600" dirty="0" smtClean="0"/>
              <a:t>: </a:t>
            </a:r>
            <a:r>
              <a:rPr lang="ru-RU" sz="600" dirty="0" smtClean="0"/>
              <a:t>внутренняя информация </a:t>
            </a:r>
            <a:r>
              <a:rPr lang="et-EE" sz="600" dirty="0" smtClean="0"/>
              <a:t>Bomin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7999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Перспектива газоочистки в Северо-Западной Европе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68545"/>
            <a:ext cx="2336117" cy="20604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024336" cy="22696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48064" y="1916832"/>
            <a:ext cx="1008112" cy="936104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5580529"/>
            <a:ext cx="806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Около 1 млн тонн в год </a:t>
            </a:r>
            <a:r>
              <a:rPr lang="ru-RU" sz="1600" b="1" dirty="0" smtClean="0"/>
              <a:t>или 3,5% рынка – токов прогноз потребления высокосернистого </a:t>
            </a:r>
            <a:r>
              <a:rPr lang="ru-RU" sz="1600" b="1" dirty="0"/>
              <a:t>мазута </a:t>
            </a:r>
            <a:r>
              <a:rPr lang="ru-RU" sz="1600" b="1" dirty="0" smtClean="0"/>
              <a:t>в комбинации со скрабберами в Европе в перспективе от 1 до 3 лет.</a:t>
            </a:r>
            <a:endParaRPr lang="en-US" sz="16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7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9552" y="3655333"/>
            <a:ext cx="8136904" cy="186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Скраббер </a:t>
            </a:r>
            <a:r>
              <a:rPr lang="ru-RU" sz="1400" dirty="0" smtClean="0"/>
              <a:t>– экономически эффективное решение для </a:t>
            </a:r>
            <a:r>
              <a:rPr lang="ru-RU" sz="1400" dirty="0" smtClean="0"/>
              <a:t>судов</a:t>
            </a:r>
            <a:r>
              <a:rPr lang="en-US" sz="1400" dirty="0" smtClean="0"/>
              <a:t> </a:t>
            </a:r>
            <a:r>
              <a:rPr lang="ru-RU" sz="1400" dirty="0"/>
              <a:t>не старше 15 </a:t>
            </a:r>
            <a:r>
              <a:rPr lang="ru-RU" sz="1400" dirty="0" smtClean="0"/>
              <a:t>лет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ru-RU" sz="1400" dirty="0" smtClean="0"/>
              <a:t>проводящих </a:t>
            </a:r>
            <a:r>
              <a:rPr lang="ru-RU" sz="1400" dirty="0" smtClean="0"/>
              <a:t>в зонах контроля выбросов минимум 75% времени</a:t>
            </a:r>
            <a:endParaRPr lang="en-US" sz="1400" dirty="0" smtClean="0"/>
          </a:p>
          <a:p>
            <a:r>
              <a:rPr lang="ru-RU" sz="1400" dirty="0"/>
              <a:t>На сегодняшний день установлено </a:t>
            </a:r>
            <a:r>
              <a:rPr lang="en-US" sz="1400" dirty="0"/>
              <a:t>20 </a:t>
            </a:r>
            <a:r>
              <a:rPr lang="ru-RU" sz="1400" dirty="0"/>
              <a:t>скрабберов, еще 65 строятся и будут установлены в ближайшее время</a:t>
            </a:r>
            <a:endParaRPr lang="en-US" sz="1400" dirty="0"/>
          </a:p>
          <a:p>
            <a:r>
              <a:rPr lang="ru-RU" sz="1400" dirty="0" smtClean="0"/>
              <a:t>Остаются вопросы в </a:t>
            </a:r>
            <a:r>
              <a:rPr lang="ru-RU" sz="1400" dirty="0"/>
              <a:t>связи с экологической эффективностью скрабберов открытого цикла </a:t>
            </a:r>
            <a:endParaRPr lang="en-US" sz="1400" dirty="0"/>
          </a:p>
          <a:p>
            <a:r>
              <a:rPr lang="ru-RU" sz="1400" dirty="0" smtClean="0"/>
              <a:t>Аналитики  </a:t>
            </a:r>
            <a:r>
              <a:rPr lang="ru-RU" sz="1400" dirty="0" smtClean="0"/>
              <a:t>предполагают рост количества скрабберов в долгосрочной перспективе, а с ним и увеличение потребления высокосернистого мазута в зонах контроля за выбросами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6217" y="6525344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Источник</a:t>
            </a:r>
            <a:r>
              <a:rPr lang="en-US" sz="600" dirty="0" smtClean="0"/>
              <a:t>: </a:t>
            </a:r>
            <a:r>
              <a:rPr lang="ru-RU" sz="600" dirty="0" smtClean="0"/>
              <a:t>внутренняя информация </a:t>
            </a:r>
            <a:r>
              <a:rPr lang="et-EE" sz="600" dirty="0" smtClean="0"/>
              <a:t>Bomin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011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132939" y="1487873"/>
            <a:ext cx="2864571" cy="474943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283035" y="3645024"/>
            <a:ext cx="2732783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defRPr/>
            </a:pPr>
            <a:r>
              <a:rPr lang="ru-RU" sz="1400" dirty="0" smtClean="0">
                <a:latin typeface="Lato Regular"/>
              </a:rPr>
              <a:t>Нефтепродукт с низким содержанием серы</a:t>
            </a:r>
            <a:r>
              <a:rPr lang="en-US" sz="1400" dirty="0" smtClean="0">
                <a:latin typeface="Lato Regular"/>
              </a:rPr>
              <a:t> (&lt;0.1%)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3035" y="161925"/>
            <a:ext cx="5945150" cy="1020763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Три основных решения вопроса для судовладельцев</a:t>
            </a:r>
            <a:r>
              <a:rPr lang="en-US" sz="2000" b="1" dirty="0" smtClean="0"/>
              <a:t>: </a:t>
            </a:r>
            <a:r>
              <a:rPr lang="ru-RU" sz="2000" b="1" dirty="0" smtClean="0"/>
              <a:t>МГО</a:t>
            </a:r>
            <a:r>
              <a:rPr lang="en-US" sz="2000" b="1" dirty="0" smtClean="0"/>
              <a:t>, </a:t>
            </a:r>
            <a:r>
              <a:rPr lang="ru-RU" sz="2000" b="1" dirty="0" smtClean="0"/>
              <a:t>СПГ и газоочистка</a:t>
            </a:r>
            <a:endParaRPr lang="en-US" sz="2000" b="1" dirty="0"/>
          </a:p>
        </p:txBody>
      </p:sp>
      <p:pic>
        <p:nvPicPr>
          <p:cNvPr id="10242" name="Picture 2" descr="http://altragroup.ru/wp-content/uploads/2013/01/JET_FUEL_JP5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92"/>
          <a:stretch/>
        </p:blipFill>
        <p:spPr bwMode="auto">
          <a:xfrm>
            <a:off x="283035" y="2089898"/>
            <a:ext cx="2732783" cy="14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3"/>
          <p:cNvSpPr txBox="1">
            <a:spLocks noChangeArrowheads="1"/>
          </p:cNvSpPr>
          <p:nvPr/>
        </p:nvSpPr>
        <p:spPr bwMode="auto">
          <a:xfrm>
            <a:off x="295021" y="1487873"/>
            <a:ext cx="2732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b="1" dirty="0" smtClean="0">
                <a:latin typeface="Lato Regular"/>
              </a:rPr>
              <a:t>Морское Дизельное Топливо</a:t>
            </a:r>
            <a:r>
              <a:rPr lang="de-DE" b="1" dirty="0" smtClean="0">
                <a:latin typeface="Lato Regular"/>
              </a:rPr>
              <a:t> (MGO)</a:t>
            </a:r>
            <a:endParaRPr lang="de-DE" b="1" baseline="30000" dirty="0">
              <a:latin typeface="Lato Regular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299792" y="4365105"/>
            <a:ext cx="2732784" cy="201622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Относительно небольшие первичные инвестиции</a:t>
            </a: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Действующие логистика и инфраструктура, отработанные каналы поставок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 smtClean="0">
                <a:latin typeface="Arial" pitchFamily="34" charset="0"/>
                <a:cs typeface="Arial" pitchFamily="34" charset="0"/>
              </a:rPr>
              <a:t>Значительное </a:t>
            </a: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удорожание операционных расходов </a:t>
            </a:r>
            <a:r>
              <a:rPr lang="ru-RU" altLang="en-US" sz="800" dirty="0">
                <a:latin typeface="Arial" pitchFamily="34" charset="0"/>
                <a:cs typeface="Arial" pitchFamily="34" charset="0"/>
              </a:rPr>
              <a:t>(разница в цене с мазутом мин. 250 долларов за тонну</a:t>
            </a:r>
            <a:r>
              <a:rPr lang="ru-RU" altLang="en-US" sz="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en-US" sz="8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sz="800" b="1" dirty="0">
                <a:latin typeface="Arial" pitchFamily="34" charset="0"/>
                <a:cs typeface="Arial" pitchFamily="34" charset="0"/>
              </a:rPr>
              <a:t>Необходимые дополнительные инвестиции в будущем</a:t>
            </a:r>
            <a:r>
              <a:rPr lang="ru-RU" altLang="en-US" sz="800" dirty="0">
                <a:latin typeface="Arial" pitchFamily="34" charset="0"/>
                <a:cs typeface="Arial" pitchFamily="34" charset="0"/>
              </a:rPr>
              <a:t> (для снижения выбросов </a:t>
            </a:r>
            <a:r>
              <a:rPr lang="et-EE" altLang="en-US" sz="800" dirty="0">
                <a:latin typeface="Arial" pitchFamily="34" charset="0"/>
                <a:cs typeface="Arial" pitchFamily="34" charset="0"/>
              </a:rPr>
              <a:t>NOx</a:t>
            </a:r>
            <a:r>
              <a:rPr lang="ru-RU" altLang="en-US" sz="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altLang="en-US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4346" y="1500541"/>
            <a:ext cx="2756190" cy="4880787"/>
            <a:chOff x="6094346" y="1500541"/>
            <a:chExt cx="2756190" cy="4880787"/>
          </a:xfrm>
        </p:grpSpPr>
        <p:pic>
          <p:nvPicPr>
            <p:cNvPr id="1127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727" y="2089898"/>
              <a:ext cx="1397809" cy="1470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6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89"/>
            <a:stretch>
              <a:fillRect/>
            </a:stretch>
          </p:blipFill>
          <p:spPr bwMode="auto">
            <a:xfrm>
              <a:off x="6094346" y="2089898"/>
              <a:ext cx="1358381" cy="145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5"/>
            <p:cNvSpPr>
              <a:spLocks noChangeArrowheads="1"/>
            </p:cNvSpPr>
            <p:nvPr/>
          </p:nvSpPr>
          <p:spPr bwMode="gray">
            <a:xfrm>
              <a:off x="6094346" y="3645024"/>
              <a:ext cx="2732783" cy="6463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spcBef>
                  <a:spcPts val="600"/>
                </a:spcBef>
                <a:buClr>
                  <a:schemeClr val="accent1"/>
                </a:buClr>
                <a:defRPr/>
              </a:pPr>
              <a:r>
                <a:rPr lang="ru-RU" sz="1400" dirty="0" smtClean="0">
                  <a:latin typeface="Lato Regular"/>
                </a:rPr>
                <a:t>Скраббер</a:t>
              </a:r>
              <a:r>
                <a:rPr lang="en-US" sz="1400" dirty="0" smtClean="0">
                  <a:latin typeface="Lato Regular"/>
                </a:rPr>
                <a:t>: </a:t>
              </a:r>
              <a:r>
                <a:rPr lang="ru-RU" sz="1400" dirty="0" smtClean="0">
                  <a:latin typeface="Lato Regular"/>
                </a:rPr>
                <a:t>стационарная установка для очистки выхлопных газов от серы</a:t>
              </a:r>
              <a:endParaRPr lang="en-US" sz="1400" dirty="0" smtClean="0">
                <a:latin typeface="Lato Regular"/>
              </a:endParaRPr>
            </a:p>
          </p:txBody>
        </p:sp>
        <p:sp>
          <p:nvSpPr>
            <p:cNvPr id="28" name="Textfeld 3"/>
            <p:cNvSpPr txBox="1">
              <a:spLocks noChangeArrowheads="1"/>
            </p:cNvSpPr>
            <p:nvPr/>
          </p:nvSpPr>
          <p:spPr bwMode="auto">
            <a:xfrm>
              <a:off x="6094346" y="1500541"/>
              <a:ext cx="273278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ru-RU" b="1" dirty="0" smtClean="0">
                  <a:latin typeface="Lato Regular"/>
                </a:rPr>
                <a:t>Тяжелый Мазут </a:t>
              </a:r>
              <a:r>
                <a:rPr lang="de-DE" b="1" dirty="0" smtClean="0">
                  <a:latin typeface="Lato Regular"/>
                </a:rPr>
                <a:t>+ </a:t>
              </a:r>
              <a:r>
                <a:rPr lang="ru-RU" b="1" dirty="0" smtClean="0">
                  <a:latin typeface="Lato Regular"/>
                </a:rPr>
                <a:t>Газоочистка (Скраббер)</a:t>
              </a:r>
              <a:endParaRPr lang="de-DE" b="1" dirty="0">
                <a:latin typeface="Lato Regular"/>
              </a:endParaRPr>
            </a:p>
          </p:txBody>
        </p:sp>
        <p:sp>
          <p:nvSpPr>
            <p:cNvPr id="22" name="Rectangle 21"/>
            <p:cNvSpPr>
              <a:spLocks/>
            </p:cNvSpPr>
            <p:nvPr/>
          </p:nvSpPr>
          <p:spPr bwMode="auto">
            <a:xfrm>
              <a:off x="6116099" y="4365106"/>
              <a:ext cx="2732784" cy="2016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82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altLang="en-US" sz="800" b="1" dirty="0">
                  <a:latin typeface="Arial" pitchFamily="34" charset="0"/>
                  <a:cs typeface="Arial" pitchFamily="34" charset="0"/>
                </a:rPr>
                <a:t>Наличие действующей инфраструктуры поставок топлива</a:t>
              </a: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endParaRPr lang="ru-RU" alt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altLang="en-US" sz="800" b="1" dirty="0" smtClean="0">
                  <a:latin typeface="Arial" pitchFamily="34" charset="0"/>
                  <a:cs typeface="Arial" pitchFamily="34" charset="0"/>
                </a:rPr>
                <a:t>Относительно </a:t>
              </a:r>
              <a:r>
                <a:rPr lang="ru-RU" altLang="en-US" sz="800" b="1" dirty="0">
                  <a:latin typeface="Arial" pitchFamily="34" charset="0"/>
                  <a:cs typeface="Arial" pitchFamily="34" charset="0"/>
                </a:rPr>
                <a:t>невысокая цена топлива, привычные риски</a:t>
              </a: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endParaRPr lang="ru-RU" alt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altLang="en-US" sz="800" b="1" dirty="0" smtClean="0">
                  <a:latin typeface="Arial" pitchFamily="34" charset="0"/>
                  <a:cs typeface="Arial" pitchFamily="34" charset="0"/>
                </a:rPr>
                <a:t>Значительные </a:t>
              </a:r>
              <a:r>
                <a:rPr lang="ru-RU" altLang="en-US" sz="800" b="1" dirty="0">
                  <a:latin typeface="Arial" pitchFamily="34" charset="0"/>
                  <a:cs typeface="Arial" pitchFamily="34" charset="0"/>
                </a:rPr>
                <a:t>первичные инвестиции связанные с  приобретением и установкой оборудования (</a:t>
              </a:r>
              <a:r>
                <a:rPr lang="ru-RU" altLang="en-US" sz="800" dirty="0">
                  <a:latin typeface="Arial" pitchFamily="34" charset="0"/>
                  <a:cs typeface="Arial" pitchFamily="34" charset="0"/>
                </a:rPr>
                <a:t>2–6 млн. евро</a:t>
              </a:r>
              <a:r>
                <a:rPr lang="ru-RU" altLang="en-US" sz="800" b="1" dirty="0">
                  <a:latin typeface="Arial" pitchFamily="34" charset="0"/>
                  <a:cs typeface="Arial" pitchFamily="34" charset="0"/>
                </a:rPr>
                <a:t>)</a:t>
              </a:r>
              <a:endParaRPr lang="en-US" altLang="en-US" sz="800" b="1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endParaRPr lang="ru-RU" altLang="en-US" sz="800" b="1" dirty="0"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ru-RU" altLang="en-US" sz="800" b="1" dirty="0" smtClean="0">
                  <a:latin typeface="Arial" pitchFamily="34" charset="0"/>
                  <a:cs typeface="Arial" pitchFamily="34" charset="0"/>
                </a:rPr>
                <a:t>Значительное количество открытых вопросов: большой вес оборудования, утилизация отходов, дополнительные операционные и т.д.</a:t>
              </a:r>
              <a:endParaRPr lang="en-US" altLang="en-US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8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16217" y="6525344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Источник</a:t>
            </a:r>
            <a:r>
              <a:rPr lang="en-US" sz="600" dirty="0" smtClean="0"/>
              <a:t>: </a:t>
            </a:r>
            <a:r>
              <a:rPr lang="ru-RU" sz="600" dirty="0" smtClean="0"/>
              <a:t>внутренняя информация </a:t>
            </a:r>
            <a:r>
              <a:rPr lang="et-EE" sz="600" dirty="0" smtClean="0"/>
              <a:t>Bomin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6567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328592" cy="77809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Бнкерный рынок С.З. Европы сегодня и прогноз</a:t>
            </a:r>
            <a:r>
              <a:rPr lang="en-US" sz="2400" dirty="0" smtClean="0"/>
              <a:t> </a:t>
            </a:r>
            <a:r>
              <a:rPr lang="ru-RU" sz="2400" dirty="0" smtClean="0"/>
              <a:t>на </a:t>
            </a:r>
            <a:r>
              <a:rPr lang="en-US" sz="2400" dirty="0" smtClean="0"/>
              <a:t>2015</a:t>
            </a:r>
            <a:r>
              <a:rPr lang="ru-RU" sz="2400" dirty="0" smtClean="0"/>
              <a:t> год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8704-D309-4215-9F8B-02560B8A1E03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7544" y="1333872"/>
            <a:ext cx="8676456" cy="2743200"/>
            <a:chOff x="467544" y="1268760"/>
            <a:chExt cx="8676456" cy="2743200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20579408"/>
                </p:ext>
              </p:extLst>
            </p:nvPr>
          </p:nvGraphicFramePr>
          <p:xfrm>
            <a:off x="467544" y="1268760"/>
            <a:ext cx="4594411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1374814"/>
                </p:ext>
              </p:extLst>
            </p:nvPr>
          </p:nvGraphicFramePr>
          <p:xfrm>
            <a:off x="4549589" y="1268760"/>
            <a:ext cx="4594411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Сегодня и Завтра Рынка Бунекровки, Боминфлот, ТрансБалтика 2014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76256" y="6309320"/>
            <a:ext cx="15121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Source: Bomin internal data</a:t>
            </a:r>
            <a:endParaRPr lang="en-US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4266962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</a:rPr>
              <a:t>Минимум </a:t>
            </a:r>
            <a:r>
              <a:rPr lang="en-US" sz="1400" b="1" dirty="0" smtClean="0">
                <a:solidFill>
                  <a:prstClr val="black"/>
                </a:solidFill>
              </a:rPr>
              <a:t>90% </a:t>
            </a:r>
            <a:r>
              <a:rPr lang="ru-RU" sz="1400" b="1" dirty="0" smtClean="0">
                <a:solidFill>
                  <a:prstClr val="black"/>
                </a:solidFill>
              </a:rPr>
              <a:t>потребляемого сегодня малосернистого мазута </a:t>
            </a:r>
            <a:r>
              <a:rPr lang="ru-RU" sz="1400" b="1" dirty="0" smtClean="0">
                <a:solidFill>
                  <a:prstClr val="black"/>
                </a:solidFill>
              </a:rPr>
              <a:t>будет </a:t>
            </a:r>
            <a:r>
              <a:rPr lang="ru-RU" sz="1400" b="1" dirty="0" smtClean="0">
                <a:solidFill>
                  <a:prstClr val="black"/>
                </a:solidFill>
              </a:rPr>
              <a:t>замещено </a:t>
            </a:r>
            <a:r>
              <a:rPr lang="ru-RU" sz="1400" b="1" dirty="0" smtClean="0">
                <a:solidFill>
                  <a:prstClr val="black"/>
                </a:solidFill>
              </a:rPr>
              <a:t>более </a:t>
            </a:r>
            <a:r>
              <a:rPr lang="ru-RU" sz="1400" b="1" dirty="0" smtClean="0">
                <a:solidFill>
                  <a:prstClr val="black"/>
                </a:solidFill>
              </a:rPr>
              <a:t>легким </a:t>
            </a:r>
            <a:r>
              <a:rPr lang="ru-RU" sz="1400" b="1" dirty="0" smtClean="0">
                <a:solidFill>
                  <a:prstClr val="black"/>
                </a:solidFill>
              </a:rPr>
              <a:t>топливом (в основном дизельные фракции)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</a:rPr>
              <a:t>МДО (спецификация </a:t>
            </a:r>
            <a:r>
              <a:rPr lang="et-EE" sz="1400" b="1" dirty="0" smtClean="0">
                <a:solidFill>
                  <a:prstClr val="black"/>
                </a:solidFill>
              </a:rPr>
              <a:t>DMB</a:t>
            </a:r>
            <a:r>
              <a:rPr lang="ru-RU" sz="1400" b="1" dirty="0" smtClean="0">
                <a:solidFill>
                  <a:prstClr val="black"/>
                </a:solidFill>
              </a:rPr>
              <a:t>) предлагаемый с дисконтом к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обычному морскому газойлю будет пользоваться повышенным спросом</a:t>
            </a:r>
            <a:r>
              <a:rPr lang="en-US" sz="1400" b="1" dirty="0" smtClean="0">
                <a:solidFill>
                  <a:prstClr val="black"/>
                </a:solidFill>
              </a:rPr>
              <a:t>.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</a:rPr>
              <a:t>Ожидается возникновение ограниченного рынка продукта </a:t>
            </a:r>
            <a:r>
              <a:rPr lang="ru-RU" sz="1400" b="1" dirty="0">
                <a:solidFill>
                  <a:prstClr val="black"/>
                </a:solidFill>
              </a:rPr>
              <a:t>с </a:t>
            </a:r>
            <a:r>
              <a:rPr lang="ru-RU" sz="1400" b="1" dirty="0" smtClean="0">
                <a:solidFill>
                  <a:prstClr val="black"/>
                </a:solidFill>
              </a:rPr>
              <a:t>содержанием серы </a:t>
            </a:r>
            <a:r>
              <a:rPr lang="ru-RU" sz="1400" b="1" dirty="0">
                <a:solidFill>
                  <a:prstClr val="black"/>
                </a:solidFill>
              </a:rPr>
              <a:t>0.1</a:t>
            </a:r>
            <a:r>
              <a:rPr lang="ru-RU" sz="1400" b="1" dirty="0" smtClean="0">
                <a:solidFill>
                  <a:prstClr val="black"/>
                </a:solidFill>
              </a:rPr>
              <a:t>%, в остальном соответствующего мазутным стандартам</a:t>
            </a:r>
            <a:r>
              <a:rPr lang="en-US" sz="1400" b="1" dirty="0" smtClean="0">
                <a:solidFill>
                  <a:prstClr val="black"/>
                </a:solidFill>
              </a:rPr>
              <a:t>. 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817843"/>
              </p:ext>
            </p:extLst>
          </p:nvPr>
        </p:nvGraphicFramePr>
        <p:xfrm>
          <a:off x="4832940" y="4308705"/>
          <a:ext cx="3627492" cy="200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05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min 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min Presentation mast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Bomin Title and Content</Template>
  <TotalTime>754</TotalTime>
  <Words>1955</Words>
  <Application>Microsoft Office PowerPoint</Application>
  <PresentationFormat>On-screen Show (4:3)</PresentationFormat>
  <Paragraphs>436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Bomin Title and Content</vt:lpstr>
      <vt:lpstr>Bomin Presentation master 2</vt:lpstr>
      <vt:lpstr>PowerPoint Presentation</vt:lpstr>
      <vt:lpstr>Суть вопроса  Зоны контроля выбросов</vt:lpstr>
      <vt:lpstr>Три основных решения вопроса для судовладельцев: МГО, СПГ и газоочистка</vt:lpstr>
      <vt:lpstr>Факторы влияния и тенденции в развитии рынка бункеровки СПГ</vt:lpstr>
      <vt:lpstr>Некоторые элементы существующей и планируемой инфраструктуры СПГ в Северо-Западной Европе</vt:lpstr>
      <vt:lpstr>Три основных решения вопроса для судовладельцев: МГО, СПГ и газоочистка</vt:lpstr>
      <vt:lpstr>Перспектива газоочистки в Северо-Западной Европе</vt:lpstr>
      <vt:lpstr>Три основных решения вопроса для судовладельцев: МГО, СПГ и газоочистка</vt:lpstr>
      <vt:lpstr>Бнкерный рынок С.З. Европы сегодня и прогноз на 2015 год</vt:lpstr>
      <vt:lpstr>Вопросы качества стоят остро как для  судовладельцев так и для поставщиков</vt:lpstr>
      <vt:lpstr>Глобальный торговый баланс и потенциальный спрос на дизельное топливо на бункерных рынках Северо-Западной Европы</vt:lpstr>
      <vt:lpstr>Прогноз использования различных видов морского топлива на глобальном рынке.</vt:lpstr>
      <vt:lpstr>Выводы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A.Belov</dc:creator>
  <cp:lastModifiedBy>AB</cp:lastModifiedBy>
  <cp:revision>208</cp:revision>
  <dcterms:created xsi:type="dcterms:W3CDTF">2013-10-01T08:42:25Z</dcterms:created>
  <dcterms:modified xsi:type="dcterms:W3CDTF">2014-06-19T05:01:23Z</dcterms:modified>
</cp:coreProperties>
</file>